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15"/>
  </p:notesMasterIdLst>
  <p:handoutMasterIdLst>
    <p:handoutMasterId r:id="rId16"/>
  </p:handoutMasterIdLst>
  <p:sldIdLst>
    <p:sldId id="279" r:id="rId5"/>
    <p:sldId id="282" r:id="rId6"/>
    <p:sldId id="327" r:id="rId7"/>
    <p:sldId id="331" r:id="rId8"/>
    <p:sldId id="332" r:id="rId9"/>
    <p:sldId id="283" r:id="rId10"/>
    <p:sldId id="328" r:id="rId11"/>
    <p:sldId id="329" r:id="rId12"/>
    <p:sldId id="284" r:id="rId13"/>
    <p:sldId id="3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p:scale>
          <a:sx n="82" d="100"/>
          <a:sy n="82" d="100"/>
        </p:scale>
        <p:origin x="581" y="9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10/8/2024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10/8/2024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10/8/2024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10/8/2024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800" cy="3067685"/>
            <a:chOff x="230" y="2322"/>
            <a:chExt cx="3480" cy="4831"/>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0" name="TextBox 9"/>
          <p:cNvSpPr txBox="1"/>
          <p:nvPr/>
        </p:nvSpPr>
        <p:spPr>
          <a:xfrm>
            <a:off x="336000" y="3643668"/>
            <a:ext cx="180000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3" name="TextBox 2">
            <a:extLst>
              <a:ext uri="{FF2B5EF4-FFF2-40B4-BE49-F238E27FC236}">
                <a16:creationId xmlns:a16="http://schemas.microsoft.com/office/drawing/2014/main" id="{008D429B-9D9B-4862-86B0-1E8F0B471D49}"/>
              </a:ext>
            </a:extLst>
          </p:cNvPr>
          <p:cNvSpPr txBox="1"/>
          <p:nvPr/>
        </p:nvSpPr>
        <p:spPr>
          <a:xfrm>
            <a:off x="4869240" y="3043504"/>
            <a:ext cx="4998291" cy="1261884"/>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Module2:</a:t>
            </a:r>
          </a:p>
          <a:p>
            <a:r>
              <a:rPr lang="en-US" sz="3600" dirty="0">
                <a:latin typeface="Times New Roman" panose="02020603050405020304" pitchFamily="18" charset="0"/>
                <a:cs typeface="Times New Roman" panose="02020603050405020304" pitchFamily="18" charset="0"/>
              </a:rPr>
              <a:t>Chapter2: Version Stamps</a:t>
            </a:r>
          </a:p>
        </p:txBody>
      </p:sp>
    </p:spTree>
    <p:extLst>
      <p:ext uri="{BB962C8B-B14F-4D97-AF65-F5344CB8AC3E}">
        <p14:creationId xmlns:p14="http://schemas.microsoft.com/office/powerpoint/2010/main" val="303790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fr-FR" sz="4400" b="1" i="0" u="none" strike="noStrike" baseline="0" dirty="0">
                <a:latin typeface="Times New Roman" panose="02020603050405020304" pitchFamily="18" charset="0"/>
                <a:cs typeface="Times New Roman" panose="02020603050405020304" pitchFamily="18" charset="0"/>
              </a:rPr>
              <a:t>Version </a:t>
            </a:r>
            <a:r>
              <a:rPr lang="fr-FR" sz="4400" b="1" i="0" u="none" strike="noStrike" baseline="0" dirty="0" err="1">
                <a:latin typeface="Times New Roman" panose="02020603050405020304" pitchFamily="18" charset="0"/>
                <a:cs typeface="Times New Roman" panose="02020603050405020304" pitchFamily="18" charset="0"/>
              </a:rPr>
              <a:t>Stamps</a:t>
            </a:r>
            <a:r>
              <a:rPr lang="fr-FR" sz="4400" b="1" i="0" u="none" strike="noStrike" baseline="0" dirty="0">
                <a:latin typeface="Times New Roman" panose="02020603050405020304" pitchFamily="18" charset="0"/>
                <a:cs typeface="Times New Roman" panose="02020603050405020304" pitchFamily="18" charset="0"/>
              </a:rPr>
              <a:t> on Multiple </a:t>
            </a:r>
            <a:r>
              <a:rPr lang="fr-FR" sz="4400" b="1" i="0" u="none" strike="noStrike" baseline="0" dirty="0" err="1">
                <a:latin typeface="Times New Roman" panose="02020603050405020304" pitchFamily="18" charset="0"/>
                <a:cs typeface="Times New Roman" panose="02020603050405020304" pitchFamily="18" charset="0"/>
              </a:rPr>
              <a:t>Nodes</a:t>
            </a:r>
            <a:endParaRPr lang="en-IN" sz="4400" b="1"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Vector Stamps</a:t>
            </a:r>
          </a:p>
          <a:p>
            <a:pPr lvl="1" algn="just"/>
            <a:r>
              <a:rPr lang="en-US" sz="1800" i="0" u="none" strike="noStrike" baseline="0" dirty="0">
                <a:latin typeface="Times New Roman" panose="02020603050405020304" pitchFamily="18" charset="0"/>
                <a:cs typeface="Times New Roman" panose="02020603050405020304" pitchFamily="18" charset="0"/>
              </a:rPr>
              <a:t>Vector stamps are a common approach used by peer-to-peer NoSQL systems. </a:t>
            </a:r>
          </a:p>
          <a:p>
            <a:pPr lvl="1" algn="just"/>
            <a:r>
              <a:rPr lang="en-US" sz="1800" i="0" u="none" strike="noStrike" baseline="0" dirty="0">
                <a:latin typeface="Times New Roman" panose="02020603050405020304" pitchFamily="18" charset="0"/>
                <a:cs typeface="Times New Roman" panose="02020603050405020304" pitchFamily="18" charset="0"/>
              </a:rPr>
              <a:t>A vector stamp is a set of counters, one for each node. </a:t>
            </a:r>
          </a:p>
          <a:p>
            <a:pPr lvl="1" algn="just"/>
            <a:r>
              <a:rPr lang="en-US" sz="1800" i="0" u="none" strike="noStrike" baseline="0" dirty="0">
                <a:latin typeface="Times New Roman" panose="02020603050405020304" pitchFamily="18" charset="0"/>
                <a:cs typeface="Times New Roman" panose="02020603050405020304" pitchFamily="18" charset="0"/>
              </a:rPr>
              <a:t>Each time a node updates the data, it updates its own counter. </a:t>
            </a:r>
          </a:p>
          <a:p>
            <a:pPr lvl="1" algn="just"/>
            <a:r>
              <a:rPr lang="en-US" sz="1800" i="0" u="none" strike="noStrike" baseline="0" dirty="0">
                <a:latin typeface="Times New Roman" panose="02020603050405020304" pitchFamily="18" charset="0"/>
                <a:cs typeface="Times New Roman" panose="02020603050405020304" pitchFamily="18" charset="0"/>
              </a:rPr>
              <a:t>When two nodes communicate, they synchronize their vector stamps.</a:t>
            </a:r>
          </a:p>
          <a:p>
            <a:pPr algn="just"/>
            <a:r>
              <a:rPr lang="en-US" sz="1800" i="0" u="none" strike="noStrike" baseline="0" dirty="0">
                <a:latin typeface="Times New Roman" panose="02020603050405020304" pitchFamily="18" charset="0"/>
                <a:cs typeface="Times New Roman" panose="02020603050405020304" pitchFamily="18" charset="0"/>
              </a:rPr>
              <a:t>Benefits of Vector Stamps</a:t>
            </a:r>
          </a:p>
          <a:p>
            <a:pPr lvl="1" algn="just"/>
            <a:r>
              <a:rPr lang="en-US" sz="1800" i="0" u="none" strike="noStrike" baseline="0" dirty="0">
                <a:latin typeface="Times New Roman" panose="02020603050405020304" pitchFamily="18" charset="0"/>
                <a:cs typeface="Times New Roman" panose="02020603050405020304" pitchFamily="18" charset="0"/>
              </a:rPr>
              <a:t>Detecting conflicts: Vector stamps can detect write-write conflicts, which occur when two nodes update the same data simultaneously.</a:t>
            </a:r>
          </a:p>
          <a:p>
            <a:pPr lvl="1" algn="just"/>
            <a:r>
              <a:rPr lang="en-US" sz="1800" i="0" u="none" strike="noStrike" baseline="0" dirty="0">
                <a:latin typeface="Times New Roman" panose="02020603050405020304" pitchFamily="18" charset="0"/>
                <a:cs typeface="Times New Roman" panose="02020603050405020304" pitchFamily="18" charset="0"/>
              </a:rPr>
              <a:t>Determining the most recent version: Vector stamps can determine which version of the data is more recent.</a:t>
            </a:r>
          </a:p>
          <a:p>
            <a:pPr lvl="1" algn="just"/>
            <a:r>
              <a:rPr lang="en-US" sz="1800" i="0" u="none" strike="noStrike" baseline="0" dirty="0">
                <a:latin typeface="Times New Roman" panose="02020603050405020304" pitchFamily="18" charset="0"/>
                <a:cs typeface="Times New Roman" panose="02020603050405020304" pitchFamily="18" charset="0"/>
              </a:rPr>
              <a:t>Handling missing values: Vector stamps can handle missing values by treating them as 0.</a:t>
            </a:r>
          </a:p>
          <a:p>
            <a:pPr algn="just"/>
            <a:r>
              <a:rPr lang="en-US" sz="1800" i="0" u="none" strike="noStrike" baseline="0" dirty="0">
                <a:latin typeface="Times New Roman" panose="02020603050405020304" pitchFamily="18" charset="0"/>
                <a:cs typeface="Times New Roman" panose="02020603050405020304" pitchFamily="18" charset="0"/>
              </a:rPr>
              <a:t>Limitations of Vector Stamps</a:t>
            </a:r>
          </a:p>
          <a:p>
            <a:pPr lvl="1" algn="just"/>
            <a:r>
              <a:rPr lang="en-US" sz="1800" i="0" u="none" strike="noStrike" baseline="0" dirty="0">
                <a:latin typeface="Times New Roman" panose="02020603050405020304" pitchFamily="18" charset="0"/>
                <a:cs typeface="Times New Roman" panose="02020603050405020304" pitchFamily="18" charset="0"/>
              </a:rPr>
              <a:t>Conflict resolution: Vector stamps can detect conflicts, but they do not resolve them. Conflict resolution depends on the domain and requires additional logic.</a:t>
            </a:r>
          </a:p>
          <a:p>
            <a:pPr lvl="1" algn="just"/>
            <a:r>
              <a:rPr lang="en-US" sz="1800" i="0" u="none" strike="noStrike" baseline="0" dirty="0">
                <a:latin typeface="Times New Roman" panose="02020603050405020304" pitchFamily="18" charset="0"/>
                <a:cs typeface="Times New Roman" panose="02020603050405020304" pitchFamily="18" charset="0"/>
              </a:rPr>
              <a:t>Inconsistencies: Vector stamps can detect inconsistencies, but they do not resolve them. Inconsistencies can occur due to network partitions or other errors.</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8759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Version Stamps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The lack of support for transactions is a common criticism of NoSQL databases. </a:t>
            </a:r>
          </a:p>
          <a:p>
            <a:pPr algn="just"/>
            <a:r>
              <a:rPr lang="en-US" sz="1800" b="0" i="0" u="none" strike="noStrike" baseline="0" dirty="0">
                <a:latin typeface="Times New Roman" panose="02020603050405020304" pitchFamily="18" charset="0"/>
                <a:cs typeface="Times New Roman" panose="02020603050405020304" pitchFamily="18" charset="0"/>
              </a:rPr>
              <a:t>Transactions are a useful tool that helps programmers support consistency by ensuring that multiple operations are executed as a single, all-or-nothing unit. </a:t>
            </a:r>
          </a:p>
          <a:p>
            <a:pPr algn="just"/>
            <a:r>
              <a:rPr lang="en-US" sz="1800" b="0" i="0" u="none" strike="noStrike" baseline="0" dirty="0">
                <a:latin typeface="Times New Roman" panose="02020603050405020304" pitchFamily="18" charset="0"/>
                <a:cs typeface="Times New Roman" panose="02020603050405020304" pitchFamily="18" charset="0"/>
              </a:rPr>
              <a:t>However, many NoSQL proponents argue that aggregate-oriented NoSQL databases can still support atomic updates within an aggregate, which is a natural unit of update.</a:t>
            </a:r>
          </a:p>
          <a:p>
            <a:pPr algn="just"/>
            <a:r>
              <a:rPr lang="en-US" sz="1800" b="0" i="0" u="none" strike="noStrike" baseline="0" dirty="0">
                <a:latin typeface="Times New Roman" panose="02020603050405020304" pitchFamily="18" charset="0"/>
                <a:cs typeface="Times New Roman" panose="02020603050405020304" pitchFamily="18" charset="0"/>
              </a:rPr>
              <a:t>Limitations of Transactions</a:t>
            </a:r>
          </a:p>
          <a:p>
            <a:pPr lvl="1" algn="just"/>
            <a:r>
              <a:rPr lang="en-US" sz="1800" b="0" i="0" u="none" strike="noStrike" baseline="0" dirty="0">
                <a:latin typeface="Times New Roman" panose="02020603050405020304" pitchFamily="18" charset="0"/>
                <a:cs typeface="Times New Roman" panose="02020603050405020304" pitchFamily="18" charset="0"/>
              </a:rPr>
              <a:t>While transactions are useful, they also have limitations. </a:t>
            </a:r>
          </a:p>
          <a:p>
            <a:pPr lvl="1" algn="just"/>
            <a:r>
              <a:rPr lang="en-US" sz="1800" b="0" i="0" u="none" strike="noStrike" baseline="0" dirty="0">
                <a:latin typeface="Times New Roman" panose="02020603050405020304" pitchFamily="18" charset="0"/>
                <a:cs typeface="Times New Roman" panose="02020603050405020304" pitchFamily="18" charset="0"/>
              </a:rPr>
              <a:t>Even in transactional systems, there are updates that require human intervention and cannot be run within transactions because they would involve holding a transaction open for too long.</a:t>
            </a:r>
          </a:p>
          <a:p>
            <a:pPr lvl="1" algn="just"/>
            <a:r>
              <a:rPr lang="en-US" sz="1800" b="0" i="0" u="none" strike="noStrike" baseline="0" dirty="0">
                <a:latin typeface="Times New Roman" panose="02020603050405020304" pitchFamily="18" charset="0"/>
                <a:cs typeface="Times New Roman" panose="02020603050405020304" pitchFamily="18" charset="0"/>
              </a:rPr>
              <a:t>For example:</a:t>
            </a:r>
          </a:p>
          <a:p>
            <a:pPr lvl="2" algn="just"/>
            <a:r>
              <a:rPr lang="en-US" sz="1800" b="0" i="0" u="none" strike="noStrike" baseline="0" dirty="0">
                <a:latin typeface="Times New Roman" panose="02020603050405020304" pitchFamily="18" charset="0"/>
                <a:cs typeface="Times New Roman" panose="02020603050405020304" pitchFamily="18" charset="0"/>
              </a:rPr>
              <a:t>Long-running updates: Updates that require human intervention, such as manual review or approval, cannot be run within transactions because they would hold the transaction open for too long.</a:t>
            </a:r>
          </a:p>
          <a:p>
            <a:pPr lvl="2" algn="just"/>
            <a:r>
              <a:rPr lang="en-US" sz="1800" b="0" i="0" u="none" strike="noStrike" baseline="0" dirty="0">
                <a:latin typeface="Times New Roman" panose="02020603050405020304" pitchFamily="18" charset="0"/>
                <a:cs typeface="Times New Roman" panose="02020603050405020304" pitchFamily="18" charset="0"/>
              </a:rPr>
              <a:t>External dependencies: Updates that depend on external systems or services, such as payment gateways or third-party APIs, may not be able to be run within transactions.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770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Version Stamps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Coping with Limitations</a:t>
            </a:r>
          </a:p>
          <a:p>
            <a:pPr lvl="1" algn="just"/>
            <a:r>
              <a:rPr lang="en-US" sz="1800" b="0" i="0" u="none" strike="noStrike" baseline="0" dirty="0">
                <a:latin typeface="Times New Roman" panose="02020603050405020304" pitchFamily="18" charset="0"/>
                <a:cs typeface="Times New Roman" panose="02020603050405020304" pitchFamily="18" charset="0"/>
              </a:rPr>
              <a:t>To cope with these limitations, developers can use version stamps, which are useful in other situations as well, particularly in distributed systems. </a:t>
            </a:r>
          </a:p>
          <a:p>
            <a:pPr lvl="1" algn="just"/>
            <a:r>
              <a:rPr lang="en-US" sz="1800" b="0" i="0" u="none" strike="noStrike" baseline="0" dirty="0">
                <a:latin typeface="Times New Roman" panose="02020603050405020304" pitchFamily="18" charset="0"/>
                <a:cs typeface="Times New Roman" panose="02020603050405020304" pitchFamily="18" charset="0"/>
              </a:rPr>
              <a:t>Version stamps can help to:</a:t>
            </a:r>
          </a:p>
          <a:p>
            <a:pPr lvl="2" algn="just"/>
            <a:r>
              <a:rPr lang="en-US" sz="1800" b="0" i="0" u="none" strike="noStrike" baseline="0" dirty="0">
                <a:latin typeface="Times New Roman" panose="02020603050405020304" pitchFamily="18" charset="0"/>
                <a:cs typeface="Times New Roman" panose="02020603050405020304" pitchFamily="18" charset="0"/>
              </a:rPr>
              <a:t>Track changes: Version stamps can track changes to data and ensure that updates are applied correctly.</a:t>
            </a:r>
          </a:p>
          <a:p>
            <a:pPr lvl="2" algn="just"/>
            <a:r>
              <a:rPr lang="en-US" sz="1800" b="0" i="0" u="none" strike="noStrike" baseline="0" dirty="0">
                <a:latin typeface="Times New Roman" panose="02020603050405020304" pitchFamily="18" charset="0"/>
                <a:cs typeface="Times New Roman" panose="02020603050405020304" pitchFamily="18" charset="0"/>
              </a:rPr>
              <a:t>Resolve conflicts: Version stamps can help to resolve conflicts that arise when multiple updates are made to the same data.</a:t>
            </a:r>
          </a:p>
          <a:p>
            <a:pPr algn="just"/>
            <a:r>
              <a:rPr lang="en-US" sz="1800" b="0" i="0" u="none" strike="noStrike" baseline="0" dirty="0">
                <a:latin typeface="Times New Roman" panose="02020603050405020304" pitchFamily="18" charset="0"/>
                <a:cs typeface="Times New Roman" panose="02020603050405020304" pitchFamily="18" charset="0"/>
              </a:rPr>
              <a:t>Implications for NoSQL Databases</a:t>
            </a:r>
          </a:p>
          <a:p>
            <a:pPr lvl="1" algn="just"/>
            <a:r>
              <a:rPr lang="en-US" sz="1800" b="0" i="0" u="none" strike="noStrike" baseline="0" dirty="0">
                <a:latin typeface="Times New Roman" panose="02020603050405020304" pitchFamily="18" charset="0"/>
                <a:cs typeface="Times New Roman" panose="02020603050405020304" pitchFamily="18" charset="0"/>
              </a:rPr>
              <a:t>The limitations of transactions and the use of version stamps have implications for NoSQL databases. </a:t>
            </a:r>
          </a:p>
          <a:p>
            <a:pPr lvl="1" algn="just"/>
            <a:r>
              <a:rPr lang="en-US" sz="1800" b="0" i="0" u="none" strike="noStrike" baseline="0" dirty="0">
                <a:latin typeface="Times New Roman" panose="02020603050405020304" pitchFamily="18" charset="0"/>
                <a:cs typeface="Times New Roman" panose="02020603050405020304" pitchFamily="18" charset="0"/>
              </a:rPr>
              <a:t>While NoSQL databases may not support traditional transactions, they can still provide mechanisms for ensuring consistency and handling updates. </a:t>
            </a:r>
          </a:p>
          <a:p>
            <a:pPr lvl="1" algn="just"/>
            <a:r>
              <a:rPr lang="en-US" sz="1800" b="0" i="0" u="none" strike="noStrike" baseline="0" dirty="0">
                <a:latin typeface="Times New Roman" panose="02020603050405020304" pitchFamily="18" charset="0"/>
                <a:cs typeface="Times New Roman" panose="02020603050405020304" pitchFamily="18" charset="0"/>
              </a:rPr>
              <a:t>By understanding the limitations of transactions and the use of version stamps, developers can design NoSQL databases that meet their needs and provide the necessary level of consistency and reliability.</a:t>
            </a:r>
            <a:endParaRPr lang="en-IN" sz="1800" b="1"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6940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Version Stamps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Version stamps in NoSQL databases are a mechanism used to detect data changes and maintain data consistency in distributed systems. </a:t>
            </a:r>
          </a:p>
          <a:p>
            <a:pPr algn="just"/>
            <a:r>
              <a:rPr lang="en-US" sz="1800" b="0" i="0" u="none" strike="noStrike" baseline="0" dirty="0">
                <a:latin typeface="Times New Roman" panose="02020603050405020304" pitchFamily="18" charset="0"/>
                <a:cs typeface="Times New Roman" panose="02020603050405020304" pitchFamily="18" charset="0"/>
              </a:rPr>
              <a:t>They help prevent conflicting modifications by tracking the version of the data. </a:t>
            </a:r>
          </a:p>
          <a:p>
            <a:pPr algn="just"/>
            <a:r>
              <a:rPr lang="en-US" sz="1800" b="0" i="0" u="none" strike="noStrike" baseline="0" dirty="0">
                <a:latin typeface="Times New Roman" panose="02020603050405020304" pitchFamily="18" charset="0"/>
                <a:cs typeface="Times New Roman" panose="02020603050405020304" pitchFamily="18" charset="0"/>
              </a:rPr>
              <a:t>This is particularly useful in NoSQL databases that lack transactions, as it allows for optimistic offline locking.</a:t>
            </a:r>
          </a:p>
          <a:p>
            <a:pPr algn="just"/>
            <a:r>
              <a:rPr lang="en-US" sz="1800" b="0" i="0" u="none" strike="noStrike" baseline="0" dirty="0">
                <a:latin typeface="Times New Roman" panose="02020603050405020304" pitchFamily="18" charset="0"/>
                <a:cs typeface="Times New Roman" panose="02020603050405020304" pitchFamily="18" charset="0"/>
              </a:rPr>
              <a:t>Types of Version Stamps</a:t>
            </a:r>
          </a:p>
          <a:p>
            <a:pPr lvl="1" algn="just"/>
            <a:r>
              <a:rPr lang="en-US" sz="1800" b="0" i="0" u="none" strike="noStrike" baseline="0" dirty="0">
                <a:latin typeface="Times New Roman" panose="02020603050405020304" pitchFamily="18" charset="0"/>
                <a:cs typeface="Times New Roman" panose="02020603050405020304" pitchFamily="18" charset="0"/>
              </a:rPr>
              <a:t>Incremental version number</a:t>
            </a:r>
          </a:p>
          <a:p>
            <a:pPr lvl="1" algn="just"/>
            <a:r>
              <a:rPr lang="en-US" sz="1800" b="0" i="0" u="none" strike="noStrike" baseline="0" dirty="0">
                <a:latin typeface="Times New Roman" panose="02020603050405020304" pitchFamily="18" charset="0"/>
                <a:cs typeface="Times New Roman" panose="02020603050405020304" pitchFamily="18" charset="0"/>
              </a:rPr>
              <a:t>Timestamp</a:t>
            </a:r>
          </a:p>
          <a:p>
            <a:pPr lvl="1" algn="just"/>
            <a:r>
              <a:rPr lang="en-US" sz="1800" b="0" i="0" u="none" strike="noStrike" baseline="0" dirty="0">
                <a:latin typeface="Times New Roman" panose="02020603050405020304" pitchFamily="18" charset="0"/>
                <a:cs typeface="Times New Roman" panose="02020603050405020304" pitchFamily="18" charset="0"/>
              </a:rPr>
              <a:t>GUID</a:t>
            </a:r>
          </a:p>
          <a:p>
            <a:pPr lvl="1" algn="just"/>
            <a:r>
              <a:rPr lang="en-US" sz="1800" b="0" i="0" u="none" strike="noStrike" baseline="0" dirty="0">
                <a:latin typeface="Times New Roman" panose="02020603050405020304" pitchFamily="18" charset="0"/>
                <a:cs typeface="Times New Roman" panose="02020603050405020304" pitchFamily="18" charset="0"/>
              </a:rPr>
              <a:t>Hash of the contents</a:t>
            </a:r>
          </a:p>
          <a:p>
            <a:pPr lvl="1" algn="just"/>
            <a:r>
              <a:rPr lang="en-US" sz="1800" b="0" i="0" u="none" strike="noStrike" baseline="0" dirty="0">
                <a:latin typeface="Times New Roman" panose="02020603050405020304" pitchFamily="18" charset="0"/>
                <a:cs typeface="Times New Roman" panose="02020603050405020304" pitchFamily="18" charset="0"/>
              </a:rPr>
              <a:t>Mix of these</a:t>
            </a:r>
          </a:p>
          <a:p>
            <a:pPr algn="just"/>
            <a:r>
              <a:rPr lang="en-US" sz="1800" b="0" i="0" u="none" strike="noStrike" baseline="0" dirty="0">
                <a:latin typeface="Times New Roman" panose="02020603050405020304" pitchFamily="18" charset="0"/>
                <a:cs typeface="Times New Roman" panose="02020603050405020304" pitchFamily="18" charset="0"/>
              </a:rPr>
              <a:t>How Version Stamps Work</a:t>
            </a:r>
          </a:p>
          <a:p>
            <a:pPr lvl="1" algn="just"/>
            <a:r>
              <a:rPr lang="en-US" sz="1800" b="0" i="0" u="none" strike="noStrike" baseline="0" dirty="0">
                <a:latin typeface="Times New Roman" panose="02020603050405020304" pitchFamily="18" charset="0"/>
                <a:cs typeface="Times New Roman" panose="02020603050405020304" pitchFamily="18" charset="0"/>
              </a:rPr>
              <a:t>When a record is read, the version stamp is noted.</a:t>
            </a:r>
          </a:p>
          <a:p>
            <a:pPr lvl="1" algn="just"/>
            <a:r>
              <a:rPr lang="en-US" sz="1800" b="0" i="0" u="none" strike="noStrike" baseline="0" dirty="0">
                <a:latin typeface="Times New Roman" panose="02020603050405020304" pitchFamily="18" charset="0"/>
                <a:cs typeface="Times New Roman" panose="02020603050405020304" pitchFamily="18" charset="0"/>
              </a:rPr>
              <a:t>When the record is updated, the version stamp is checked to ensure that it has not changed since the last read.</a:t>
            </a:r>
          </a:p>
          <a:p>
            <a:pPr lvl="1" algn="just"/>
            <a:r>
              <a:rPr lang="en-US" sz="1800" b="0" i="0" u="none" strike="noStrike" baseline="0" dirty="0">
                <a:latin typeface="Times New Roman" panose="02020603050405020304" pitchFamily="18" charset="0"/>
                <a:cs typeface="Times New Roman" panose="02020603050405020304" pitchFamily="18" charset="0"/>
              </a:rPr>
              <a:t>If the version stamp has changed, it indicates that another update has occurred, and the update is rejected.</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42537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Version Stamps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Benefits of Version Stamps</a:t>
            </a:r>
          </a:p>
          <a:p>
            <a:pPr lvl="1" algn="just"/>
            <a:r>
              <a:rPr lang="en-US" sz="1800" b="0" i="0" u="none" strike="noStrike" baseline="0" dirty="0">
                <a:latin typeface="Times New Roman" panose="02020603050405020304" pitchFamily="18" charset="0"/>
                <a:cs typeface="Times New Roman" panose="02020603050405020304" pitchFamily="18" charset="0"/>
              </a:rPr>
              <a:t>Prevent conflicting modifications</a:t>
            </a:r>
          </a:p>
          <a:p>
            <a:pPr lvl="1" algn="just"/>
            <a:r>
              <a:rPr lang="en-US" sz="1800" b="0" i="0" u="none" strike="noStrike" baseline="0" dirty="0">
                <a:latin typeface="Times New Roman" panose="02020603050405020304" pitchFamily="18" charset="0"/>
                <a:cs typeface="Times New Roman" panose="02020603050405020304" pitchFamily="18" charset="0"/>
              </a:rPr>
              <a:t>Maintain data consistency</a:t>
            </a:r>
          </a:p>
          <a:p>
            <a:pPr lvl="1" algn="just"/>
            <a:r>
              <a:rPr lang="en-US" sz="1800" b="0" i="0" u="none" strike="noStrike" baseline="0" dirty="0">
                <a:latin typeface="Times New Roman" panose="02020603050405020304" pitchFamily="18" charset="0"/>
                <a:cs typeface="Times New Roman" panose="02020603050405020304" pitchFamily="18" charset="0"/>
              </a:rPr>
              <a:t>Allow for optimistic offline locking</a:t>
            </a:r>
          </a:p>
          <a:p>
            <a:pPr algn="just"/>
            <a:r>
              <a:rPr lang="en-US" sz="1800" b="0" i="0" u="none" strike="noStrike" baseline="0" dirty="0">
                <a:latin typeface="Times New Roman" panose="02020603050405020304" pitchFamily="18" charset="0"/>
                <a:cs typeface="Times New Roman" panose="02020603050405020304" pitchFamily="18" charset="0"/>
              </a:rPr>
              <a:t>Example of Version Stamps</a:t>
            </a:r>
          </a:p>
          <a:p>
            <a:pPr lvl="1" algn="just"/>
            <a:r>
              <a:rPr lang="en-US" sz="1800" b="0" i="0" u="none" strike="noStrike" baseline="0" dirty="0">
                <a:latin typeface="Times New Roman" panose="02020603050405020304" pitchFamily="18" charset="0"/>
                <a:cs typeface="Times New Roman" panose="02020603050405020304" pitchFamily="18" charset="0"/>
              </a:rPr>
              <a:t>In a master-slave distribution, the version stamp can be used to ensure that the master node is updated before the slave nodes.</a:t>
            </a:r>
          </a:p>
          <a:p>
            <a:pPr lvl="1" algn="just"/>
            <a:r>
              <a:rPr lang="en-US" sz="1800" b="0" i="0" u="none" strike="noStrike" baseline="0" dirty="0">
                <a:latin typeface="Times New Roman" panose="02020603050405020304" pitchFamily="18" charset="0"/>
                <a:cs typeface="Times New Roman" panose="02020603050405020304" pitchFamily="18" charset="0"/>
              </a:rPr>
              <a:t>In a peer-to-peer distribution, the version stamp can be used to detect conflicts between nodes and resolve them accordingly.</a:t>
            </a:r>
          </a:p>
          <a:p>
            <a:pPr algn="just"/>
            <a:r>
              <a:rPr lang="en-US" sz="1800" b="0" i="0" u="none" strike="noStrike" baseline="0" dirty="0">
                <a:latin typeface="Times New Roman" panose="02020603050405020304" pitchFamily="18" charset="0"/>
                <a:cs typeface="Times New Roman" panose="02020603050405020304" pitchFamily="18" charset="0"/>
              </a:rPr>
              <a:t>Vector Stamping</a:t>
            </a:r>
          </a:p>
          <a:p>
            <a:pPr lvl="1" algn="just"/>
            <a:r>
              <a:rPr lang="en-US" sz="1800" b="0" i="0" u="none" strike="noStrike" baseline="0" dirty="0">
                <a:latin typeface="Times New Roman" panose="02020603050405020304" pitchFamily="18" charset="0"/>
                <a:cs typeface="Times New Roman" panose="02020603050405020304" pitchFamily="18" charset="0"/>
              </a:rPr>
              <a:t>A technique used in peer-to-peer distributions to track the version of data across multiple nodes.</a:t>
            </a:r>
          </a:p>
          <a:p>
            <a:pPr lvl="1" algn="just"/>
            <a:r>
              <a:rPr lang="en-US" sz="1800" b="0" i="0" u="none" strike="noStrike" baseline="0" dirty="0">
                <a:latin typeface="Times New Roman" panose="02020603050405020304" pitchFamily="18" charset="0"/>
                <a:cs typeface="Times New Roman" panose="02020603050405020304" pitchFamily="18" charset="0"/>
              </a:rPr>
              <a:t>Each node maintains its own version code, plus the version code of every other node used by the shard/cluster.</a:t>
            </a:r>
          </a:p>
          <a:p>
            <a:pPr lvl="1" algn="just"/>
            <a:r>
              <a:rPr lang="en-US" sz="1800" b="0" i="0" u="none" strike="noStrike" baseline="0" dirty="0">
                <a:latin typeface="Times New Roman" panose="02020603050405020304" pitchFamily="18" charset="0"/>
                <a:cs typeface="Times New Roman" panose="02020603050405020304" pitchFamily="18" charset="0"/>
              </a:rPr>
              <a:t>When nodes communicate, they can sync their version stamps and choose the latest revision or resolve conflicts manually/automatically.</a:t>
            </a:r>
            <a:endParaRPr lang="en-IN" sz="1800" b="1"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47438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Business and System Transactions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Version stamps are a technique used to ensure update consistency without transactions. </a:t>
            </a:r>
          </a:p>
          <a:p>
            <a:pPr algn="just"/>
            <a:r>
              <a:rPr lang="en-US" sz="1800" i="0" u="none" strike="noStrike" baseline="0" dirty="0">
                <a:latin typeface="Times New Roman" panose="02020603050405020304" pitchFamily="18" charset="0"/>
                <a:cs typeface="Times New Roman" panose="02020603050405020304" pitchFamily="18" charset="0"/>
              </a:rPr>
              <a:t>They are particularly useful in NoSQL situations where transactions are not available. </a:t>
            </a:r>
          </a:p>
          <a:p>
            <a:pPr algn="just"/>
            <a:r>
              <a:rPr lang="en-US" sz="1800" i="0" u="none" strike="noStrike" baseline="0" dirty="0">
                <a:latin typeface="Times New Roman" panose="02020603050405020304" pitchFamily="18" charset="0"/>
                <a:cs typeface="Times New Roman" panose="02020603050405020304" pitchFamily="18" charset="0"/>
              </a:rPr>
              <a:t>The Need for Version Stamps</a:t>
            </a:r>
          </a:p>
          <a:p>
            <a:pPr lvl="1" algn="just"/>
            <a:r>
              <a:rPr lang="en-US" sz="1800" i="0" u="none" strike="noStrike" baseline="0" dirty="0">
                <a:latin typeface="Times New Roman" panose="02020603050405020304" pitchFamily="18" charset="0"/>
                <a:cs typeface="Times New Roman" panose="02020603050405020304" pitchFamily="18" charset="0"/>
              </a:rPr>
              <a:t>In many systems, business transactions involve multiple steps that cannot be executed within a single database transaction. </a:t>
            </a:r>
          </a:p>
          <a:p>
            <a:pPr lvl="1" algn="just"/>
            <a:r>
              <a:rPr lang="en-US" sz="1800" i="0" u="none" strike="noStrike" baseline="0" dirty="0">
                <a:latin typeface="Times New Roman" panose="02020603050405020304" pitchFamily="18" charset="0"/>
                <a:cs typeface="Times New Roman" panose="02020603050405020304" pitchFamily="18" charset="0"/>
              </a:rPr>
              <a:t>For example, a user may browse a product catalog, choose an item, fill in credit card information, and confirm the order. However, this entire process cannot be executed within a single database transaction because it would require locking the database elements for an extended period.</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53248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Business and System Transactions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Offline Concurrency</a:t>
            </a:r>
          </a:p>
          <a:p>
            <a:pPr lvl="1" algn="just"/>
            <a:r>
              <a:rPr lang="en-US" sz="1800" i="0" u="none" strike="noStrike" baseline="0" dirty="0">
                <a:latin typeface="Times New Roman" panose="02020603050405020304" pitchFamily="18" charset="0"/>
                <a:cs typeface="Times New Roman" panose="02020603050405020304" pitchFamily="18" charset="0"/>
              </a:rPr>
              <a:t>Offline concurrency is a technique used to handle this problem. </a:t>
            </a:r>
          </a:p>
          <a:p>
            <a:pPr lvl="1" algn="just"/>
            <a:r>
              <a:rPr lang="en-US" sz="1800" i="0" u="none" strike="noStrike" baseline="0" dirty="0">
                <a:latin typeface="Times New Roman" panose="02020603050405020304" pitchFamily="18" charset="0"/>
                <a:cs typeface="Times New Roman" panose="02020603050405020304" pitchFamily="18" charset="0"/>
              </a:rPr>
              <a:t>It involves reading data, performing calculations and decisions, and then updating the data. </a:t>
            </a:r>
          </a:p>
          <a:p>
            <a:pPr lvl="1" algn="just"/>
            <a:r>
              <a:rPr lang="en-US" sz="1800" i="0" u="none" strike="noStrike" baseline="0" dirty="0">
                <a:latin typeface="Times New Roman" panose="02020603050405020304" pitchFamily="18" charset="0"/>
                <a:cs typeface="Times New Roman" panose="02020603050405020304" pitchFamily="18" charset="0"/>
              </a:rPr>
              <a:t>However, this approach can lead to update conflicts if the data has changed since it was read.</a:t>
            </a:r>
          </a:p>
          <a:p>
            <a:pPr algn="just"/>
            <a:r>
              <a:rPr lang="en-US" sz="1800" i="0" u="none" strike="noStrike" baseline="0" dirty="0">
                <a:latin typeface="Times New Roman" panose="02020603050405020304" pitchFamily="18" charset="0"/>
                <a:cs typeface="Times New Roman" panose="02020603050405020304" pitchFamily="18" charset="0"/>
              </a:rPr>
              <a:t>Optimistic Offline Lock</a:t>
            </a:r>
          </a:p>
          <a:p>
            <a:pPr lvl="1" algn="just"/>
            <a:r>
              <a:rPr lang="en-US" sz="1800" i="0" u="none" strike="noStrike" baseline="0" dirty="0">
                <a:latin typeface="Times New Roman" panose="02020603050405020304" pitchFamily="18" charset="0"/>
                <a:cs typeface="Times New Roman" panose="02020603050405020304" pitchFamily="18" charset="0"/>
              </a:rPr>
              <a:t>One approach to handling update conflicts is the Optimistic Offline Lock. </a:t>
            </a:r>
          </a:p>
          <a:p>
            <a:pPr lvl="1" algn="just"/>
            <a:r>
              <a:rPr lang="en-US" sz="1800" i="0" u="none" strike="noStrike" baseline="0" dirty="0">
                <a:latin typeface="Times New Roman" panose="02020603050405020304" pitchFamily="18" charset="0"/>
                <a:cs typeface="Times New Roman" panose="02020603050405020304" pitchFamily="18" charset="0"/>
              </a:rPr>
              <a:t>This involves rereading the data before updating it and checking that it hasn't changed since it was originally read. </a:t>
            </a:r>
          </a:p>
          <a:p>
            <a:pPr lvl="1" algn="just"/>
            <a:r>
              <a:rPr lang="en-US" sz="1800" i="0" u="none" strike="noStrike" baseline="0" dirty="0">
                <a:latin typeface="Times New Roman" panose="02020603050405020304" pitchFamily="18" charset="0"/>
                <a:cs typeface="Times New Roman" panose="02020603050405020304" pitchFamily="18" charset="0"/>
              </a:rPr>
              <a:t>This can be done by using a version stamp, which is a field that changes every time the underlying data changes.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6853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Business and System Transactions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Constructing Version Stamps</a:t>
            </a:r>
          </a:p>
          <a:p>
            <a:pPr lvl="1" algn="just"/>
            <a:r>
              <a:rPr lang="en-US" sz="1800" i="0" u="none" strike="noStrike" baseline="0" dirty="0">
                <a:latin typeface="Times New Roman" panose="02020603050405020304" pitchFamily="18" charset="0"/>
                <a:cs typeface="Times New Roman" panose="02020603050405020304" pitchFamily="18" charset="0"/>
              </a:rPr>
              <a:t>Counters: A counter is a simple incrementing value that can be used to track changes to data. However, it requires a single master to ensure that the counters are not duplicated.</a:t>
            </a:r>
          </a:p>
          <a:p>
            <a:pPr lvl="1" algn="just"/>
            <a:r>
              <a:rPr lang="en-US" sz="1800" i="0" u="none" strike="noStrike" baseline="0" dirty="0">
                <a:latin typeface="Times New Roman" panose="02020603050405020304" pitchFamily="18" charset="0"/>
                <a:cs typeface="Times New Roman" panose="02020603050405020304" pitchFamily="18" charset="0"/>
              </a:rPr>
              <a:t>GUIDs: A GUID (Globally Unique Identifier) is a large random number that is guaranteed to be unique. However, it is large and cannot be compared directly for recentness.</a:t>
            </a:r>
          </a:p>
          <a:p>
            <a:pPr lvl="1" algn="just"/>
            <a:r>
              <a:rPr lang="en-US" sz="1800" i="0" u="none" strike="noStrike" baseline="0" dirty="0">
                <a:latin typeface="Times New Roman" panose="02020603050405020304" pitchFamily="18" charset="0"/>
                <a:cs typeface="Times New Roman" panose="02020603050405020304" pitchFamily="18" charset="0"/>
              </a:rPr>
              <a:t>Content Hash: A content hash is a hash of the contents of the resource. It is deterministic and can be generated by anyone, but it cannot be compared directly for recentness.</a:t>
            </a:r>
          </a:p>
          <a:p>
            <a:pPr lvl="1" algn="just"/>
            <a:r>
              <a:rPr lang="en-US" sz="1800" i="0" u="none" strike="noStrike" baseline="0" dirty="0">
                <a:latin typeface="Times New Roman" panose="02020603050405020304" pitchFamily="18" charset="0"/>
                <a:cs typeface="Times New Roman" panose="02020603050405020304" pitchFamily="18" charset="0"/>
              </a:rPr>
              <a:t>Timestamp: A timestamp is the time of the last update. It is reasonably short and can be directly compared for recentness, but it requires that the clocks of multiple machines be kept in sync.</a:t>
            </a:r>
          </a:p>
          <a:p>
            <a:pPr algn="just"/>
            <a:r>
              <a:rPr lang="en-US" sz="1800" i="0" u="none" strike="noStrike" baseline="0" dirty="0">
                <a:latin typeface="Times New Roman" panose="02020603050405020304" pitchFamily="18" charset="0"/>
                <a:cs typeface="Times New Roman" panose="02020603050405020304" pitchFamily="18" charset="0"/>
              </a:rPr>
              <a:t>Composite Version Stamps</a:t>
            </a:r>
          </a:p>
          <a:p>
            <a:pPr lvl="1" algn="just"/>
            <a:r>
              <a:rPr lang="en-US" sz="1800" i="0" u="none" strike="noStrike" baseline="0" dirty="0">
                <a:latin typeface="Times New Roman" panose="02020603050405020304" pitchFamily="18" charset="0"/>
                <a:cs typeface="Times New Roman" panose="02020603050405020304" pitchFamily="18" charset="0"/>
              </a:rPr>
              <a:t>It is possible to blend the advantages of different version stamp schemes by using more than one of them to create a composite stamp. </a:t>
            </a:r>
          </a:p>
          <a:p>
            <a:pPr lvl="1" algn="just"/>
            <a:r>
              <a:rPr lang="en-US" sz="1800" i="0" u="none" strike="noStrike" baseline="0" dirty="0">
                <a:latin typeface="Times New Roman" panose="02020603050405020304" pitchFamily="18" charset="0"/>
                <a:cs typeface="Times New Roman" panose="02020603050405020304" pitchFamily="18" charset="0"/>
              </a:rPr>
              <a:t>For example, CouchDB uses a combination of counter and content hash.</a:t>
            </a:r>
          </a:p>
          <a:p>
            <a:pPr algn="just"/>
            <a:r>
              <a:rPr lang="en-US" sz="1800" i="0" u="none" strike="noStrike" baseline="0" dirty="0">
                <a:latin typeface="Times New Roman" panose="02020603050405020304" pitchFamily="18" charset="0"/>
                <a:cs typeface="Times New Roman" panose="02020603050405020304" pitchFamily="18" charset="0"/>
              </a:rPr>
              <a:t>Benefits of Version Stamps</a:t>
            </a:r>
          </a:p>
          <a:p>
            <a:pPr lvl="1" algn="just"/>
            <a:r>
              <a:rPr lang="en-US" sz="1800" i="0" u="none" strike="noStrike" baseline="0" dirty="0">
                <a:latin typeface="Times New Roman" panose="02020603050405020304" pitchFamily="18" charset="0"/>
                <a:cs typeface="Times New Roman" panose="02020603050405020304" pitchFamily="18" charset="0"/>
              </a:rPr>
              <a:t>Avoiding update conflicts: By checking the version stamp before updating data, you can avoid update conflicts.</a:t>
            </a:r>
          </a:p>
          <a:p>
            <a:pPr lvl="1" algn="just"/>
            <a:r>
              <a:rPr lang="en-US" sz="1800" i="0" u="none" strike="noStrike" baseline="0" dirty="0">
                <a:latin typeface="Times New Roman" panose="02020603050405020304" pitchFamily="18" charset="0"/>
                <a:cs typeface="Times New Roman" panose="02020603050405020304" pitchFamily="18" charset="0"/>
              </a:rPr>
              <a:t>Providing session consistency: Version stamps can be used to provide session consistency by ensuring that a user sees a consistent view of the data.</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54585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fr-FR" sz="4400" b="1" i="0" u="none" strike="noStrike" baseline="0" dirty="0">
                <a:latin typeface="Times New Roman" panose="02020603050405020304" pitchFamily="18" charset="0"/>
                <a:cs typeface="Times New Roman" panose="02020603050405020304" pitchFamily="18" charset="0"/>
              </a:rPr>
              <a:t>Version </a:t>
            </a:r>
            <a:r>
              <a:rPr lang="fr-FR" sz="4400" b="1" i="0" u="none" strike="noStrike" baseline="0" dirty="0" err="1">
                <a:latin typeface="Times New Roman" panose="02020603050405020304" pitchFamily="18" charset="0"/>
                <a:cs typeface="Times New Roman" panose="02020603050405020304" pitchFamily="18" charset="0"/>
              </a:rPr>
              <a:t>Stamps</a:t>
            </a:r>
            <a:r>
              <a:rPr lang="fr-FR" sz="4400" b="1" i="0" u="none" strike="noStrike" baseline="0" dirty="0">
                <a:latin typeface="Times New Roman" panose="02020603050405020304" pitchFamily="18" charset="0"/>
                <a:cs typeface="Times New Roman" panose="02020603050405020304" pitchFamily="18" charset="0"/>
              </a:rPr>
              <a:t> on Multiple </a:t>
            </a:r>
            <a:r>
              <a:rPr lang="fr-FR" sz="4400" b="1" i="0" u="none" strike="noStrike" baseline="0" dirty="0" err="1">
                <a:latin typeface="Times New Roman" panose="02020603050405020304" pitchFamily="18" charset="0"/>
                <a:cs typeface="Times New Roman" panose="02020603050405020304" pitchFamily="18" charset="0"/>
              </a:rPr>
              <a:t>Nodes</a:t>
            </a:r>
            <a:endParaRPr lang="en-IN" sz="4400" b="1"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In a single-server or master-slave replication model, a simple version stamp can be used to track changes to data. </a:t>
            </a:r>
          </a:p>
          <a:p>
            <a:pPr algn="just"/>
            <a:r>
              <a:rPr lang="en-US" sz="1800" i="0" u="none" strike="noStrike" baseline="0" dirty="0">
                <a:latin typeface="Times New Roman" panose="02020603050405020304" pitchFamily="18" charset="0"/>
                <a:cs typeface="Times New Roman" panose="02020603050405020304" pitchFamily="18" charset="0"/>
              </a:rPr>
              <a:t>However, in a peer-to-peer distribution model, where there is no single authoritative source for data, a more complex version stamp is needed to handle conflicts and inconsistencies.</a:t>
            </a:r>
          </a:p>
          <a:p>
            <a:pPr algn="just"/>
            <a:r>
              <a:rPr lang="en-US" sz="1800" i="0" u="none" strike="noStrike" baseline="0" dirty="0">
                <a:latin typeface="Times New Roman" panose="02020603050405020304" pitchFamily="18" charset="0"/>
                <a:cs typeface="Times New Roman" panose="02020603050405020304" pitchFamily="18" charset="0"/>
              </a:rPr>
              <a:t>Challenges in Peer-to-Peer Distribution Models</a:t>
            </a:r>
          </a:p>
          <a:p>
            <a:pPr lvl="1" algn="just"/>
            <a:r>
              <a:rPr lang="en-US" sz="1800" i="0" u="none" strike="noStrike" baseline="0" dirty="0">
                <a:latin typeface="Times New Roman" panose="02020603050405020304" pitchFamily="18" charset="0"/>
                <a:cs typeface="Times New Roman" panose="02020603050405020304" pitchFamily="18" charset="0"/>
              </a:rPr>
              <a:t>In a peer-to-peer distribution model, multiple nodes may have different versions of the same data.</a:t>
            </a:r>
          </a:p>
          <a:p>
            <a:pPr lvl="1" algn="just"/>
            <a:r>
              <a:rPr lang="en-US" sz="1800" i="0" u="none" strike="noStrike" baseline="0" dirty="0">
                <a:latin typeface="Times New Roman" panose="02020603050405020304" pitchFamily="18" charset="0"/>
                <a:cs typeface="Times New Roman" panose="02020603050405020304" pitchFamily="18" charset="0"/>
              </a:rPr>
              <a:t>This can lead to conflicts and inconsistencies when trying to determine the most recent version of the data. </a:t>
            </a:r>
          </a:p>
          <a:p>
            <a:pPr lvl="1" algn="just"/>
            <a:r>
              <a:rPr lang="en-US" sz="1800" i="0" u="none" strike="noStrike" baseline="0" dirty="0">
                <a:latin typeface="Times New Roman" panose="02020603050405020304" pitchFamily="18" charset="0"/>
                <a:cs typeface="Times New Roman" panose="02020603050405020304" pitchFamily="18" charset="0"/>
              </a:rPr>
              <a:t>A simple version stamp, such as a GUID or </a:t>
            </a:r>
            <a:r>
              <a:rPr lang="en-US" sz="1800" i="0" u="none" strike="noStrike" baseline="0" dirty="0" err="1">
                <a:latin typeface="Times New Roman" panose="02020603050405020304" pitchFamily="18" charset="0"/>
                <a:cs typeface="Times New Roman" panose="02020603050405020304" pitchFamily="18" charset="0"/>
              </a:rPr>
              <a:t>etag</a:t>
            </a:r>
            <a:r>
              <a:rPr lang="en-US" sz="1800" i="0" u="none" strike="noStrike" baseline="0" dirty="0">
                <a:latin typeface="Times New Roman" panose="02020603050405020304" pitchFamily="18" charset="0"/>
                <a:cs typeface="Times New Roman" panose="02020603050405020304" pitchFamily="18" charset="0"/>
              </a:rPr>
              <a:t>, is not sufficient to handle these conflicts.</a:t>
            </a:r>
          </a:p>
          <a:p>
            <a:pPr algn="just"/>
            <a:r>
              <a:rPr lang="en-US" sz="1800" i="0" u="none" strike="noStrike" baseline="0" dirty="0">
                <a:latin typeface="Times New Roman" panose="02020603050405020304" pitchFamily="18" charset="0"/>
                <a:cs typeface="Times New Roman" panose="02020603050405020304" pitchFamily="18" charset="0"/>
              </a:rPr>
              <a:t>Approaches to Version Stamps in Peer-to-Peer Distribution Models</a:t>
            </a:r>
          </a:p>
          <a:p>
            <a:pPr lvl="1" algn="just"/>
            <a:r>
              <a:rPr lang="en-US" sz="1800" i="0" u="none" strike="noStrike" baseline="0" dirty="0">
                <a:latin typeface="Times New Roman" panose="02020603050405020304" pitchFamily="18" charset="0"/>
                <a:cs typeface="Times New Roman" panose="02020603050405020304" pitchFamily="18" charset="0"/>
              </a:rPr>
              <a:t>Counter-based version stamps: Each node increments a counter each time it updates the data. This allows nodes to determine which version is more recent.</a:t>
            </a:r>
          </a:p>
          <a:p>
            <a:pPr lvl="1" algn="just"/>
            <a:r>
              <a:rPr lang="en-US" sz="1800" i="0" u="none" strike="noStrike" baseline="0" dirty="0">
                <a:latin typeface="Times New Roman" panose="02020603050405020304" pitchFamily="18" charset="0"/>
                <a:cs typeface="Times New Roman" panose="02020603050405020304" pitchFamily="18" charset="0"/>
              </a:rPr>
              <a:t>Timestamp-based version stamps: Each node uses a timestamp to track changes to data. However, this approach is problematic because it requires all nodes to have a consistent notion of time, which can be difficult to ensure.</a:t>
            </a:r>
          </a:p>
          <a:p>
            <a:pPr lvl="1" algn="just"/>
            <a:r>
              <a:rPr lang="en-US" sz="1800" i="0" u="none" strike="noStrike" baseline="0" dirty="0">
                <a:latin typeface="Times New Roman" panose="02020603050405020304" pitchFamily="18" charset="0"/>
                <a:cs typeface="Times New Roman" panose="02020603050405020304" pitchFamily="18" charset="0"/>
              </a:rPr>
              <a:t>Vector stamps: A vector stamp is a set of counters, one for each node. Each time a node updates the data, it updates its own counter. This allows nodes to determine which version is more recent and detect write-write conflicts.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676412995"/>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8765</TotalTime>
  <Words>1481</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Calibri Light</vt:lpstr>
      <vt:lpstr>Futura Cyrillic Book</vt:lpstr>
      <vt:lpstr>Times New Roman</vt:lpstr>
      <vt:lpstr>1_Custom Design</vt:lpstr>
      <vt:lpstr>Custom Design</vt:lpstr>
      <vt:lpstr>2_Custom Design</vt:lpstr>
      <vt:lpstr>3_Custom Design</vt:lpstr>
      <vt:lpstr>PowerPoint Presentation</vt:lpstr>
      <vt:lpstr>Version Stamps</vt:lpstr>
      <vt:lpstr>Version Stamps</vt:lpstr>
      <vt:lpstr>Version Stamps</vt:lpstr>
      <vt:lpstr>Version Stamps</vt:lpstr>
      <vt:lpstr>Business and System Transactions</vt:lpstr>
      <vt:lpstr>Business and System Transactions</vt:lpstr>
      <vt:lpstr>Business and System Transactions</vt:lpstr>
      <vt:lpstr>Version Stamps on Multiple Nodes</vt:lpstr>
      <vt:lpstr>Version Stamps on Multiple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Surbhi Sharma</cp:lastModifiedBy>
  <cp:revision>56</cp:revision>
  <dcterms:created xsi:type="dcterms:W3CDTF">2021-09-07T04:22:00Z</dcterms:created>
  <dcterms:modified xsi:type="dcterms:W3CDTF">2024-10-09T03:59:37Z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