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9"/>
  </p:notesMasterIdLst>
  <p:sldIdLst>
    <p:sldId id="256" r:id="rId2"/>
    <p:sldId id="257" r:id="rId3"/>
    <p:sldId id="494" r:id="rId4"/>
    <p:sldId id="524" r:id="rId5"/>
    <p:sldId id="439" r:id="rId6"/>
    <p:sldId id="440" r:id="rId7"/>
    <p:sldId id="491" r:id="rId8"/>
    <p:sldId id="441" r:id="rId9"/>
    <p:sldId id="492" r:id="rId10"/>
    <p:sldId id="442" r:id="rId11"/>
    <p:sldId id="525" r:id="rId12"/>
    <p:sldId id="443" r:id="rId13"/>
    <p:sldId id="444" r:id="rId14"/>
    <p:sldId id="445" r:id="rId15"/>
    <p:sldId id="496" r:id="rId16"/>
    <p:sldId id="446" r:id="rId17"/>
    <p:sldId id="448" r:id="rId18"/>
    <p:sldId id="526" r:id="rId19"/>
    <p:sldId id="527" r:id="rId20"/>
    <p:sldId id="528" r:id="rId21"/>
    <p:sldId id="449" r:id="rId22"/>
    <p:sldId id="452" r:id="rId23"/>
    <p:sldId id="455" r:id="rId24"/>
    <p:sldId id="456" r:id="rId25"/>
    <p:sldId id="457" r:id="rId26"/>
    <p:sldId id="458" r:id="rId27"/>
    <p:sldId id="459" r:id="rId28"/>
    <p:sldId id="463" r:id="rId29"/>
    <p:sldId id="464" r:id="rId30"/>
    <p:sldId id="465" r:id="rId31"/>
    <p:sldId id="466" r:id="rId32"/>
    <p:sldId id="467" r:id="rId33"/>
    <p:sldId id="468" r:id="rId34"/>
    <p:sldId id="469" r:id="rId35"/>
    <p:sldId id="470" r:id="rId36"/>
    <p:sldId id="471" r:id="rId37"/>
    <p:sldId id="497" r:id="rId38"/>
    <p:sldId id="472" r:id="rId39"/>
    <p:sldId id="473" r:id="rId40"/>
    <p:sldId id="474" r:id="rId41"/>
    <p:sldId id="498" r:id="rId42"/>
    <p:sldId id="475" r:id="rId43"/>
    <p:sldId id="476" r:id="rId44"/>
    <p:sldId id="499" r:id="rId45"/>
    <p:sldId id="536" r:id="rId46"/>
    <p:sldId id="537" r:id="rId47"/>
    <p:sldId id="484" r:id="rId48"/>
    <p:sldId id="533" r:id="rId49"/>
    <p:sldId id="534" r:id="rId50"/>
    <p:sldId id="535" r:id="rId51"/>
    <p:sldId id="488" r:id="rId52"/>
    <p:sldId id="500" r:id="rId53"/>
    <p:sldId id="501" r:id="rId54"/>
    <p:sldId id="489" r:id="rId55"/>
    <p:sldId id="531" r:id="rId56"/>
    <p:sldId id="530" r:id="rId57"/>
    <p:sldId id="532" r:id="rId58"/>
  </p:sldIdLst>
  <p:sldSz cx="12192000" cy="6858000"/>
  <p:notesSz cx="6858000" cy="9144000"/>
  <p:embeddedFontLst>
    <p:embeddedFont>
      <p:font typeface="Webdings" panose="05030102010509060703" pitchFamily="18" charset="2"/>
      <p:regular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0" roundtripDataSignature="AMtx7mhEQyybNQ9mxiuTTBmLeVreigrC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883" y="1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141"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144"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14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4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493436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DFAC4C48-BA95-4FAE-8779-63473F58D7B1}" type="slidenum">
              <a:rPr lang="en-US"/>
              <a:pPr/>
              <a:t>12</a:t>
            </a:fld>
            <a:endParaRPr lang="en-US"/>
          </a:p>
        </p:txBody>
      </p:sp>
      <p:sp>
        <p:nvSpPr>
          <p:cNvPr id="67585"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2D77819F-449A-448F-8B73-49B34492EFA8}" type="slidenum">
              <a:rPr lang="en-US" sz="1200">
                <a:latin typeface="Times New Roman" pitchFamily="16" charset="0"/>
              </a:rPr>
              <a:pPr algn="r">
                <a:buClrTx/>
                <a:buFontTx/>
                <a:buNone/>
              </a:pPr>
              <a:t>12</a:t>
            </a:fld>
            <a:endParaRPr lang="en-US" sz="1200">
              <a:latin typeface="Times New Roman" pitchFamily="16" charset="0"/>
            </a:endParaRPr>
          </a:p>
        </p:txBody>
      </p:sp>
      <p:sp>
        <p:nvSpPr>
          <p:cNvPr id="67586"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7"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EBB4EA45-284B-41F6-85B3-5F8113DD46FB}" type="slidenum">
              <a:rPr lang="en-US"/>
              <a:pPr/>
              <a:t>13</a:t>
            </a:fld>
            <a:endParaRPr lang="en-US"/>
          </a:p>
        </p:txBody>
      </p:sp>
      <p:sp>
        <p:nvSpPr>
          <p:cNvPr id="68609" name="Rectangle 1"/>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Rectangle 2"/>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783DD9F-523D-48D8-961A-862165FA495F}" type="slidenum">
              <a:rPr lang="en-US"/>
              <a:pPr/>
              <a:t>14</a:t>
            </a:fld>
            <a:endParaRPr lang="en-US"/>
          </a:p>
        </p:txBody>
      </p:sp>
      <p:sp>
        <p:nvSpPr>
          <p:cNvPr id="69633"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8F016ECB-9181-41CC-82A7-DC5D91C6B2BE}" type="slidenum">
              <a:rPr lang="en-US" sz="1200">
                <a:latin typeface="Times New Roman" pitchFamily="16" charset="0"/>
              </a:rPr>
              <a:pPr algn="r">
                <a:buClrTx/>
                <a:buFontTx/>
                <a:buNone/>
              </a:pPr>
              <a:t>14</a:t>
            </a:fld>
            <a:endParaRPr lang="en-US" sz="1200">
              <a:latin typeface="Times New Roman" pitchFamily="16" charset="0"/>
            </a:endParaRPr>
          </a:p>
        </p:txBody>
      </p:sp>
      <p:sp>
        <p:nvSpPr>
          <p:cNvPr id="69634"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5"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783DD9F-523D-48D8-961A-862165FA495F}" type="slidenum">
              <a:rPr lang="en-US"/>
              <a:pPr/>
              <a:t>15</a:t>
            </a:fld>
            <a:endParaRPr lang="en-US"/>
          </a:p>
        </p:txBody>
      </p:sp>
      <p:sp>
        <p:nvSpPr>
          <p:cNvPr id="69633"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8F016ECB-9181-41CC-82A7-DC5D91C6B2BE}" type="slidenum">
              <a:rPr lang="en-US" sz="1200">
                <a:latin typeface="Times New Roman" pitchFamily="16" charset="0"/>
              </a:rPr>
              <a:pPr algn="r">
                <a:buClrTx/>
                <a:buFontTx/>
                <a:buNone/>
              </a:pPr>
              <a:t>15</a:t>
            </a:fld>
            <a:endParaRPr lang="en-US" sz="1200">
              <a:latin typeface="Times New Roman" pitchFamily="16" charset="0"/>
            </a:endParaRPr>
          </a:p>
        </p:txBody>
      </p:sp>
      <p:sp>
        <p:nvSpPr>
          <p:cNvPr id="69634"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5"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70A4119-5532-4700-8423-8A66D35F7CF2}" type="slidenum">
              <a:rPr lang="en-US"/>
              <a:pPr/>
              <a:t>16</a:t>
            </a:fld>
            <a:endParaRPr lang="en-US"/>
          </a:p>
        </p:txBody>
      </p:sp>
      <p:sp>
        <p:nvSpPr>
          <p:cNvPr id="70657"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A114B701-8AD8-4DD9-87DA-5CF46B92D290}" type="slidenum">
              <a:rPr lang="en-US" sz="1200">
                <a:latin typeface="Times New Roman" pitchFamily="16" charset="0"/>
              </a:rPr>
              <a:pPr algn="r">
                <a:buClrTx/>
                <a:buFontTx/>
                <a:buNone/>
              </a:pPr>
              <a:t>16</a:t>
            </a:fld>
            <a:endParaRPr lang="en-US" sz="1200">
              <a:latin typeface="Times New Roman" pitchFamily="16" charset="0"/>
            </a:endParaRPr>
          </a:p>
        </p:txBody>
      </p:sp>
      <p:sp>
        <p:nvSpPr>
          <p:cNvPr id="70658"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9"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F98A4DE-64F6-416B-B3A1-3A69CC783EED}" type="slidenum">
              <a:rPr lang="en-US"/>
              <a:pPr/>
              <a:t>17</a:t>
            </a:fld>
            <a:endParaRPr lang="en-US"/>
          </a:p>
        </p:txBody>
      </p:sp>
      <p:sp>
        <p:nvSpPr>
          <p:cNvPr id="72705"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3BD2FD11-CC95-47B8-B6A4-14A120E8ACEC}" type="slidenum">
              <a:rPr lang="en-US" sz="1200">
                <a:latin typeface="Times New Roman" pitchFamily="16" charset="0"/>
              </a:rPr>
              <a:pPr algn="r">
                <a:buClrTx/>
                <a:buFontTx/>
                <a:buNone/>
              </a:pPr>
              <a:t>17</a:t>
            </a:fld>
            <a:endParaRPr lang="en-US" sz="1200">
              <a:latin typeface="Times New Roman" pitchFamily="16" charset="0"/>
            </a:endParaRPr>
          </a:p>
        </p:txBody>
      </p:sp>
      <p:sp>
        <p:nvSpPr>
          <p:cNvPr id="72706"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7"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F98A4DE-64F6-416B-B3A1-3A69CC783EED}" type="slidenum">
              <a:rPr lang="en-US"/>
              <a:pPr/>
              <a:t>18</a:t>
            </a:fld>
            <a:endParaRPr lang="en-US"/>
          </a:p>
        </p:txBody>
      </p:sp>
      <p:sp>
        <p:nvSpPr>
          <p:cNvPr id="72705"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3BD2FD11-CC95-47B8-B6A4-14A120E8ACEC}" type="slidenum">
              <a:rPr lang="en-US" sz="1200">
                <a:latin typeface="Times New Roman" pitchFamily="16" charset="0"/>
              </a:rPr>
              <a:pPr algn="r">
                <a:buClrTx/>
                <a:buFontTx/>
                <a:buNone/>
              </a:pPr>
              <a:t>18</a:t>
            </a:fld>
            <a:endParaRPr lang="en-US" sz="1200">
              <a:latin typeface="Times New Roman" pitchFamily="16" charset="0"/>
            </a:endParaRPr>
          </a:p>
        </p:txBody>
      </p:sp>
      <p:sp>
        <p:nvSpPr>
          <p:cNvPr id="72706"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7"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99710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F98A4DE-64F6-416B-B3A1-3A69CC783EED}" type="slidenum">
              <a:rPr lang="en-US"/>
              <a:pPr/>
              <a:t>19</a:t>
            </a:fld>
            <a:endParaRPr lang="en-US"/>
          </a:p>
        </p:txBody>
      </p:sp>
      <p:sp>
        <p:nvSpPr>
          <p:cNvPr id="72705"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3BD2FD11-CC95-47B8-B6A4-14A120E8ACEC}" type="slidenum">
              <a:rPr lang="en-US" sz="1200">
                <a:latin typeface="Times New Roman" pitchFamily="16" charset="0"/>
              </a:rPr>
              <a:pPr algn="r">
                <a:buClrTx/>
                <a:buFontTx/>
                <a:buNone/>
              </a:pPr>
              <a:t>19</a:t>
            </a:fld>
            <a:endParaRPr lang="en-US" sz="1200">
              <a:latin typeface="Times New Roman" pitchFamily="16" charset="0"/>
            </a:endParaRPr>
          </a:p>
        </p:txBody>
      </p:sp>
      <p:sp>
        <p:nvSpPr>
          <p:cNvPr id="72706"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7"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478072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F98A4DE-64F6-416B-B3A1-3A69CC783EED}" type="slidenum">
              <a:rPr lang="en-US"/>
              <a:pPr/>
              <a:t>20</a:t>
            </a:fld>
            <a:endParaRPr lang="en-US"/>
          </a:p>
        </p:txBody>
      </p:sp>
      <p:sp>
        <p:nvSpPr>
          <p:cNvPr id="72705"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3BD2FD11-CC95-47B8-B6A4-14A120E8ACEC}" type="slidenum">
              <a:rPr lang="en-US" sz="1200">
                <a:latin typeface="Times New Roman" pitchFamily="16" charset="0"/>
              </a:rPr>
              <a:pPr algn="r">
                <a:buClrTx/>
                <a:buFontTx/>
                <a:buNone/>
              </a:pPr>
              <a:t>20</a:t>
            </a:fld>
            <a:endParaRPr lang="en-US" sz="1200">
              <a:latin typeface="Times New Roman" pitchFamily="16" charset="0"/>
            </a:endParaRPr>
          </a:p>
        </p:txBody>
      </p:sp>
      <p:sp>
        <p:nvSpPr>
          <p:cNvPr id="72706"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7"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260473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D5663D6-89C8-41A9-A877-5AA41368AE7F}" type="slidenum">
              <a:rPr lang="en-US"/>
              <a:pPr/>
              <a:t>21</a:t>
            </a:fld>
            <a:endParaRPr lang="en-US"/>
          </a:p>
        </p:txBody>
      </p:sp>
      <p:sp>
        <p:nvSpPr>
          <p:cNvPr id="73729"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21070988-C50E-4656-960E-57759E4B6D17}" type="slidenum">
              <a:rPr lang="en-US" sz="1200">
                <a:latin typeface="Times New Roman" pitchFamily="16" charset="0"/>
              </a:rPr>
              <a:pPr algn="r">
                <a:buClrTx/>
                <a:buFontTx/>
                <a:buNone/>
              </a:pPr>
              <a:t>21</a:t>
            </a:fld>
            <a:endParaRPr lang="en-US" sz="1200">
              <a:latin typeface="Times New Roman" pitchFamily="16" charset="0"/>
            </a:endParaRPr>
          </a:p>
        </p:txBody>
      </p:sp>
      <p:sp>
        <p:nvSpPr>
          <p:cNvPr id="73730"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1"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4F2B387-F765-4281-9EEE-67E17D686800}" type="slidenum">
              <a:rPr lang="en-US"/>
              <a:pPr/>
              <a:t>22</a:t>
            </a:fld>
            <a:endParaRPr lang="en-US"/>
          </a:p>
        </p:txBody>
      </p:sp>
      <p:sp>
        <p:nvSpPr>
          <p:cNvPr id="76801"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0849DE1D-A689-489B-B39E-E0AFFCD0DD01}" type="slidenum">
              <a:rPr lang="en-US" sz="1200">
                <a:latin typeface="Times New Roman" pitchFamily="16" charset="0"/>
              </a:rPr>
              <a:pPr algn="r">
                <a:buClrTx/>
                <a:buFontTx/>
                <a:buNone/>
              </a:pPr>
              <a:t>22</a:t>
            </a:fld>
            <a:endParaRPr lang="en-US" sz="1200">
              <a:latin typeface="Times New Roman" pitchFamily="16" charset="0"/>
            </a:endParaRPr>
          </a:p>
        </p:txBody>
      </p:sp>
      <p:sp>
        <p:nvSpPr>
          <p:cNvPr id="76802"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3"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5C9EAB1-44BA-4512-BDA3-FB3BDFCDF4AB}" type="slidenum">
              <a:rPr lang="en-US"/>
              <a:pPr/>
              <a:t>23</a:t>
            </a:fld>
            <a:endParaRPr lang="en-US"/>
          </a:p>
        </p:txBody>
      </p:sp>
      <p:sp>
        <p:nvSpPr>
          <p:cNvPr id="79873"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C7F8A379-F98C-4C85-A721-D66CA170DA84}" type="slidenum">
              <a:rPr lang="en-US" sz="1200">
                <a:latin typeface="Times New Roman" pitchFamily="16" charset="0"/>
              </a:rPr>
              <a:pPr algn="r">
                <a:buClrTx/>
                <a:buFontTx/>
                <a:buNone/>
              </a:pPr>
              <a:t>23</a:t>
            </a:fld>
            <a:endParaRPr lang="en-US" sz="1200">
              <a:latin typeface="Times New Roman" pitchFamily="16" charset="0"/>
            </a:endParaRPr>
          </a:p>
        </p:txBody>
      </p:sp>
      <p:sp>
        <p:nvSpPr>
          <p:cNvPr id="79874"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5"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796303A-00A3-4845-9FF2-0E6DDCC226D2}" type="slidenum">
              <a:rPr lang="en-US"/>
              <a:pPr/>
              <a:t>24</a:t>
            </a:fld>
            <a:endParaRPr lang="en-US"/>
          </a:p>
        </p:txBody>
      </p:sp>
      <p:sp>
        <p:nvSpPr>
          <p:cNvPr id="80897"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C1081336-446E-4F3F-81B6-3DE6B98486B1}" type="slidenum">
              <a:rPr lang="en-US" sz="1200">
                <a:latin typeface="Times New Roman" pitchFamily="16" charset="0"/>
              </a:rPr>
              <a:pPr algn="r">
                <a:buClrTx/>
                <a:buFontTx/>
                <a:buNone/>
              </a:pPr>
              <a:t>24</a:t>
            </a:fld>
            <a:endParaRPr lang="en-US" sz="1200">
              <a:latin typeface="Times New Roman" pitchFamily="16" charset="0"/>
            </a:endParaRPr>
          </a:p>
        </p:txBody>
      </p:sp>
      <p:sp>
        <p:nvSpPr>
          <p:cNvPr id="80898"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9"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31D807A-E195-4261-84B5-86E4C9A5E3F3}" type="slidenum">
              <a:rPr lang="en-US"/>
              <a:pPr/>
              <a:t>25</a:t>
            </a:fld>
            <a:endParaRPr lang="en-US"/>
          </a:p>
        </p:txBody>
      </p:sp>
      <p:sp>
        <p:nvSpPr>
          <p:cNvPr id="81921"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A27F5AC0-1119-437D-955E-27ADED81A92B}" type="slidenum">
              <a:rPr lang="en-US" sz="1200">
                <a:latin typeface="Times New Roman" pitchFamily="16" charset="0"/>
              </a:rPr>
              <a:pPr algn="r">
                <a:buClrTx/>
                <a:buFontTx/>
                <a:buNone/>
              </a:pPr>
              <a:t>25</a:t>
            </a:fld>
            <a:endParaRPr lang="en-US" sz="1200">
              <a:latin typeface="Times New Roman" pitchFamily="16" charset="0"/>
            </a:endParaRPr>
          </a:p>
        </p:txBody>
      </p:sp>
      <p:sp>
        <p:nvSpPr>
          <p:cNvPr id="81922"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3"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6A86362-41FF-4948-875B-71752D8E34E9}" type="slidenum">
              <a:rPr lang="en-US"/>
              <a:pPr/>
              <a:t>26</a:t>
            </a:fld>
            <a:endParaRPr lang="en-US"/>
          </a:p>
        </p:txBody>
      </p:sp>
      <p:sp>
        <p:nvSpPr>
          <p:cNvPr id="82945"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37DEFC48-2BDE-4C10-B4D3-24E0843F8DFD}" type="slidenum">
              <a:rPr lang="en-US" sz="1200">
                <a:latin typeface="Times New Roman" pitchFamily="16" charset="0"/>
              </a:rPr>
              <a:pPr algn="r">
                <a:buClrTx/>
                <a:buFontTx/>
                <a:buNone/>
              </a:pPr>
              <a:t>26</a:t>
            </a:fld>
            <a:endParaRPr lang="en-US" sz="1200">
              <a:latin typeface="Times New Roman" pitchFamily="16" charset="0"/>
            </a:endParaRPr>
          </a:p>
        </p:txBody>
      </p:sp>
      <p:sp>
        <p:nvSpPr>
          <p:cNvPr id="82946"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7"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3D81CC4C-E464-471C-A759-E6A8BE960B0B}" type="slidenum">
              <a:rPr lang="en-US"/>
              <a:pPr/>
              <a:t>27</a:t>
            </a:fld>
            <a:endParaRPr lang="en-US"/>
          </a:p>
        </p:txBody>
      </p:sp>
      <p:sp>
        <p:nvSpPr>
          <p:cNvPr id="83969" name="Rectangle 1"/>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0" name="Rectangle 2"/>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7CEC782-E24D-4192-BF2F-D91AE9A7C21B}" type="slidenum">
              <a:rPr lang="en-US"/>
              <a:pPr/>
              <a:t>28</a:t>
            </a:fld>
            <a:endParaRPr lang="en-US"/>
          </a:p>
        </p:txBody>
      </p:sp>
      <p:sp>
        <p:nvSpPr>
          <p:cNvPr id="88065"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70E9DAAA-C96C-407A-A54A-A08F25F5B15B}" type="slidenum">
              <a:rPr lang="en-US" sz="1200">
                <a:latin typeface="Times New Roman" pitchFamily="16" charset="0"/>
              </a:rPr>
              <a:pPr algn="r">
                <a:buClrTx/>
                <a:buFontTx/>
                <a:buNone/>
              </a:pPr>
              <a:t>28</a:t>
            </a:fld>
            <a:endParaRPr lang="en-US" sz="1200">
              <a:latin typeface="Times New Roman" pitchFamily="16" charset="0"/>
            </a:endParaRPr>
          </a:p>
        </p:txBody>
      </p:sp>
      <p:sp>
        <p:nvSpPr>
          <p:cNvPr id="88066"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7"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80E8C53-518D-4770-A650-ED158B74CB0F}" type="slidenum">
              <a:rPr lang="en-US"/>
              <a:pPr/>
              <a:t>29</a:t>
            </a:fld>
            <a:endParaRPr lang="en-US"/>
          </a:p>
        </p:txBody>
      </p:sp>
      <p:sp>
        <p:nvSpPr>
          <p:cNvPr id="89089"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2C441FAA-4E0C-421E-AB3D-132FC1A3753A}" type="slidenum">
              <a:rPr lang="en-US" sz="1200">
                <a:latin typeface="Times New Roman" pitchFamily="16" charset="0"/>
              </a:rPr>
              <a:pPr algn="r">
                <a:buClrTx/>
                <a:buFontTx/>
                <a:buNone/>
              </a:pPr>
              <a:t>29</a:t>
            </a:fld>
            <a:endParaRPr lang="en-US" sz="1200">
              <a:latin typeface="Times New Roman" pitchFamily="16" charset="0"/>
            </a:endParaRPr>
          </a:p>
        </p:txBody>
      </p:sp>
      <p:sp>
        <p:nvSpPr>
          <p:cNvPr id="89090"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1"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470612C-A760-453D-8F4C-D18A31E644E1}" type="slidenum">
              <a:rPr lang="en-US"/>
              <a:pPr/>
              <a:t>30</a:t>
            </a:fld>
            <a:endParaRPr lang="en-US"/>
          </a:p>
        </p:txBody>
      </p:sp>
      <p:sp>
        <p:nvSpPr>
          <p:cNvPr id="90113"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29052430-1BC7-4778-A55C-56C040EB3116}" type="slidenum">
              <a:rPr lang="en-US" sz="1200">
                <a:latin typeface="Times New Roman" pitchFamily="16" charset="0"/>
              </a:rPr>
              <a:pPr algn="r">
                <a:buClrTx/>
                <a:buFontTx/>
                <a:buNone/>
              </a:pPr>
              <a:t>30</a:t>
            </a:fld>
            <a:endParaRPr lang="en-US" sz="1200">
              <a:latin typeface="Times New Roman" pitchFamily="16" charset="0"/>
            </a:endParaRPr>
          </a:p>
        </p:txBody>
      </p:sp>
      <p:sp>
        <p:nvSpPr>
          <p:cNvPr id="90114"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5"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1D8707C-175F-4D19-ABAC-7AAEBD30B74F}" type="slidenum">
              <a:rPr lang="en-US"/>
              <a:pPr/>
              <a:t>31</a:t>
            </a:fld>
            <a:endParaRPr lang="en-US"/>
          </a:p>
        </p:txBody>
      </p:sp>
      <p:sp>
        <p:nvSpPr>
          <p:cNvPr id="91137"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FF7F9916-298E-4BDB-A661-28CEABE72FD2}" type="slidenum">
              <a:rPr lang="en-US" sz="1200">
                <a:latin typeface="Times New Roman" pitchFamily="16" charset="0"/>
              </a:rPr>
              <a:pPr algn="r">
                <a:buClrTx/>
                <a:buFontTx/>
                <a:buNone/>
              </a:pPr>
              <a:t>31</a:t>
            </a:fld>
            <a:endParaRPr lang="en-US" sz="1200">
              <a:latin typeface="Times New Roman" pitchFamily="16" charset="0"/>
            </a:endParaRPr>
          </a:p>
        </p:txBody>
      </p:sp>
      <p:sp>
        <p:nvSpPr>
          <p:cNvPr id="91138"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9"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0B2519C-6485-4D7E-80D8-1328E3EAA8AF}" type="slidenum">
              <a:rPr lang="en-US"/>
              <a:pPr/>
              <a:t>32</a:t>
            </a:fld>
            <a:endParaRPr lang="en-US"/>
          </a:p>
        </p:txBody>
      </p:sp>
      <p:sp>
        <p:nvSpPr>
          <p:cNvPr id="92161"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B7F66D3B-2926-4E7C-9C47-9D1B67C2D5FE}" type="slidenum">
              <a:rPr lang="en-US" sz="1200">
                <a:latin typeface="Times New Roman" pitchFamily="16" charset="0"/>
              </a:rPr>
              <a:pPr algn="r">
                <a:buClrTx/>
                <a:buFontTx/>
                <a:buNone/>
              </a:pPr>
              <a:t>32</a:t>
            </a:fld>
            <a:endParaRPr lang="en-US" sz="1200">
              <a:latin typeface="Times New Roman" pitchFamily="16" charset="0"/>
            </a:endParaRPr>
          </a:p>
        </p:txBody>
      </p:sp>
      <p:sp>
        <p:nvSpPr>
          <p:cNvPr id="92162"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3"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FCC576B-1CF2-45C6-AECC-62E17473D686}" type="slidenum">
              <a:rPr lang="en-US"/>
              <a:pPr/>
              <a:t>33</a:t>
            </a:fld>
            <a:endParaRPr lang="en-US"/>
          </a:p>
        </p:txBody>
      </p:sp>
      <p:sp>
        <p:nvSpPr>
          <p:cNvPr id="93185"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DC7D2DC2-97AB-42BD-9716-13CAA29875D7}" type="slidenum">
              <a:rPr lang="en-US" sz="1200">
                <a:latin typeface="Times New Roman" pitchFamily="16" charset="0"/>
              </a:rPr>
              <a:pPr algn="r">
                <a:buClrTx/>
                <a:buFontTx/>
                <a:buNone/>
              </a:pPr>
              <a:t>33</a:t>
            </a:fld>
            <a:endParaRPr lang="en-US" sz="1200">
              <a:latin typeface="Times New Roman" pitchFamily="16" charset="0"/>
            </a:endParaRPr>
          </a:p>
        </p:txBody>
      </p:sp>
      <p:sp>
        <p:nvSpPr>
          <p:cNvPr id="93186"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7"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34B500B-073D-4EFC-B2CA-8007FD64D341}" type="slidenum">
              <a:rPr lang="en-US"/>
              <a:pPr/>
              <a:t>34</a:t>
            </a:fld>
            <a:endParaRPr lang="en-US"/>
          </a:p>
        </p:txBody>
      </p:sp>
      <p:sp>
        <p:nvSpPr>
          <p:cNvPr id="94209"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A74AD786-812A-4486-B6FC-3F1D082198DA}" type="slidenum">
              <a:rPr lang="en-US" sz="1200">
                <a:latin typeface="Times New Roman" pitchFamily="16" charset="0"/>
              </a:rPr>
              <a:pPr algn="r">
                <a:buClrTx/>
                <a:buFontTx/>
                <a:buNone/>
              </a:pPr>
              <a:t>34</a:t>
            </a:fld>
            <a:endParaRPr lang="en-US" sz="1200">
              <a:latin typeface="Times New Roman" pitchFamily="16" charset="0"/>
            </a:endParaRPr>
          </a:p>
        </p:txBody>
      </p:sp>
      <p:sp>
        <p:nvSpPr>
          <p:cNvPr id="94210"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1"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3D054C24-391B-476A-823D-D1A8949DE42C}" type="slidenum">
              <a:rPr lang="en-US"/>
              <a:pPr/>
              <a:t>35</a:t>
            </a:fld>
            <a:endParaRPr lang="en-US"/>
          </a:p>
        </p:txBody>
      </p:sp>
      <p:sp>
        <p:nvSpPr>
          <p:cNvPr id="95233" name="Rectangle 1"/>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4" name="Rectangle 2"/>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BCFC400-32E4-4441-A791-306AEAF70C92}" type="slidenum">
              <a:rPr lang="en-US"/>
              <a:pPr/>
              <a:t>36</a:t>
            </a:fld>
            <a:endParaRPr lang="en-US"/>
          </a:p>
        </p:txBody>
      </p:sp>
      <p:sp>
        <p:nvSpPr>
          <p:cNvPr id="96257"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F246416F-37B0-4FB5-87AA-0E4ED79C8789}" type="slidenum">
              <a:rPr lang="en-US" sz="1200">
                <a:latin typeface="Times New Roman" pitchFamily="16" charset="0"/>
              </a:rPr>
              <a:pPr algn="r">
                <a:buClrTx/>
                <a:buFontTx/>
                <a:buNone/>
              </a:pPr>
              <a:t>36</a:t>
            </a:fld>
            <a:endParaRPr lang="en-US" sz="1200">
              <a:latin typeface="Times New Roman" pitchFamily="16" charset="0"/>
            </a:endParaRPr>
          </a:p>
        </p:txBody>
      </p:sp>
      <p:sp>
        <p:nvSpPr>
          <p:cNvPr id="96258"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9"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BCFC400-32E4-4441-A791-306AEAF70C92}" type="slidenum">
              <a:rPr lang="en-US"/>
              <a:pPr/>
              <a:t>37</a:t>
            </a:fld>
            <a:endParaRPr lang="en-US"/>
          </a:p>
        </p:txBody>
      </p:sp>
      <p:sp>
        <p:nvSpPr>
          <p:cNvPr id="96257"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F246416F-37B0-4FB5-87AA-0E4ED79C8789}" type="slidenum">
              <a:rPr lang="en-US" sz="1200">
                <a:latin typeface="Times New Roman" pitchFamily="16" charset="0"/>
              </a:rPr>
              <a:pPr algn="r">
                <a:buClrTx/>
                <a:buFontTx/>
                <a:buNone/>
              </a:pPr>
              <a:t>37</a:t>
            </a:fld>
            <a:endParaRPr lang="en-US" sz="1200">
              <a:latin typeface="Times New Roman" pitchFamily="16" charset="0"/>
            </a:endParaRPr>
          </a:p>
        </p:txBody>
      </p:sp>
      <p:sp>
        <p:nvSpPr>
          <p:cNvPr id="96258"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9"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74FC5DA-F71C-43C8-AA1A-6CBB484EFC3F}" type="slidenum">
              <a:rPr lang="en-US"/>
              <a:pPr/>
              <a:t>38</a:t>
            </a:fld>
            <a:endParaRPr lang="en-US"/>
          </a:p>
        </p:txBody>
      </p:sp>
      <p:sp>
        <p:nvSpPr>
          <p:cNvPr id="97281"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EE5C5E6E-3EE2-4D18-AD23-71F327A34981}" type="slidenum">
              <a:rPr lang="en-US" sz="1200">
                <a:latin typeface="Times New Roman" pitchFamily="16" charset="0"/>
              </a:rPr>
              <a:pPr algn="r">
                <a:buClrTx/>
                <a:buFontTx/>
                <a:buNone/>
              </a:pPr>
              <a:t>38</a:t>
            </a:fld>
            <a:endParaRPr lang="en-US" sz="1200">
              <a:latin typeface="Times New Roman" pitchFamily="16" charset="0"/>
            </a:endParaRPr>
          </a:p>
        </p:txBody>
      </p:sp>
      <p:sp>
        <p:nvSpPr>
          <p:cNvPr id="97282"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3"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4AF5BFC-EDEA-401D-9D5D-72CA42511999}" type="slidenum">
              <a:rPr lang="en-US"/>
              <a:pPr/>
              <a:t>39</a:t>
            </a:fld>
            <a:endParaRPr lang="en-US"/>
          </a:p>
        </p:txBody>
      </p:sp>
      <p:sp>
        <p:nvSpPr>
          <p:cNvPr id="98305"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AD70930E-68EE-40EA-8342-0B5227F46E01}" type="slidenum">
              <a:rPr lang="en-US" sz="1200">
                <a:latin typeface="Times New Roman" pitchFamily="16" charset="0"/>
              </a:rPr>
              <a:pPr algn="r">
                <a:buClrTx/>
                <a:buFontTx/>
                <a:buNone/>
              </a:pPr>
              <a:t>39</a:t>
            </a:fld>
            <a:endParaRPr lang="en-US" sz="1200">
              <a:latin typeface="Times New Roman" pitchFamily="16" charset="0"/>
            </a:endParaRPr>
          </a:p>
        </p:txBody>
      </p:sp>
      <p:sp>
        <p:nvSpPr>
          <p:cNvPr id="98306"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7"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CADA4F5-9EFD-4579-AFBF-48D0C41313CD}" type="slidenum">
              <a:rPr lang="en-US"/>
              <a:pPr/>
              <a:t>40</a:t>
            </a:fld>
            <a:endParaRPr lang="en-US"/>
          </a:p>
        </p:txBody>
      </p:sp>
      <p:sp>
        <p:nvSpPr>
          <p:cNvPr id="99329"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AE5D933D-4A83-424D-9DDF-CBB4B32CC256}" type="slidenum">
              <a:rPr lang="en-US" sz="1200">
                <a:latin typeface="Times New Roman" pitchFamily="16" charset="0"/>
              </a:rPr>
              <a:pPr algn="r">
                <a:buClrTx/>
                <a:buFontTx/>
                <a:buNone/>
              </a:pPr>
              <a:t>40</a:t>
            </a:fld>
            <a:endParaRPr lang="en-US" sz="1200">
              <a:latin typeface="Times New Roman" pitchFamily="16" charset="0"/>
            </a:endParaRPr>
          </a:p>
        </p:txBody>
      </p:sp>
      <p:sp>
        <p:nvSpPr>
          <p:cNvPr id="99330"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1"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CADA4F5-9EFD-4579-AFBF-48D0C41313CD}" type="slidenum">
              <a:rPr lang="en-US"/>
              <a:pPr/>
              <a:t>41</a:t>
            </a:fld>
            <a:endParaRPr lang="en-US"/>
          </a:p>
        </p:txBody>
      </p:sp>
      <p:sp>
        <p:nvSpPr>
          <p:cNvPr id="99329"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AE5D933D-4A83-424D-9DDF-CBB4B32CC256}" type="slidenum">
              <a:rPr lang="en-US" sz="1200">
                <a:latin typeface="Times New Roman" pitchFamily="16" charset="0"/>
              </a:rPr>
              <a:pPr algn="r">
                <a:buClrTx/>
                <a:buFontTx/>
                <a:buNone/>
              </a:pPr>
              <a:t>41</a:t>
            </a:fld>
            <a:endParaRPr lang="en-US" sz="1200">
              <a:latin typeface="Times New Roman" pitchFamily="16" charset="0"/>
            </a:endParaRPr>
          </a:p>
        </p:txBody>
      </p:sp>
      <p:sp>
        <p:nvSpPr>
          <p:cNvPr id="99330"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1"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B45608B-237B-4C13-A1D8-57E7072B5D65}" type="slidenum">
              <a:rPr lang="en-US"/>
              <a:pPr/>
              <a:t>5</a:t>
            </a:fld>
            <a:endParaRPr lang="en-US"/>
          </a:p>
        </p:txBody>
      </p:sp>
      <p:sp>
        <p:nvSpPr>
          <p:cNvPr id="63489"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6B007CFF-448C-48F3-BEDC-15D24DD3ED75}" type="slidenum">
              <a:rPr lang="en-US" sz="1200">
                <a:latin typeface="Times New Roman" pitchFamily="16" charset="0"/>
              </a:rPr>
              <a:pPr algn="r">
                <a:buClrTx/>
                <a:buFontTx/>
                <a:buNone/>
              </a:pPr>
              <a:t>5</a:t>
            </a:fld>
            <a:endParaRPr lang="en-US" sz="1200">
              <a:latin typeface="Times New Roman" pitchFamily="16" charset="0"/>
            </a:endParaRPr>
          </a:p>
        </p:txBody>
      </p:sp>
      <p:sp>
        <p:nvSpPr>
          <p:cNvPr id="63490"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1"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FA94894-090F-4D69-8A1C-FEC42FFCF97A}" type="slidenum">
              <a:rPr lang="en-US"/>
              <a:pPr/>
              <a:t>42</a:t>
            </a:fld>
            <a:endParaRPr lang="en-US"/>
          </a:p>
        </p:txBody>
      </p:sp>
      <p:sp>
        <p:nvSpPr>
          <p:cNvPr id="100353"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EA474F65-C972-4499-A8AF-A9116F42D2CA}" type="slidenum">
              <a:rPr lang="en-US" sz="1200">
                <a:latin typeface="Times New Roman" pitchFamily="16" charset="0"/>
              </a:rPr>
              <a:pPr algn="r">
                <a:buClrTx/>
                <a:buFontTx/>
                <a:buNone/>
              </a:pPr>
              <a:t>42</a:t>
            </a:fld>
            <a:endParaRPr lang="en-US" sz="1200">
              <a:latin typeface="Times New Roman" pitchFamily="16" charset="0"/>
            </a:endParaRPr>
          </a:p>
        </p:txBody>
      </p:sp>
      <p:sp>
        <p:nvSpPr>
          <p:cNvPr id="100354"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5"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DB5245C-F37F-43E7-822C-3D50250F3E23}" type="slidenum">
              <a:rPr lang="en-US"/>
              <a:pPr/>
              <a:t>43</a:t>
            </a:fld>
            <a:endParaRPr lang="en-US"/>
          </a:p>
        </p:txBody>
      </p:sp>
      <p:sp>
        <p:nvSpPr>
          <p:cNvPr id="101377"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074E725A-DAE4-46BB-BFF3-80A5500D7B17}" type="slidenum">
              <a:rPr lang="en-US" sz="1200">
                <a:latin typeface="Times New Roman" pitchFamily="16" charset="0"/>
              </a:rPr>
              <a:pPr algn="r">
                <a:buClrTx/>
                <a:buFontTx/>
                <a:buNone/>
              </a:pPr>
              <a:t>43</a:t>
            </a:fld>
            <a:endParaRPr lang="en-US" sz="1200">
              <a:latin typeface="Times New Roman" pitchFamily="16" charset="0"/>
            </a:endParaRPr>
          </a:p>
        </p:txBody>
      </p:sp>
      <p:sp>
        <p:nvSpPr>
          <p:cNvPr id="101378"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9"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FA94894-090F-4D69-8A1C-FEC42FFCF97A}" type="slidenum">
              <a:rPr lang="en-US"/>
              <a:pPr/>
              <a:t>44</a:t>
            </a:fld>
            <a:endParaRPr lang="en-US"/>
          </a:p>
        </p:txBody>
      </p:sp>
      <p:sp>
        <p:nvSpPr>
          <p:cNvPr id="100353"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EA474F65-C972-4499-A8AF-A9116F42D2CA}" type="slidenum">
              <a:rPr lang="en-US" sz="1200">
                <a:latin typeface="Times New Roman" pitchFamily="16" charset="0"/>
              </a:rPr>
              <a:pPr algn="r">
                <a:buClrTx/>
                <a:buFontTx/>
                <a:buNone/>
              </a:pPr>
              <a:t>44</a:t>
            </a:fld>
            <a:endParaRPr lang="en-US" sz="1200">
              <a:latin typeface="Times New Roman" pitchFamily="16" charset="0"/>
            </a:endParaRPr>
          </a:p>
        </p:txBody>
      </p:sp>
      <p:sp>
        <p:nvSpPr>
          <p:cNvPr id="100354"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5"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1EF316F6-B8BA-41C2-8145-A30ED367F33D}" type="slidenum">
              <a:rPr lang="en-US"/>
              <a:pPr/>
              <a:t>45</a:t>
            </a:fld>
            <a:endParaRPr lang="en-US"/>
          </a:p>
        </p:txBody>
      </p:sp>
      <p:sp>
        <p:nvSpPr>
          <p:cNvPr id="109569" name="Rectangle 1"/>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0061304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1EF316F6-B8BA-41C2-8145-A30ED367F33D}" type="slidenum">
              <a:rPr lang="en-US"/>
              <a:pPr/>
              <a:t>46</a:t>
            </a:fld>
            <a:endParaRPr lang="en-US"/>
          </a:p>
        </p:txBody>
      </p:sp>
      <p:sp>
        <p:nvSpPr>
          <p:cNvPr id="109569" name="Rectangle 1"/>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5484795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1EF316F6-B8BA-41C2-8145-A30ED367F33D}" type="slidenum">
              <a:rPr lang="en-US"/>
              <a:pPr/>
              <a:t>47</a:t>
            </a:fld>
            <a:endParaRPr lang="en-US"/>
          </a:p>
        </p:txBody>
      </p:sp>
      <p:sp>
        <p:nvSpPr>
          <p:cNvPr id="109569" name="Rectangle 1"/>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1EF316F6-B8BA-41C2-8145-A30ED367F33D}" type="slidenum">
              <a:rPr lang="en-US"/>
              <a:pPr/>
              <a:t>48</a:t>
            </a:fld>
            <a:endParaRPr lang="en-US"/>
          </a:p>
        </p:txBody>
      </p:sp>
      <p:sp>
        <p:nvSpPr>
          <p:cNvPr id="109569" name="Rectangle 1"/>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8593551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1EF316F6-B8BA-41C2-8145-A30ED367F33D}" type="slidenum">
              <a:rPr lang="en-US"/>
              <a:pPr/>
              <a:t>49</a:t>
            </a:fld>
            <a:endParaRPr lang="en-US"/>
          </a:p>
        </p:txBody>
      </p:sp>
      <p:sp>
        <p:nvSpPr>
          <p:cNvPr id="109569" name="Rectangle 1"/>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4615178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1EF316F6-B8BA-41C2-8145-A30ED367F33D}" type="slidenum">
              <a:rPr lang="en-US"/>
              <a:pPr/>
              <a:t>50</a:t>
            </a:fld>
            <a:endParaRPr lang="en-US"/>
          </a:p>
        </p:txBody>
      </p:sp>
      <p:sp>
        <p:nvSpPr>
          <p:cNvPr id="109569" name="Rectangle 1"/>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7933022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C51DC5F-DE7F-4B4D-B9E6-7B62DABD594D}" type="slidenum">
              <a:rPr lang="en-US"/>
              <a:pPr/>
              <a:t>51</a:t>
            </a:fld>
            <a:endParaRPr lang="en-US"/>
          </a:p>
        </p:txBody>
      </p:sp>
      <p:sp>
        <p:nvSpPr>
          <p:cNvPr id="113665"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25E59372-06DB-444D-BE97-E3F0DE745F71}" type="slidenum">
              <a:rPr lang="en-US" sz="1200">
                <a:latin typeface="Times New Roman" pitchFamily="16" charset="0"/>
              </a:rPr>
              <a:pPr algn="r">
                <a:buClrTx/>
                <a:buFontTx/>
                <a:buNone/>
              </a:pPr>
              <a:t>51</a:t>
            </a:fld>
            <a:endParaRPr lang="en-US" sz="1200">
              <a:latin typeface="Times New Roman" pitchFamily="16" charset="0"/>
            </a:endParaRPr>
          </a:p>
        </p:txBody>
      </p:sp>
      <p:sp>
        <p:nvSpPr>
          <p:cNvPr id="113666"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7"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4CB1125-8CBC-4FA4-ABAB-A1433279DB38}" type="slidenum">
              <a:rPr lang="en-US"/>
              <a:pPr/>
              <a:t>6</a:t>
            </a:fld>
            <a:endParaRPr lang="en-US"/>
          </a:p>
        </p:txBody>
      </p:sp>
      <p:sp>
        <p:nvSpPr>
          <p:cNvPr id="64513"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1C6BFEF7-90B4-4AC7-99BC-5FD609ACC1E3}" type="slidenum">
              <a:rPr lang="en-US" sz="1200">
                <a:latin typeface="Times New Roman" pitchFamily="16" charset="0"/>
              </a:rPr>
              <a:pPr algn="r">
                <a:buClrTx/>
                <a:buFontTx/>
                <a:buNone/>
              </a:pPr>
              <a:t>6</a:t>
            </a:fld>
            <a:endParaRPr lang="en-US" sz="1200">
              <a:latin typeface="Times New Roman" pitchFamily="16" charset="0"/>
            </a:endParaRPr>
          </a:p>
        </p:txBody>
      </p:sp>
      <p:sp>
        <p:nvSpPr>
          <p:cNvPr id="64514"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5"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C51DC5F-DE7F-4B4D-B9E6-7B62DABD594D}" type="slidenum">
              <a:rPr lang="en-US"/>
              <a:pPr/>
              <a:t>52</a:t>
            </a:fld>
            <a:endParaRPr lang="en-US"/>
          </a:p>
        </p:txBody>
      </p:sp>
      <p:sp>
        <p:nvSpPr>
          <p:cNvPr id="113665"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25E59372-06DB-444D-BE97-E3F0DE745F71}" type="slidenum">
              <a:rPr lang="en-US" sz="1200">
                <a:latin typeface="Times New Roman" pitchFamily="16" charset="0"/>
              </a:rPr>
              <a:pPr algn="r">
                <a:buClrTx/>
                <a:buFontTx/>
                <a:buNone/>
              </a:pPr>
              <a:t>52</a:t>
            </a:fld>
            <a:endParaRPr lang="en-US" sz="1200">
              <a:latin typeface="Times New Roman" pitchFamily="16" charset="0"/>
            </a:endParaRPr>
          </a:p>
        </p:txBody>
      </p:sp>
      <p:sp>
        <p:nvSpPr>
          <p:cNvPr id="113666"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7"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C51DC5F-DE7F-4B4D-B9E6-7B62DABD594D}" type="slidenum">
              <a:rPr lang="en-US"/>
              <a:pPr/>
              <a:t>53</a:t>
            </a:fld>
            <a:endParaRPr lang="en-US"/>
          </a:p>
        </p:txBody>
      </p:sp>
      <p:sp>
        <p:nvSpPr>
          <p:cNvPr id="113665"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25E59372-06DB-444D-BE97-E3F0DE745F71}" type="slidenum">
              <a:rPr lang="en-US" sz="1200">
                <a:latin typeface="Times New Roman" pitchFamily="16" charset="0"/>
              </a:rPr>
              <a:pPr algn="r">
                <a:buClrTx/>
                <a:buFontTx/>
                <a:buNone/>
              </a:pPr>
              <a:t>53</a:t>
            </a:fld>
            <a:endParaRPr lang="en-US" sz="1200">
              <a:latin typeface="Times New Roman" pitchFamily="16" charset="0"/>
            </a:endParaRPr>
          </a:p>
        </p:txBody>
      </p:sp>
      <p:sp>
        <p:nvSpPr>
          <p:cNvPr id="113666"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7"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A9644B2-9FE6-4113-848B-45DB09DA7916}" type="slidenum">
              <a:rPr lang="en-US"/>
              <a:pPr/>
              <a:t>54</a:t>
            </a:fld>
            <a:endParaRPr lang="en-US"/>
          </a:p>
        </p:txBody>
      </p:sp>
      <p:sp>
        <p:nvSpPr>
          <p:cNvPr id="114689"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346E442C-7211-4CE4-8012-0E380913B186}" type="slidenum">
              <a:rPr lang="en-US" sz="1200">
                <a:latin typeface="Times New Roman" pitchFamily="16" charset="0"/>
              </a:rPr>
              <a:pPr algn="r">
                <a:buClrTx/>
                <a:buFontTx/>
                <a:buNone/>
              </a:pPr>
              <a:t>54</a:t>
            </a:fld>
            <a:endParaRPr lang="en-US" sz="1200">
              <a:latin typeface="Times New Roman" pitchFamily="16" charset="0"/>
            </a:endParaRPr>
          </a:p>
        </p:txBody>
      </p:sp>
      <p:sp>
        <p:nvSpPr>
          <p:cNvPr id="114690"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1"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A9644B2-9FE6-4113-848B-45DB09DA7916}" type="slidenum">
              <a:rPr lang="en-US"/>
              <a:pPr/>
              <a:t>55</a:t>
            </a:fld>
            <a:endParaRPr lang="en-US"/>
          </a:p>
        </p:txBody>
      </p:sp>
      <p:sp>
        <p:nvSpPr>
          <p:cNvPr id="114689"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346E442C-7211-4CE4-8012-0E380913B186}" type="slidenum">
              <a:rPr lang="en-US" sz="1200">
                <a:latin typeface="Times New Roman" pitchFamily="16" charset="0"/>
              </a:rPr>
              <a:pPr algn="r">
                <a:buClrTx/>
                <a:buFontTx/>
                <a:buNone/>
              </a:pPr>
              <a:t>55</a:t>
            </a:fld>
            <a:endParaRPr lang="en-US" sz="1200">
              <a:latin typeface="Times New Roman" pitchFamily="16" charset="0"/>
            </a:endParaRPr>
          </a:p>
        </p:txBody>
      </p:sp>
      <p:sp>
        <p:nvSpPr>
          <p:cNvPr id="114690"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1"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9204549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A9644B2-9FE6-4113-848B-45DB09DA7916}" type="slidenum">
              <a:rPr lang="en-US"/>
              <a:pPr/>
              <a:t>56</a:t>
            </a:fld>
            <a:endParaRPr lang="en-US"/>
          </a:p>
        </p:txBody>
      </p:sp>
      <p:sp>
        <p:nvSpPr>
          <p:cNvPr id="114689"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346E442C-7211-4CE4-8012-0E380913B186}" type="slidenum">
              <a:rPr lang="en-US" sz="1200">
                <a:latin typeface="Times New Roman" pitchFamily="16" charset="0"/>
              </a:rPr>
              <a:pPr algn="r">
                <a:buClrTx/>
                <a:buFontTx/>
                <a:buNone/>
              </a:pPr>
              <a:t>56</a:t>
            </a:fld>
            <a:endParaRPr lang="en-US" sz="1200">
              <a:latin typeface="Times New Roman" pitchFamily="16" charset="0"/>
            </a:endParaRPr>
          </a:p>
        </p:txBody>
      </p:sp>
      <p:sp>
        <p:nvSpPr>
          <p:cNvPr id="114690"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1"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4482294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A9644B2-9FE6-4113-848B-45DB09DA7916}" type="slidenum">
              <a:rPr lang="en-US"/>
              <a:pPr/>
              <a:t>57</a:t>
            </a:fld>
            <a:endParaRPr lang="en-US"/>
          </a:p>
        </p:txBody>
      </p:sp>
      <p:sp>
        <p:nvSpPr>
          <p:cNvPr id="114689"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346E442C-7211-4CE4-8012-0E380913B186}" type="slidenum">
              <a:rPr lang="en-US" sz="1200">
                <a:latin typeface="Times New Roman" pitchFamily="16" charset="0"/>
              </a:rPr>
              <a:pPr algn="r">
                <a:buClrTx/>
                <a:buFontTx/>
                <a:buNone/>
              </a:pPr>
              <a:t>57</a:t>
            </a:fld>
            <a:endParaRPr lang="en-US" sz="1200">
              <a:latin typeface="Times New Roman" pitchFamily="16" charset="0"/>
            </a:endParaRPr>
          </a:p>
        </p:txBody>
      </p:sp>
      <p:sp>
        <p:nvSpPr>
          <p:cNvPr id="114690"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1"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600145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4CB1125-8CBC-4FA4-ABAB-A1433279DB38}" type="slidenum">
              <a:rPr lang="en-US"/>
              <a:pPr/>
              <a:t>7</a:t>
            </a:fld>
            <a:endParaRPr lang="en-US"/>
          </a:p>
        </p:txBody>
      </p:sp>
      <p:sp>
        <p:nvSpPr>
          <p:cNvPr id="64513"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1C6BFEF7-90B4-4AC7-99BC-5FD609ACC1E3}" type="slidenum">
              <a:rPr lang="en-US" sz="1200">
                <a:latin typeface="Times New Roman" pitchFamily="16" charset="0"/>
              </a:rPr>
              <a:pPr algn="r">
                <a:buClrTx/>
                <a:buFontTx/>
                <a:buNone/>
              </a:pPr>
              <a:t>7</a:t>
            </a:fld>
            <a:endParaRPr lang="en-US" sz="1200">
              <a:latin typeface="Times New Roman" pitchFamily="16" charset="0"/>
            </a:endParaRPr>
          </a:p>
        </p:txBody>
      </p:sp>
      <p:sp>
        <p:nvSpPr>
          <p:cNvPr id="64514"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5"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D3D6897-9875-4F2E-B662-E27FE86251D8}" type="slidenum">
              <a:rPr lang="en-US"/>
              <a:pPr/>
              <a:t>8</a:t>
            </a:fld>
            <a:endParaRPr lang="en-US"/>
          </a:p>
        </p:txBody>
      </p:sp>
      <p:sp>
        <p:nvSpPr>
          <p:cNvPr id="65537"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B598C3C6-C77A-460A-8E63-AE45ACB37331}" type="slidenum">
              <a:rPr lang="en-US" sz="1200">
                <a:latin typeface="Times New Roman" pitchFamily="16" charset="0"/>
              </a:rPr>
              <a:pPr algn="r">
                <a:buClrTx/>
                <a:buFontTx/>
                <a:buNone/>
              </a:pPr>
              <a:t>8</a:t>
            </a:fld>
            <a:endParaRPr lang="en-US" sz="1200">
              <a:latin typeface="Times New Roman" pitchFamily="16" charset="0"/>
            </a:endParaRPr>
          </a:p>
        </p:txBody>
      </p:sp>
      <p:sp>
        <p:nvSpPr>
          <p:cNvPr id="65538"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9"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D3D6897-9875-4F2E-B662-E27FE86251D8}" type="slidenum">
              <a:rPr lang="en-US"/>
              <a:pPr/>
              <a:t>9</a:t>
            </a:fld>
            <a:endParaRPr lang="en-US"/>
          </a:p>
        </p:txBody>
      </p:sp>
      <p:sp>
        <p:nvSpPr>
          <p:cNvPr id="65537" name="Text Box 1"/>
          <p:cNvSpPr txBox="1">
            <a:spLocks noChangeArrowheads="1"/>
          </p:cNvSpPr>
          <p:nvPr/>
        </p:nvSpPr>
        <p:spPr bwMode="auto">
          <a:xfrm>
            <a:off x="3886095" y="8689532"/>
            <a:ext cx="2970324" cy="4560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512" tIns="45578" rIns="91512" bIns="45578" anchor="b"/>
          <a:lstStyle>
            <a:lvl1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1pPr>
            <a:lvl2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2pPr>
            <a:lvl3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3pPr>
            <a:lvl4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4pPr>
            <a:lvl5pPr>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22338" algn="l"/>
                <a:tab pos="1846263" algn="l"/>
                <a:tab pos="2770188" algn="l"/>
                <a:tab pos="3694113" algn="l"/>
                <a:tab pos="4618038" algn="l"/>
                <a:tab pos="5541963" algn="l"/>
                <a:tab pos="6465888" algn="l"/>
                <a:tab pos="7389813" algn="l"/>
                <a:tab pos="8313738" algn="l"/>
                <a:tab pos="9237663" algn="l"/>
                <a:tab pos="10161588" algn="l"/>
              </a:tabLst>
              <a:defRPr>
                <a:solidFill>
                  <a:srgbClr val="000000"/>
                </a:solidFill>
                <a:latin typeface="Verdana" pitchFamily="32" charset="0"/>
                <a:ea typeface="MS PGothic" pitchFamily="32" charset="-128"/>
              </a:defRPr>
            </a:lvl9pPr>
          </a:lstStyle>
          <a:p>
            <a:pPr algn="r">
              <a:buClrTx/>
              <a:buFontTx/>
              <a:buNone/>
            </a:pPr>
            <a:fld id="{B598C3C6-C77A-460A-8E63-AE45ACB37331}" type="slidenum">
              <a:rPr lang="en-US" sz="1200">
                <a:latin typeface="Times New Roman" pitchFamily="16" charset="0"/>
              </a:rPr>
              <a:pPr algn="r">
                <a:buClrTx/>
                <a:buFontTx/>
                <a:buNone/>
              </a:pPr>
              <a:t>9</a:t>
            </a:fld>
            <a:endParaRPr lang="en-US" sz="1200">
              <a:latin typeface="Times New Roman" pitchFamily="16" charset="0"/>
            </a:endParaRPr>
          </a:p>
        </p:txBody>
      </p:sp>
      <p:sp>
        <p:nvSpPr>
          <p:cNvPr id="65538" name="Rectangle 2"/>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9" name="Rectangle 3"/>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C1D5462C-FF74-48EC-9254-58F4C4B71887}" type="slidenum">
              <a:rPr lang="en-US"/>
              <a:pPr/>
              <a:t>10</a:t>
            </a:fld>
            <a:endParaRPr lang="en-US"/>
          </a:p>
        </p:txBody>
      </p:sp>
      <p:sp>
        <p:nvSpPr>
          <p:cNvPr id="66561" name="Rectangle 1"/>
          <p:cNvSpPr txBox="1">
            <a:spLocks noGrp="1" noRot="1" noChangeAspect="1" noChangeArrowheads="1"/>
          </p:cNvSpPr>
          <p:nvPr>
            <p:ph type="sldImg"/>
          </p:nvPr>
        </p:nvSpPr>
        <p:spPr bwMode="auto">
          <a:xfrm>
            <a:off x="381000" y="68738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Rectangle 2"/>
          <p:cNvSpPr txBox="1">
            <a:spLocks noGrp="1" noChangeArrowheads="1"/>
          </p:cNvSpPr>
          <p:nvPr>
            <p:ph type="body" idx="1"/>
          </p:nvPr>
        </p:nvSpPr>
        <p:spPr bwMode="auto">
          <a:xfrm>
            <a:off x="914189" y="4344767"/>
            <a:ext cx="5028041" cy="41136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194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9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9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9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0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0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0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0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0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0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0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0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0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0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0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0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0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0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0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5"/>
          <p:cNvSpPr>
            <a:spLocks noGrp="1"/>
          </p:cNvSpPr>
          <p:nvPr>
            <p:ph type="pic" idx="2"/>
          </p:nvPr>
        </p:nvSpPr>
        <p:spPr>
          <a:xfrm>
            <a:off x="5183188" y="987425"/>
            <a:ext cx="6172200" cy="4873625"/>
          </a:xfrm>
          <a:prstGeom prst="rect">
            <a:avLst/>
          </a:prstGeom>
          <a:noFill/>
          <a:ln>
            <a:noFill/>
          </a:ln>
        </p:spPr>
      </p:sp>
      <p:sp>
        <p:nvSpPr>
          <p:cNvPr id="68" name="Google Shape;68;p10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0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0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0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0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0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aphicFrame>
        <p:nvGraphicFramePr>
          <p:cNvPr id="6" name="Google Shape;94;p1"/>
          <p:cNvGraphicFramePr/>
          <p:nvPr>
            <p:extLst>
              <p:ext uri="{D42A27DB-BD31-4B8C-83A1-F6EECF244321}">
                <p14:modId xmlns:p14="http://schemas.microsoft.com/office/powerpoint/2010/main" val="1610178411"/>
              </p:ext>
            </p:extLst>
          </p:nvPr>
        </p:nvGraphicFramePr>
        <p:xfrm>
          <a:off x="897126" y="2060848"/>
          <a:ext cx="10121809" cy="2909526"/>
        </p:xfrm>
        <a:graphic>
          <a:graphicData uri="http://schemas.openxmlformats.org/drawingml/2006/table">
            <a:tbl>
              <a:tblPr>
                <a:noFill/>
              </a:tblPr>
              <a:tblGrid>
                <a:gridCol w="1958514">
                  <a:extLst>
                    <a:ext uri="{9D8B030D-6E8A-4147-A177-3AD203B41FA5}">
                      <a16:colId xmlns:a16="http://schemas.microsoft.com/office/drawing/2014/main" val="20000"/>
                    </a:ext>
                  </a:extLst>
                </a:gridCol>
                <a:gridCol w="4099312">
                  <a:extLst>
                    <a:ext uri="{9D8B030D-6E8A-4147-A177-3AD203B41FA5}">
                      <a16:colId xmlns:a16="http://schemas.microsoft.com/office/drawing/2014/main" val="20001"/>
                    </a:ext>
                  </a:extLst>
                </a:gridCol>
                <a:gridCol w="1445304">
                  <a:extLst>
                    <a:ext uri="{9D8B030D-6E8A-4147-A177-3AD203B41FA5}">
                      <a16:colId xmlns:a16="http://schemas.microsoft.com/office/drawing/2014/main" val="20002"/>
                    </a:ext>
                  </a:extLst>
                </a:gridCol>
                <a:gridCol w="2618679">
                  <a:extLst>
                    <a:ext uri="{9D8B030D-6E8A-4147-A177-3AD203B41FA5}">
                      <a16:colId xmlns:a16="http://schemas.microsoft.com/office/drawing/2014/main" val="20003"/>
                    </a:ext>
                  </a:extLst>
                </a:gridCol>
              </a:tblGrid>
              <a:tr h="714480">
                <a:tc gridSpan="4">
                  <a:txBody>
                    <a:bodyPr/>
                    <a:lstStyle/>
                    <a:p>
                      <a:pPr marL="0" marR="0" lvl="0" indent="0" algn="ctr" rtl="0">
                        <a:lnSpc>
                          <a:spcPct val="115000"/>
                        </a:lnSpc>
                        <a:spcBef>
                          <a:spcPts val="0"/>
                        </a:spcBef>
                        <a:spcAft>
                          <a:spcPts val="0"/>
                        </a:spcAft>
                        <a:buClr>
                          <a:schemeClr val="dk1"/>
                        </a:buClr>
                        <a:buSzPts val="1600"/>
                        <a:buFont typeface="Times New Roman"/>
                        <a:buNone/>
                      </a:pPr>
                      <a:r>
                        <a:rPr lang="en-IN" sz="2200" b="1" u="none" strike="noStrike" cap="none" dirty="0">
                          <a:latin typeface="Times New Roman"/>
                          <a:ea typeface="Times New Roman"/>
                          <a:cs typeface="Times New Roman"/>
                          <a:sym typeface="Times New Roman"/>
                        </a:rPr>
                        <a:t>Study Material</a:t>
                      </a:r>
                      <a:endParaRPr sz="2200" b="1" u="none" strike="noStrike" cap="none" dirty="0">
                        <a:latin typeface="Times New Roman"/>
                        <a:ea typeface="Times New Roman"/>
                        <a:cs typeface="Times New Roman"/>
                        <a:sym typeface="Times New Roman"/>
                      </a:endParaRPr>
                    </a:p>
                  </a:txBody>
                  <a:tcPr marL="51425" marR="51425"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14480">
                <a:tc gridSpan="4">
                  <a:txBody>
                    <a:bodyPr/>
                    <a:lstStyle/>
                    <a:p>
                      <a:pPr marL="0" marR="0" lvl="0" indent="0" algn="ctr" rtl="0">
                        <a:lnSpc>
                          <a:spcPct val="115000"/>
                        </a:lnSpc>
                        <a:spcBef>
                          <a:spcPts val="0"/>
                        </a:spcBef>
                        <a:spcAft>
                          <a:spcPts val="0"/>
                        </a:spcAft>
                        <a:buClr>
                          <a:schemeClr val="dk1"/>
                        </a:buClr>
                        <a:buSzPts val="1600"/>
                        <a:buFont typeface="Times New Roman"/>
                        <a:buNone/>
                      </a:pPr>
                      <a:r>
                        <a:rPr lang="en-IN" sz="2200" b="1" u="none" strike="noStrike" cap="none" dirty="0">
                          <a:latin typeface="Times New Roman"/>
                          <a:ea typeface="Times New Roman"/>
                          <a:cs typeface="Times New Roman"/>
                          <a:sym typeface="Times New Roman"/>
                        </a:rPr>
                        <a:t>Department of AIML</a:t>
                      </a:r>
                      <a:endParaRPr sz="2200" b="1" u="none" strike="noStrike" cap="none" dirty="0">
                        <a:latin typeface="Times New Roman"/>
                        <a:ea typeface="Times New Roman"/>
                        <a:cs typeface="Times New Roman"/>
                        <a:sym typeface="Times New Roman"/>
                      </a:endParaRPr>
                    </a:p>
                  </a:txBody>
                  <a:tcPr marL="51425" marR="51425"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31280">
                <a:tc>
                  <a:txBody>
                    <a:bodyPr/>
                    <a:lstStyle/>
                    <a:p>
                      <a:pPr marL="0" marR="0" lvl="0" indent="0" algn="l" rtl="0">
                        <a:lnSpc>
                          <a:spcPct val="115000"/>
                        </a:lnSpc>
                        <a:spcBef>
                          <a:spcPts val="0"/>
                        </a:spcBef>
                        <a:spcAft>
                          <a:spcPts val="0"/>
                        </a:spcAft>
                        <a:buClr>
                          <a:schemeClr val="dk1"/>
                        </a:buClr>
                        <a:buSzPts val="1600"/>
                        <a:buFont typeface="Times New Roman"/>
                        <a:buNone/>
                      </a:pPr>
                      <a:r>
                        <a:rPr lang="en-IN" sz="2200" b="1" u="none" strike="noStrike" cap="none" dirty="0">
                          <a:latin typeface="Times New Roman"/>
                          <a:ea typeface="Times New Roman"/>
                          <a:cs typeface="Times New Roman"/>
                          <a:sym typeface="Times New Roman"/>
                        </a:rPr>
                        <a:t>Course Code</a:t>
                      </a:r>
                      <a:r>
                        <a:rPr lang="en-IN" sz="2200" b="1" u="none" strike="noStrike" cap="none" baseline="0" dirty="0">
                          <a:latin typeface="Times New Roman"/>
                          <a:ea typeface="Times New Roman"/>
                          <a:cs typeface="Times New Roman"/>
                          <a:sym typeface="Times New Roman"/>
                        </a:rPr>
                        <a:t>  </a:t>
                      </a:r>
                      <a:r>
                        <a:rPr lang="en-IN" sz="2200" b="1" u="none" strike="noStrike" cap="none" dirty="0">
                          <a:latin typeface="Times New Roman"/>
                          <a:ea typeface="Times New Roman"/>
                          <a:cs typeface="Times New Roman"/>
                          <a:sym typeface="Times New Roman"/>
                        </a:rPr>
                        <a:t>:</a:t>
                      </a:r>
                      <a:endParaRPr sz="2200" b="1" u="none" strike="noStrike" cap="none" dirty="0">
                        <a:latin typeface="Times New Roman"/>
                        <a:ea typeface="Times New Roman"/>
                        <a:cs typeface="Times New Roman"/>
                        <a:sym typeface="Times New Roman"/>
                      </a:endParaRPr>
                    </a:p>
                  </a:txBody>
                  <a:tcPr marL="51425" marR="51425" marT="0" marB="0" anchor="ctr"/>
                </a:tc>
                <a:tc>
                  <a:txBody>
                    <a:bodyPr/>
                    <a:lstStyle/>
                    <a:p>
                      <a:pPr marL="0" marR="0" lvl="0" indent="0" algn="l" rtl="0">
                        <a:lnSpc>
                          <a:spcPct val="115000"/>
                        </a:lnSpc>
                        <a:spcBef>
                          <a:spcPts val="0"/>
                        </a:spcBef>
                        <a:spcAft>
                          <a:spcPts val="0"/>
                        </a:spcAft>
                        <a:buClr>
                          <a:schemeClr val="dk1"/>
                        </a:buClr>
                        <a:buSzPts val="1600"/>
                        <a:buFont typeface="Times New Roman"/>
                        <a:buNone/>
                      </a:pPr>
                      <a:r>
                        <a:rPr lang="en-IN" sz="2200" b="1" u="none" strike="noStrike" cap="none" dirty="0">
                          <a:latin typeface="Times New Roman"/>
                          <a:ea typeface="Times New Roman"/>
                          <a:cs typeface="Times New Roman"/>
                          <a:sym typeface="Times New Roman"/>
                        </a:rPr>
                        <a:t> BCS303</a:t>
                      </a:r>
                      <a:endParaRPr sz="2200" b="1" u="none" strike="noStrike" cap="none" dirty="0">
                        <a:latin typeface="Times New Roman"/>
                        <a:ea typeface="Times New Roman"/>
                        <a:cs typeface="Times New Roman"/>
                        <a:sym typeface="Times New Roman"/>
                      </a:endParaRPr>
                    </a:p>
                  </a:txBody>
                  <a:tcPr marL="51425" marR="51425" marT="0" marB="0" anchor="ctr"/>
                </a:tc>
                <a:tc>
                  <a:txBody>
                    <a:bodyPr/>
                    <a:lstStyle/>
                    <a:p>
                      <a:pPr marL="0" marR="0" lvl="0" indent="0" algn="l" rtl="0">
                        <a:lnSpc>
                          <a:spcPct val="115000"/>
                        </a:lnSpc>
                        <a:spcBef>
                          <a:spcPts val="0"/>
                        </a:spcBef>
                        <a:spcAft>
                          <a:spcPts val="0"/>
                        </a:spcAft>
                        <a:buClr>
                          <a:schemeClr val="dk1"/>
                        </a:buClr>
                        <a:buSzPts val="1600"/>
                        <a:buFont typeface="Times New Roman"/>
                        <a:buNone/>
                      </a:pPr>
                      <a:r>
                        <a:rPr lang="en-IN" sz="2200" b="1" u="none" strike="noStrike" cap="none" dirty="0">
                          <a:latin typeface="Times New Roman"/>
                          <a:ea typeface="Times New Roman"/>
                          <a:cs typeface="Times New Roman"/>
                          <a:sym typeface="Times New Roman"/>
                        </a:rPr>
                        <a:t>Semester</a:t>
                      </a:r>
                      <a:r>
                        <a:rPr lang="en-IN" sz="2200" b="1" u="none" strike="noStrike" cap="none" baseline="0" dirty="0">
                          <a:latin typeface="Times New Roman"/>
                          <a:ea typeface="Times New Roman"/>
                          <a:cs typeface="Times New Roman"/>
                          <a:sym typeface="Times New Roman"/>
                        </a:rPr>
                        <a:t> </a:t>
                      </a:r>
                      <a:r>
                        <a:rPr lang="en-IN" sz="2200" b="1" u="none" strike="noStrike" cap="none" dirty="0">
                          <a:latin typeface="Times New Roman"/>
                          <a:ea typeface="Times New Roman"/>
                          <a:cs typeface="Times New Roman"/>
                          <a:sym typeface="Times New Roman"/>
                        </a:rPr>
                        <a:t>/</a:t>
                      </a:r>
                    </a:p>
                    <a:p>
                      <a:pPr marL="0" marR="0" lvl="0" indent="0" algn="l" rtl="0">
                        <a:lnSpc>
                          <a:spcPct val="115000"/>
                        </a:lnSpc>
                        <a:spcBef>
                          <a:spcPts val="0"/>
                        </a:spcBef>
                        <a:spcAft>
                          <a:spcPts val="0"/>
                        </a:spcAft>
                        <a:buClr>
                          <a:schemeClr val="dk1"/>
                        </a:buClr>
                        <a:buSzPts val="1600"/>
                        <a:buFont typeface="Times New Roman"/>
                        <a:buNone/>
                      </a:pPr>
                      <a:r>
                        <a:rPr lang="en-IN" sz="2200" b="1" u="none" strike="noStrike" cap="none" dirty="0">
                          <a:latin typeface="Times New Roman"/>
                          <a:ea typeface="Times New Roman"/>
                          <a:cs typeface="Times New Roman"/>
                          <a:sym typeface="Times New Roman"/>
                        </a:rPr>
                        <a:t> Year  :</a:t>
                      </a:r>
                      <a:endParaRPr sz="2200" b="1" u="none" strike="noStrike" cap="none" dirty="0">
                        <a:latin typeface="Times New Roman"/>
                        <a:ea typeface="Times New Roman"/>
                        <a:cs typeface="Times New Roman"/>
                        <a:sym typeface="Times New Roman"/>
                      </a:endParaRPr>
                    </a:p>
                  </a:txBody>
                  <a:tcPr marL="51425" marR="51425" marT="0" marB="0" anchor="ctr"/>
                </a:tc>
                <a:tc>
                  <a:txBody>
                    <a:bodyPr/>
                    <a:lstStyle/>
                    <a:p>
                      <a:pPr marL="0" marR="0" lvl="0" indent="0" algn="l" rtl="0">
                        <a:lnSpc>
                          <a:spcPct val="115000"/>
                        </a:lnSpc>
                        <a:spcBef>
                          <a:spcPts val="0"/>
                        </a:spcBef>
                        <a:spcAft>
                          <a:spcPts val="0"/>
                        </a:spcAft>
                        <a:buClr>
                          <a:schemeClr val="dk1"/>
                        </a:buClr>
                        <a:buSzPts val="1600"/>
                        <a:buFont typeface="Times New Roman"/>
                        <a:buNone/>
                      </a:pPr>
                      <a:r>
                        <a:rPr lang="en-US" sz="2200" b="1" u="none" strike="noStrike" cap="none" dirty="0">
                          <a:latin typeface="Times New Roman"/>
                          <a:ea typeface="Times New Roman"/>
                          <a:cs typeface="Times New Roman"/>
                          <a:sym typeface="Times New Roman"/>
                        </a:rPr>
                        <a:t>III / II</a:t>
                      </a:r>
                      <a:endParaRPr sz="2200" b="1" u="none" strike="noStrike" cap="none" dirty="0">
                        <a:latin typeface="Times New Roman"/>
                        <a:ea typeface="Times New Roman"/>
                        <a:cs typeface="Times New Roman"/>
                        <a:sym typeface="Times New Roman"/>
                      </a:endParaRPr>
                    </a:p>
                  </a:txBody>
                  <a:tcPr marL="51425" marR="51425" marT="0" marB="0" anchor="ctr"/>
                </a:tc>
                <a:extLst>
                  <a:ext uri="{0D108BD9-81ED-4DB2-BD59-A6C34878D82A}">
                    <a16:rowId xmlns:a16="http://schemas.microsoft.com/office/drawing/2014/main" val="10002"/>
                  </a:ext>
                </a:extLst>
              </a:tr>
              <a:tr h="675808">
                <a:tc>
                  <a:txBody>
                    <a:bodyPr/>
                    <a:lstStyle/>
                    <a:p>
                      <a:pPr marL="0" marR="0" lvl="0" indent="0" algn="l" rtl="0">
                        <a:lnSpc>
                          <a:spcPct val="115000"/>
                        </a:lnSpc>
                        <a:spcBef>
                          <a:spcPts val="0"/>
                        </a:spcBef>
                        <a:spcAft>
                          <a:spcPts val="0"/>
                        </a:spcAft>
                        <a:buClr>
                          <a:schemeClr val="dk1"/>
                        </a:buClr>
                        <a:buSzPts val="1600"/>
                        <a:buFont typeface="Times New Roman"/>
                        <a:buNone/>
                      </a:pPr>
                      <a:r>
                        <a:rPr lang="en-IN" sz="2200" b="1" u="none" strike="noStrike" cap="none" dirty="0">
                          <a:latin typeface="Times New Roman"/>
                          <a:ea typeface="Times New Roman"/>
                          <a:cs typeface="Times New Roman"/>
                          <a:sym typeface="Times New Roman"/>
                        </a:rPr>
                        <a:t>Course Title   : </a:t>
                      </a:r>
                      <a:endParaRPr sz="2200" b="1" u="none" strike="noStrike" cap="none" dirty="0">
                        <a:latin typeface="Times New Roman"/>
                        <a:ea typeface="Times New Roman"/>
                        <a:cs typeface="Times New Roman"/>
                        <a:sym typeface="Times New Roman"/>
                      </a:endParaRPr>
                    </a:p>
                  </a:txBody>
                  <a:tcPr marL="51425" marR="51425" marT="0" marB="0" anchor="ctr"/>
                </a:tc>
                <a:tc>
                  <a:txBody>
                    <a:bodyPr/>
                    <a:lstStyle/>
                    <a:p>
                      <a:pPr marL="0" marR="0" lvl="0" indent="0" algn="l" rtl="0">
                        <a:lnSpc>
                          <a:spcPct val="115000"/>
                        </a:lnSpc>
                        <a:spcBef>
                          <a:spcPts val="0"/>
                        </a:spcBef>
                        <a:spcAft>
                          <a:spcPts val="0"/>
                        </a:spcAft>
                        <a:buClr>
                          <a:schemeClr val="dk1"/>
                        </a:buClr>
                        <a:buSzPts val="1600"/>
                        <a:buFont typeface="Times New Roman"/>
                        <a:buNone/>
                      </a:pPr>
                      <a:r>
                        <a:rPr lang="en-IN" sz="2200" b="1" u="none" strike="noStrike" cap="none" dirty="0">
                          <a:latin typeface="Times New Roman"/>
                          <a:ea typeface="Times New Roman"/>
                          <a:cs typeface="Times New Roman"/>
                          <a:sym typeface="Times New Roman"/>
                        </a:rPr>
                        <a:t> Operating Systems</a:t>
                      </a:r>
                      <a:endParaRPr sz="2200" b="1" u="none" strike="noStrike" cap="none" dirty="0">
                        <a:latin typeface="Times New Roman"/>
                        <a:ea typeface="Times New Roman"/>
                        <a:cs typeface="Times New Roman"/>
                        <a:sym typeface="Times New Roman"/>
                      </a:endParaRPr>
                    </a:p>
                  </a:txBody>
                  <a:tcPr marL="51425" marR="51425" marT="0" marB="0" anchor="ctr"/>
                </a:tc>
                <a:tc>
                  <a:txBody>
                    <a:bodyPr/>
                    <a:lstStyle/>
                    <a:p>
                      <a:pPr marL="0" marR="0" lvl="0" indent="0" algn="l" rtl="0">
                        <a:lnSpc>
                          <a:spcPct val="115000"/>
                        </a:lnSpc>
                        <a:spcBef>
                          <a:spcPts val="0"/>
                        </a:spcBef>
                        <a:spcAft>
                          <a:spcPts val="0"/>
                        </a:spcAft>
                        <a:buClr>
                          <a:schemeClr val="dk1"/>
                        </a:buClr>
                        <a:buSzPts val="1600"/>
                        <a:buFont typeface="Times New Roman"/>
                        <a:buNone/>
                      </a:pPr>
                      <a:r>
                        <a:rPr lang="en-IN" sz="2200" b="1" u="none" strike="noStrike" cap="none" dirty="0">
                          <a:latin typeface="Times New Roman"/>
                          <a:ea typeface="Times New Roman"/>
                          <a:cs typeface="Times New Roman"/>
                          <a:sym typeface="Times New Roman"/>
                        </a:rPr>
                        <a:t>Academic</a:t>
                      </a:r>
                      <a:r>
                        <a:rPr lang="en-IN" sz="2200" b="1" u="none" strike="noStrike" cap="none" baseline="0" dirty="0">
                          <a:latin typeface="Times New Roman"/>
                          <a:ea typeface="Times New Roman"/>
                          <a:cs typeface="Times New Roman"/>
                          <a:sym typeface="Times New Roman"/>
                        </a:rPr>
                        <a:t> Year </a:t>
                      </a:r>
                      <a:r>
                        <a:rPr lang="en-IN" sz="2200" b="1" u="none" strike="noStrike" cap="none" dirty="0">
                          <a:latin typeface="Times New Roman"/>
                          <a:ea typeface="Times New Roman"/>
                          <a:cs typeface="Times New Roman"/>
                          <a:sym typeface="Times New Roman"/>
                        </a:rPr>
                        <a:t>        :</a:t>
                      </a:r>
                      <a:endParaRPr sz="2200" b="1" u="none" strike="noStrike" cap="none" dirty="0">
                        <a:latin typeface="Times New Roman"/>
                        <a:ea typeface="Times New Roman"/>
                        <a:cs typeface="Times New Roman"/>
                        <a:sym typeface="Times New Roman"/>
                      </a:endParaRPr>
                    </a:p>
                  </a:txBody>
                  <a:tcPr marL="51425" marR="51425" marT="0" marB="0" anchor="ctr"/>
                </a:tc>
                <a:tc>
                  <a:txBody>
                    <a:bodyPr/>
                    <a:lstStyle/>
                    <a:p>
                      <a:pPr marL="0" marR="0" lvl="0" indent="0" algn="l" rtl="0">
                        <a:lnSpc>
                          <a:spcPct val="115000"/>
                        </a:lnSpc>
                        <a:spcBef>
                          <a:spcPts val="0"/>
                        </a:spcBef>
                        <a:spcAft>
                          <a:spcPts val="0"/>
                        </a:spcAft>
                        <a:buClr>
                          <a:schemeClr val="dk1"/>
                        </a:buClr>
                        <a:buSzPts val="1600"/>
                        <a:buFont typeface="Times New Roman"/>
                        <a:buNone/>
                      </a:pPr>
                      <a:r>
                        <a:rPr lang="en-US" sz="2200" b="1" u="none" strike="noStrike" cap="none" dirty="0">
                          <a:latin typeface="Times New Roman"/>
                          <a:ea typeface="Times New Roman"/>
                          <a:cs typeface="Times New Roman"/>
                          <a:sym typeface="Times New Roman"/>
                        </a:rPr>
                        <a:t>2024-25</a:t>
                      </a:r>
                      <a:endParaRPr sz="2200" b="1" u="none" strike="noStrike" cap="none" dirty="0">
                        <a:latin typeface="Times New Roman"/>
                        <a:ea typeface="Times New Roman"/>
                        <a:cs typeface="Times New Roman"/>
                        <a:sym typeface="Times New Roman"/>
                      </a:endParaRPr>
                    </a:p>
                  </a:txBody>
                  <a:tcPr marL="51425" marR="51425"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191344" y="422110"/>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A View of Operating System Services</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434" y="1601789"/>
            <a:ext cx="9624484" cy="3603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3401674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663B-2A53-A71E-55CB-40E8848B6D31}"/>
              </a:ext>
            </a:extLst>
          </p:cNvPr>
          <p:cNvSpPr>
            <a:spLocks noGrp="1"/>
          </p:cNvSpPr>
          <p:nvPr>
            <p:ph type="title"/>
          </p:nvPr>
        </p:nvSpPr>
        <p:spPr>
          <a:xfrm>
            <a:off x="0" y="1"/>
            <a:ext cx="12192000" cy="6858000"/>
          </a:xfrm>
        </p:spPr>
        <p:txBody>
          <a:bodyPr>
            <a:normAutofit/>
          </a:bodyPr>
          <a:lstStyle/>
          <a:p>
            <a:pPr algn="ctr"/>
            <a:r>
              <a:rPr lang="en-IN" sz="7200" b="1" dirty="0">
                <a:latin typeface="Times New Roman"/>
                <a:ea typeface="Times New Roman"/>
                <a:cs typeface="Times New Roman"/>
              </a:rPr>
              <a:t>User Operating System Interface</a:t>
            </a:r>
            <a:endParaRPr lang="en-IN" sz="7200" dirty="0"/>
          </a:p>
        </p:txBody>
      </p:sp>
    </p:spTree>
    <p:extLst>
      <p:ext uri="{BB962C8B-B14F-4D97-AF65-F5344CB8AC3E}">
        <p14:creationId xmlns:p14="http://schemas.microsoft.com/office/powerpoint/2010/main" val="2530055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289903" y="464430"/>
            <a:ext cx="109728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User Operating System Interface - CLI</a:t>
            </a:r>
          </a:p>
        </p:txBody>
      </p:sp>
      <p:sp>
        <p:nvSpPr>
          <p:cNvPr id="11266" name="Text Box 2"/>
          <p:cNvSpPr txBox="1">
            <a:spLocks noChangeArrowheads="1"/>
          </p:cNvSpPr>
          <p:nvPr/>
        </p:nvSpPr>
        <p:spPr bwMode="auto">
          <a:xfrm>
            <a:off x="1028620" y="1844824"/>
            <a:ext cx="10395972" cy="5013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marL="1084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Tx/>
              <a:buSzPct val="90000"/>
              <a:buFontTx/>
              <a:buNone/>
            </a:pPr>
            <a:r>
              <a:rPr lang="en-US" sz="2000" dirty="0">
                <a:latin typeface="Times New Roman" panose="02020603050405020304" pitchFamily="18" charset="0"/>
                <a:cs typeface="Times New Roman" panose="02020603050405020304" pitchFamily="18" charset="0"/>
              </a:rPr>
              <a:t>CLI or </a:t>
            </a:r>
            <a:r>
              <a:rPr lang="en-US" sz="2000" b="1" dirty="0">
                <a:solidFill>
                  <a:srgbClr val="3366FF"/>
                </a:solidFill>
                <a:latin typeface="Times New Roman" panose="02020603050405020304" pitchFamily="18" charset="0"/>
                <a:cs typeface="Times New Roman" panose="02020603050405020304" pitchFamily="18" charset="0"/>
              </a:rPr>
              <a:t>command interpreter</a:t>
            </a:r>
            <a:r>
              <a:rPr lang="en-US" sz="2000" dirty="0">
                <a:solidFill>
                  <a:srgbClr val="3366F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allows direct command entry.</a:t>
            </a:r>
          </a:p>
          <a:p>
            <a:pPr>
              <a:spcBef>
                <a:spcPts val="788"/>
              </a:spcBef>
              <a:buClrTx/>
              <a:buSzPct val="90000"/>
              <a:buFontTx/>
              <a:buNone/>
            </a:pPr>
            <a:r>
              <a:rPr lang="en-US" sz="2000" b="0" i="0" u="none" strike="noStrike" baseline="0" dirty="0">
                <a:latin typeface="Times New Roman" panose="02020603050405020304" pitchFamily="18" charset="0"/>
                <a:cs typeface="Times New Roman" panose="02020603050405020304" pitchFamily="18" charset="0"/>
              </a:rPr>
              <a:t>Some operating systems include the command interpreter in the kernel. Others treat the command interpreter as a special program that is running when a job is initiated or when a user first logs on.</a:t>
            </a:r>
          </a:p>
          <a:p>
            <a:pPr>
              <a:spcBef>
                <a:spcPts val="788"/>
              </a:spcBef>
              <a:buClrTx/>
              <a:buSzPct val="90000"/>
              <a:buFontTx/>
              <a:buNone/>
            </a:pPr>
            <a:r>
              <a:rPr lang="en-US" sz="2000" b="0" i="0" u="none" strike="noStrike" baseline="0" dirty="0">
                <a:latin typeface="Times New Roman" panose="02020603050405020304" pitchFamily="18" charset="0"/>
                <a:cs typeface="Times New Roman" panose="02020603050405020304" pitchFamily="18" charset="0"/>
              </a:rPr>
              <a:t>On systems with multiple command interpreters to choose from, the interpreters are known as shells.</a:t>
            </a:r>
          </a:p>
          <a:p>
            <a:pPr algn="l"/>
            <a:r>
              <a:rPr lang="en-US" sz="2000" b="0" i="0" u="none" strike="noStrike" baseline="0" dirty="0">
                <a:latin typeface="Times New Roman" panose="02020603050405020304" pitchFamily="18" charset="0"/>
                <a:cs typeface="Times New Roman" panose="02020603050405020304" pitchFamily="18" charset="0"/>
              </a:rPr>
              <a:t>The main function of the command interpreter is to get and execute the next </a:t>
            </a:r>
            <a:r>
              <a:rPr lang="en-IN" sz="2000" b="0" i="0" u="none" strike="noStrike" baseline="0" dirty="0">
                <a:latin typeface="Times New Roman" panose="02020603050405020304" pitchFamily="18" charset="0"/>
                <a:cs typeface="Times New Roman" panose="02020603050405020304" pitchFamily="18" charset="0"/>
              </a:rPr>
              <a:t>user-specified command.</a:t>
            </a:r>
          </a:p>
          <a:p>
            <a:pPr algn="l"/>
            <a:r>
              <a:rPr lang="en-US" sz="2000" b="0" i="0" u="none" strike="noStrike" baseline="0" dirty="0">
                <a:latin typeface="Times New Roman" panose="02020603050405020304" pitchFamily="18" charset="0"/>
                <a:cs typeface="Times New Roman" panose="02020603050405020304" pitchFamily="18" charset="0"/>
              </a:rPr>
              <a:t>These commands can be implemented in two general </a:t>
            </a:r>
            <a:r>
              <a:rPr lang="en-IN" sz="2000" b="0" i="0" u="none" strike="noStrike" baseline="0" dirty="0">
                <a:latin typeface="Times New Roman" panose="02020603050405020304" pitchFamily="18" charset="0"/>
                <a:cs typeface="Times New Roman" panose="02020603050405020304" pitchFamily="18" charset="0"/>
              </a:rPr>
              <a:t>ways.</a:t>
            </a:r>
          </a:p>
          <a:p>
            <a:pPr algn="l"/>
            <a:r>
              <a:rPr lang="en-US" sz="2000" b="0" i="0" u="none" strike="noStrike" baseline="0" dirty="0">
                <a:latin typeface="Times New Roman" panose="02020603050405020304" pitchFamily="18" charset="0"/>
                <a:cs typeface="Times New Roman" panose="02020603050405020304" pitchFamily="18" charset="0"/>
              </a:rPr>
              <a:t>In one approach, the command interpreter itself contains the code to execute the command. In this case, the number of commands that can be given determines the size of the command interpreter, since each command requires its own implementing code.</a:t>
            </a:r>
          </a:p>
          <a:p>
            <a:pPr algn="l"/>
            <a:r>
              <a:rPr lang="en-US" sz="2000" b="0" i="0" u="none" strike="noStrike" baseline="0" dirty="0">
                <a:latin typeface="Times New Roman" panose="02020603050405020304" pitchFamily="18" charset="0"/>
                <a:cs typeface="Times New Roman" panose="02020603050405020304" pitchFamily="18" charset="0"/>
              </a:rPr>
              <a:t>An alternative approach implements most commands through system programs. In this case, the command interpreter does not understand the command in any way; it merely uses the command to identify a file to be loaded into memory and executed.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28180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335360" y="474000"/>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Bourne Shell Command Interpreter</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1" y="1844823"/>
            <a:ext cx="8496300" cy="45274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764490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0" y="456405"/>
            <a:ext cx="109728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User Operating System Interface - GUI</a:t>
            </a:r>
          </a:p>
        </p:txBody>
      </p:sp>
      <p:sp>
        <p:nvSpPr>
          <p:cNvPr id="13314" name="Text Box 2"/>
          <p:cNvSpPr txBox="1">
            <a:spLocks noChangeArrowheads="1"/>
          </p:cNvSpPr>
          <p:nvPr/>
        </p:nvSpPr>
        <p:spPr bwMode="auto">
          <a:xfrm>
            <a:off x="1105781" y="1988840"/>
            <a:ext cx="9770533"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2200" dirty="0">
                <a:latin typeface="Arial" charset="0"/>
              </a:rPr>
              <a:t>User-friendly </a:t>
            </a:r>
            <a:r>
              <a:rPr lang="en-US" sz="2200" b="1" dirty="0">
                <a:solidFill>
                  <a:srgbClr val="3366FF"/>
                </a:solidFill>
                <a:latin typeface="Arial" charset="0"/>
              </a:rPr>
              <a:t>desktop</a:t>
            </a:r>
            <a:r>
              <a:rPr lang="en-US" sz="2200" dirty="0">
                <a:latin typeface="Arial" charset="0"/>
              </a:rPr>
              <a:t> metaphor interface</a:t>
            </a:r>
          </a:p>
          <a:p>
            <a:pPr lvl="1">
              <a:spcBef>
                <a:spcPts val="788"/>
              </a:spcBef>
              <a:buClr>
                <a:srgbClr val="CC6600"/>
              </a:buClr>
              <a:buSzPct val="80000"/>
              <a:buFont typeface="Monotype Sorts" charset="2"/>
              <a:buChar char=""/>
            </a:pPr>
            <a:r>
              <a:rPr lang="en-US" sz="2200" dirty="0">
                <a:latin typeface="Arial" charset="0"/>
              </a:rPr>
              <a:t>Usually mouse, keyboard, and monitor</a:t>
            </a:r>
          </a:p>
          <a:p>
            <a:pPr lvl="1">
              <a:spcBef>
                <a:spcPts val="788"/>
              </a:spcBef>
              <a:buClr>
                <a:srgbClr val="CC6600"/>
              </a:buClr>
              <a:buSzPct val="80000"/>
              <a:buFont typeface="Monotype Sorts" charset="2"/>
              <a:buChar char=""/>
            </a:pPr>
            <a:r>
              <a:rPr lang="en-US" sz="2200" b="1" dirty="0">
                <a:solidFill>
                  <a:srgbClr val="3366FF"/>
                </a:solidFill>
                <a:latin typeface="Arial" charset="0"/>
              </a:rPr>
              <a:t>Icons</a:t>
            </a:r>
            <a:r>
              <a:rPr lang="en-US" sz="2200" dirty="0">
                <a:latin typeface="Arial" charset="0"/>
              </a:rPr>
              <a:t> represent files, programs, actions, </a:t>
            </a:r>
            <a:r>
              <a:rPr lang="en-US" sz="2200" dirty="0" err="1">
                <a:latin typeface="Arial" charset="0"/>
              </a:rPr>
              <a:t>etc</a:t>
            </a:r>
            <a:endParaRPr lang="en-US" sz="2200" dirty="0">
              <a:latin typeface="Arial" charset="0"/>
            </a:endParaRPr>
          </a:p>
          <a:p>
            <a:pPr lvl="1">
              <a:spcBef>
                <a:spcPts val="788"/>
              </a:spcBef>
              <a:buClr>
                <a:srgbClr val="CC6600"/>
              </a:buClr>
              <a:buSzPct val="80000"/>
              <a:buFont typeface="Monotype Sorts" charset="2"/>
              <a:buChar char=""/>
            </a:pPr>
            <a:r>
              <a:rPr lang="en-US" sz="2200" dirty="0">
                <a:latin typeface="Arial" charset="0"/>
              </a:rPr>
              <a:t>Various mouse buttons over objects in the interface cause various actions (provide information, options, execute function, open directory (known as a </a:t>
            </a:r>
            <a:r>
              <a:rPr lang="en-US" sz="2200" b="1" dirty="0">
                <a:solidFill>
                  <a:srgbClr val="3366FF"/>
                </a:solidFill>
                <a:latin typeface="Arial" charset="0"/>
              </a:rPr>
              <a:t>folder</a:t>
            </a:r>
            <a:r>
              <a:rPr lang="en-US" sz="2200" dirty="0">
                <a:latin typeface="Arial" charset="0"/>
              </a:rPr>
              <a:t>)</a:t>
            </a:r>
          </a:p>
          <a:p>
            <a:pPr lvl="1">
              <a:spcBef>
                <a:spcPts val="788"/>
              </a:spcBef>
              <a:buClr>
                <a:srgbClr val="CC6600"/>
              </a:buClr>
              <a:buSzPct val="80000"/>
              <a:buFont typeface="Monotype Sorts" charset="2"/>
              <a:buChar char=""/>
            </a:pPr>
            <a:r>
              <a:rPr lang="en-US" sz="2200" dirty="0">
                <a:latin typeface="Arial" charset="0"/>
              </a:rPr>
              <a:t>Invented at Xerox PARC (Research and Development Company)</a:t>
            </a:r>
          </a:p>
          <a:p>
            <a:pPr lvl="1">
              <a:spcBef>
                <a:spcPts val="788"/>
              </a:spcBef>
              <a:buClr>
                <a:srgbClr val="CC6600"/>
              </a:buClr>
              <a:buSzPct val="80000"/>
              <a:buFont typeface="Monotype Sorts" charset="2"/>
              <a:buNone/>
            </a:pPr>
            <a:endParaRPr lang="en-US" dirty="0">
              <a:latin typeface="Arial" charset="0"/>
            </a:endParaRPr>
          </a:p>
        </p:txBody>
      </p:sp>
    </p:spTree>
    <p:extLst>
      <p:ext uri="{BB962C8B-B14F-4D97-AF65-F5344CB8AC3E}">
        <p14:creationId xmlns:p14="http://schemas.microsoft.com/office/powerpoint/2010/main" val="132772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0" y="456405"/>
            <a:ext cx="109728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User Operating System Interface - GUI</a:t>
            </a:r>
          </a:p>
        </p:txBody>
      </p:sp>
      <p:sp>
        <p:nvSpPr>
          <p:cNvPr id="13314" name="Text Box 2"/>
          <p:cNvSpPr txBox="1">
            <a:spLocks noChangeArrowheads="1"/>
          </p:cNvSpPr>
          <p:nvPr/>
        </p:nvSpPr>
        <p:spPr bwMode="auto">
          <a:xfrm>
            <a:off x="911424" y="1700808"/>
            <a:ext cx="9770533"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2200" dirty="0">
                <a:latin typeface="Arial" charset="0"/>
              </a:rPr>
              <a:t>Many systems now include both CLI and GUI interfaces</a:t>
            </a:r>
          </a:p>
          <a:p>
            <a:pPr lvl="1">
              <a:spcBef>
                <a:spcPts val="788"/>
              </a:spcBef>
              <a:buClr>
                <a:srgbClr val="CC6600"/>
              </a:buClr>
              <a:buSzPct val="80000"/>
              <a:buFont typeface="Monotype Sorts" charset="2"/>
              <a:buChar char=""/>
            </a:pPr>
            <a:r>
              <a:rPr lang="en-US" sz="2200" dirty="0">
                <a:latin typeface="Arial" charset="0"/>
              </a:rPr>
              <a:t>Microsoft Windows is GUI with CLI </a:t>
            </a:r>
            <a:r>
              <a:rPr lang="ja-JP" sz="2200" dirty="0">
                <a:latin typeface="Arial" charset="0"/>
              </a:rPr>
              <a:t>“</a:t>
            </a:r>
            <a:r>
              <a:rPr lang="en-US" sz="2200" dirty="0">
                <a:latin typeface="Arial" charset="0"/>
              </a:rPr>
              <a:t>command</a:t>
            </a:r>
            <a:r>
              <a:rPr lang="ja-JP" sz="2200" dirty="0">
                <a:latin typeface="Arial" charset="0"/>
              </a:rPr>
              <a:t>”</a:t>
            </a:r>
            <a:r>
              <a:rPr lang="en-US" sz="2200" dirty="0">
                <a:latin typeface="Arial" charset="0"/>
              </a:rPr>
              <a:t> shell</a:t>
            </a:r>
          </a:p>
          <a:p>
            <a:pPr lvl="1">
              <a:spcBef>
                <a:spcPts val="788"/>
              </a:spcBef>
              <a:buClr>
                <a:srgbClr val="CC6600"/>
              </a:buClr>
              <a:buSzPct val="80000"/>
              <a:buFont typeface="Monotype Sorts" charset="2"/>
              <a:buChar char=""/>
            </a:pPr>
            <a:r>
              <a:rPr lang="en-US" sz="2200" dirty="0">
                <a:latin typeface="Arial" charset="0"/>
              </a:rPr>
              <a:t>Apple Mac OS X is </a:t>
            </a:r>
            <a:r>
              <a:rPr lang="ja-JP" sz="2200" dirty="0">
                <a:latin typeface="Arial" charset="0"/>
              </a:rPr>
              <a:t>“</a:t>
            </a:r>
            <a:r>
              <a:rPr lang="en-US" sz="2200" dirty="0">
                <a:latin typeface="Arial" charset="0"/>
              </a:rPr>
              <a:t>Aqua</a:t>
            </a:r>
            <a:r>
              <a:rPr lang="ja-JP" sz="2200" dirty="0">
                <a:latin typeface="Arial" charset="0"/>
              </a:rPr>
              <a:t>”</a:t>
            </a:r>
            <a:r>
              <a:rPr lang="en-US" sz="2200" dirty="0">
                <a:latin typeface="Arial" charset="0"/>
              </a:rPr>
              <a:t> GUI interface with UNIX kernel underneath and shells available</a:t>
            </a:r>
          </a:p>
          <a:p>
            <a:pPr lvl="1">
              <a:spcBef>
                <a:spcPts val="788"/>
              </a:spcBef>
              <a:buClr>
                <a:srgbClr val="CC6600"/>
              </a:buClr>
              <a:buSzPct val="80000"/>
              <a:buFont typeface="Monotype Sorts" charset="2"/>
              <a:buChar char=""/>
            </a:pPr>
            <a:r>
              <a:rPr lang="en-US" sz="2200" dirty="0">
                <a:latin typeface="Arial" charset="0"/>
              </a:rPr>
              <a:t>Unix and Linux have CLI with optional GUI interfaces-  Common Desktop Environment (CDE) , K-Desktop Environment(KDE), GNU Network Object Model Environment (GNOME)</a:t>
            </a:r>
          </a:p>
          <a:p>
            <a:pPr lvl="1">
              <a:spcBef>
                <a:spcPts val="788"/>
              </a:spcBef>
              <a:buClr>
                <a:srgbClr val="CC6600"/>
              </a:buClr>
              <a:buSzPct val="80000"/>
              <a:buFont typeface="Monotype Sorts" charset="2"/>
              <a:buNone/>
            </a:pPr>
            <a:endParaRPr lang="en-US" dirty="0">
              <a:latin typeface="Arial" charset="0"/>
            </a:endParaRPr>
          </a:p>
        </p:txBody>
      </p:sp>
    </p:spTree>
    <p:extLst>
      <p:ext uri="{BB962C8B-B14F-4D97-AF65-F5344CB8AC3E}">
        <p14:creationId xmlns:p14="http://schemas.microsoft.com/office/powerpoint/2010/main" val="165370799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370417" y="228648"/>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Touchscreen Interfaces</a:t>
            </a:r>
          </a:p>
        </p:txBody>
      </p:sp>
      <p:sp>
        <p:nvSpPr>
          <p:cNvPr id="14338" name="Text Box 2"/>
          <p:cNvSpPr txBox="1">
            <a:spLocks noChangeArrowheads="1"/>
          </p:cNvSpPr>
          <p:nvPr/>
        </p:nvSpPr>
        <p:spPr bwMode="auto">
          <a:xfrm>
            <a:off x="1075267" y="1233489"/>
            <a:ext cx="5494867"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2200" dirty="0">
                <a:latin typeface="Arial" charset="0"/>
              </a:rPr>
              <a:t>Touchscreen devices require new interfaces</a:t>
            </a:r>
          </a:p>
          <a:p>
            <a:pPr lvl="1">
              <a:spcBef>
                <a:spcPts val="700"/>
              </a:spcBef>
              <a:buClr>
                <a:srgbClr val="CC6600"/>
              </a:buClr>
              <a:buSzPct val="80000"/>
              <a:buFont typeface="Monotype Sorts" charset="2"/>
              <a:buChar char=""/>
            </a:pPr>
            <a:r>
              <a:rPr lang="en-US" sz="2200" dirty="0">
                <a:latin typeface="Arial" charset="0"/>
              </a:rPr>
              <a:t>Mouse not possible or not desired</a:t>
            </a:r>
          </a:p>
          <a:p>
            <a:pPr lvl="1">
              <a:spcBef>
                <a:spcPts val="700"/>
              </a:spcBef>
              <a:buClr>
                <a:srgbClr val="CC6600"/>
              </a:buClr>
              <a:buSzPct val="80000"/>
              <a:buFont typeface="Monotype Sorts" charset="2"/>
              <a:buChar char=""/>
            </a:pPr>
            <a:r>
              <a:rPr lang="en-US" sz="2200" dirty="0">
                <a:latin typeface="Arial" charset="0"/>
              </a:rPr>
              <a:t>Actions and selection based on gestures</a:t>
            </a:r>
          </a:p>
          <a:p>
            <a:pPr lvl="1">
              <a:spcBef>
                <a:spcPts val="700"/>
              </a:spcBef>
              <a:buClr>
                <a:srgbClr val="CC6600"/>
              </a:buClr>
              <a:buSzPct val="80000"/>
              <a:buFont typeface="Monotype Sorts" charset="2"/>
              <a:buChar char=""/>
            </a:pPr>
            <a:r>
              <a:rPr lang="en-US" sz="2200" dirty="0">
                <a:latin typeface="Arial" charset="0"/>
              </a:rPr>
              <a:t>Virtual keyboard for text entry</a:t>
            </a:r>
          </a:p>
          <a:p>
            <a:pPr>
              <a:spcBef>
                <a:spcPts val="700"/>
              </a:spcBef>
              <a:buClr>
                <a:srgbClr val="993300"/>
              </a:buClr>
              <a:buSzPct val="90000"/>
              <a:buFont typeface="Monotype Sorts" charset="2"/>
              <a:buChar char=""/>
            </a:pPr>
            <a:r>
              <a:rPr lang="en-US" sz="2200" dirty="0">
                <a:latin typeface="Arial" charset="0"/>
              </a:rPr>
              <a:t>Voice commands.</a:t>
            </a:r>
          </a:p>
          <a:p>
            <a:pPr marL="342900">
              <a:spcBef>
                <a:spcPts val="788"/>
              </a:spcBef>
              <a:buClrTx/>
              <a:buSzPct val="90000"/>
              <a:buFontTx/>
              <a:buNone/>
            </a:pPr>
            <a:endParaRPr lang="en-US" dirty="0">
              <a:latin typeface="Arial" charset="0"/>
            </a:endParaRPr>
          </a:p>
          <a:p>
            <a:pPr lvl="1">
              <a:spcBef>
                <a:spcPts val="788"/>
              </a:spcBef>
              <a:buClr>
                <a:srgbClr val="CC6600"/>
              </a:buClr>
              <a:buSzPct val="80000"/>
              <a:buFont typeface="Monotype Sorts" charset="2"/>
              <a:buNone/>
            </a:pPr>
            <a:endParaRPr lang="en-US" dirty="0">
              <a:latin typeface="Arial" charset="0"/>
            </a:endParaRP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4284" y="1343025"/>
            <a:ext cx="4588933" cy="45894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1924860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609600" y="155576"/>
            <a:ext cx="109728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System Calls</a:t>
            </a:r>
          </a:p>
        </p:txBody>
      </p:sp>
      <p:sp>
        <p:nvSpPr>
          <p:cNvPr id="16386" name="Text Box 2"/>
          <p:cNvSpPr txBox="1">
            <a:spLocks noChangeArrowheads="1"/>
          </p:cNvSpPr>
          <p:nvPr/>
        </p:nvSpPr>
        <p:spPr bwMode="auto">
          <a:xfrm>
            <a:off x="1271364" y="1844824"/>
            <a:ext cx="9217123" cy="3456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nSpc>
                <a:spcPct val="90000"/>
              </a:lnSpc>
              <a:spcBef>
                <a:spcPts val="788"/>
              </a:spcBef>
              <a:buClr>
                <a:srgbClr val="993300"/>
              </a:buClr>
              <a:buSzPct val="90000"/>
              <a:buFont typeface="Monotype Sorts" charset="2"/>
              <a:buChar char=""/>
            </a:pPr>
            <a:r>
              <a:rPr lang="en-US" sz="2200" dirty="0">
                <a:latin typeface="Arial" charset="0"/>
              </a:rPr>
              <a:t>Programming interface to the services provided by the OS</a:t>
            </a:r>
          </a:p>
          <a:p>
            <a:pPr>
              <a:lnSpc>
                <a:spcPct val="90000"/>
              </a:lnSpc>
              <a:spcBef>
                <a:spcPts val="788"/>
              </a:spcBef>
              <a:buClr>
                <a:srgbClr val="993300"/>
              </a:buClr>
              <a:buSzPct val="90000"/>
              <a:buFont typeface="Monotype Sorts" charset="2"/>
              <a:buChar char=""/>
            </a:pPr>
            <a:r>
              <a:rPr lang="en-US" sz="2200" dirty="0">
                <a:latin typeface="Arial" charset="0"/>
              </a:rPr>
              <a:t>These calls are generally available as routines written in C and C++, although certain low-level tasks (for example, tasks where hardware must be accessed directly), may need to be written using assembly-language instructions.</a:t>
            </a:r>
          </a:p>
        </p:txBody>
      </p:sp>
    </p:spTree>
    <p:extLst>
      <p:ext uri="{BB962C8B-B14F-4D97-AF65-F5344CB8AC3E}">
        <p14:creationId xmlns:p14="http://schemas.microsoft.com/office/powerpoint/2010/main" val="377556321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609600" y="155576"/>
            <a:ext cx="109728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System Calls</a:t>
            </a:r>
          </a:p>
        </p:txBody>
      </p:sp>
      <p:sp>
        <p:nvSpPr>
          <p:cNvPr id="16386" name="Text Box 2"/>
          <p:cNvSpPr txBox="1">
            <a:spLocks noChangeArrowheads="1"/>
          </p:cNvSpPr>
          <p:nvPr/>
        </p:nvSpPr>
        <p:spPr bwMode="auto">
          <a:xfrm>
            <a:off x="1271364" y="1844824"/>
            <a:ext cx="9937204" cy="5013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nSpc>
                <a:spcPct val="90000"/>
              </a:lnSpc>
              <a:spcBef>
                <a:spcPts val="788"/>
              </a:spcBef>
              <a:buClr>
                <a:srgbClr val="993300"/>
              </a:buClr>
              <a:buSzPct val="90000"/>
              <a:buFont typeface="Monotype Sorts" charset="2"/>
              <a:buChar char=""/>
            </a:pPr>
            <a:r>
              <a:rPr lang="en-US" sz="2000" dirty="0">
                <a:latin typeface="Times New Roman" panose="02020603050405020304" pitchFamily="18" charset="0"/>
                <a:cs typeface="Times New Roman" panose="02020603050405020304" pitchFamily="18" charset="0"/>
              </a:rPr>
              <a:t>How system calls are used: writing a simple program to read data from one file and copy them to another file. </a:t>
            </a:r>
          </a:p>
          <a:p>
            <a:pPr>
              <a:lnSpc>
                <a:spcPct val="90000"/>
              </a:lnSpc>
              <a:spcBef>
                <a:spcPts val="788"/>
              </a:spcBef>
              <a:buClr>
                <a:srgbClr val="993300"/>
              </a:buClr>
              <a:buSzPct val="90000"/>
              <a:buFont typeface="Monotype Sorts" charset="2"/>
              <a:buChar char=""/>
            </a:pPr>
            <a:r>
              <a:rPr lang="en-US" sz="2000" dirty="0">
                <a:latin typeface="Times New Roman" panose="02020603050405020304" pitchFamily="18" charset="0"/>
                <a:cs typeface="Times New Roman" panose="02020603050405020304" pitchFamily="18" charset="0"/>
              </a:rPr>
              <a:t>The first input that the program will need is the names of the two files: the input file and the output file.  This sequence requires many I/0 system calls. </a:t>
            </a:r>
          </a:p>
          <a:p>
            <a:pPr>
              <a:lnSpc>
                <a:spcPct val="90000"/>
              </a:lnSpc>
              <a:spcBef>
                <a:spcPts val="788"/>
              </a:spcBef>
              <a:buClr>
                <a:srgbClr val="993300"/>
              </a:buClr>
              <a:buSzPct val="90000"/>
              <a:buFont typeface="Monotype Sorts" charset="2"/>
              <a:buChar char=""/>
            </a:pPr>
            <a:r>
              <a:rPr lang="en-US" sz="2000" b="0" i="0" u="none" strike="noStrike" baseline="0" dirty="0">
                <a:latin typeface="Times New Roman" panose="02020603050405020304" pitchFamily="18" charset="0"/>
                <a:cs typeface="Times New Roman" panose="02020603050405020304" pitchFamily="18" charset="0"/>
              </a:rPr>
              <a:t>Once the two file names are obtained, the program must open the input file and create the output file. Each of these operations requires another system call.</a:t>
            </a:r>
          </a:p>
          <a:p>
            <a:pPr>
              <a:lnSpc>
                <a:spcPct val="90000"/>
              </a:lnSpc>
              <a:spcBef>
                <a:spcPts val="788"/>
              </a:spcBef>
              <a:buClr>
                <a:srgbClr val="993300"/>
              </a:buClr>
              <a:buSzPct val="90000"/>
              <a:buFont typeface="Monotype Sorts" charset="2"/>
              <a:buChar char=""/>
            </a:pPr>
            <a:r>
              <a:rPr lang="en-US" sz="2000" b="0" i="0" u="none" strike="noStrike" baseline="0" dirty="0">
                <a:latin typeface="Times New Roman" panose="02020603050405020304" pitchFamily="18" charset="0"/>
                <a:cs typeface="Times New Roman" panose="02020603050405020304" pitchFamily="18" charset="0"/>
              </a:rPr>
              <a:t>There are also possible error conditions for each operation. In these cases, the program should print a message on the console (another sequence of system calls) and then terminate abnormally (another system call). </a:t>
            </a:r>
          </a:p>
          <a:p>
            <a:pPr>
              <a:lnSpc>
                <a:spcPct val="90000"/>
              </a:lnSpc>
              <a:spcBef>
                <a:spcPts val="788"/>
              </a:spcBef>
              <a:buClr>
                <a:srgbClr val="993300"/>
              </a:buClr>
              <a:buSzPct val="90000"/>
              <a:buFont typeface="Monotype Sorts" charset="2"/>
              <a:buChar char=""/>
            </a:pPr>
            <a:r>
              <a:rPr lang="en-US" sz="2000" b="0" i="0" u="none" strike="noStrike" baseline="0" dirty="0">
                <a:latin typeface="Times New Roman" panose="02020603050405020304" pitchFamily="18" charset="0"/>
                <a:cs typeface="Times New Roman" panose="02020603050405020304" pitchFamily="18" charset="0"/>
              </a:rPr>
              <a:t>If the input file exists, then we must create a new output file. We may find that there is already an output file with the same name. This situation may cause the program to abort (a system call), or we may delete the existing file (another system call) and create a new one (another system call).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71740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609600" y="155576"/>
            <a:ext cx="109728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System Calls</a:t>
            </a:r>
          </a:p>
        </p:txBody>
      </p:sp>
      <p:sp>
        <p:nvSpPr>
          <p:cNvPr id="16386" name="Text Box 2"/>
          <p:cNvSpPr txBox="1">
            <a:spLocks noChangeArrowheads="1"/>
          </p:cNvSpPr>
          <p:nvPr/>
        </p:nvSpPr>
        <p:spPr bwMode="auto">
          <a:xfrm>
            <a:off x="1271364" y="1844824"/>
            <a:ext cx="9937204" cy="5013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nSpc>
                <a:spcPct val="90000"/>
              </a:lnSpc>
              <a:spcBef>
                <a:spcPts val="788"/>
              </a:spcBef>
              <a:buClr>
                <a:srgbClr val="993300"/>
              </a:buClr>
              <a:buSzPct val="90000"/>
              <a:buFont typeface="Monotype Sorts" charset="2"/>
              <a:buChar char=""/>
            </a:pPr>
            <a:r>
              <a:rPr lang="en-US" sz="2000" dirty="0">
                <a:latin typeface="Times New Roman" panose="02020603050405020304" pitchFamily="18" charset="0"/>
                <a:cs typeface="Times New Roman" panose="02020603050405020304" pitchFamily="18" charset="0"/>
              </a:rPr>
              <a:t>Now that both files are set up, we enter a loop that reads from the input file (a system call) and writes to the output file (another system call). Each read and write must return status information regarding various possible error conditions. </a:t>
            </a:r>
          </a:p>
          <a:p>
            <a:pPr>
              <a:lnSpc>
                <a:spcPct val="90000"/>
              </a:lnSpc>
              <a:spcBef>
                <a:spcPts val="788"/>
              </a:spcBef>
              <a:buClr>
                <a:srgbClr val="993300"/>
              </a:buClr>
              <a:buSzPct val="90000"/>
              <a:buFont typeface="Monotype Sorts" charset="2"/>
              <a:buChar char=""/>
            </a:pPr>
            <a:r>
              <a:rPr lang="en-US" sz="2000" dirty="0">
                <a:latin typeface="Times New Roman" panose="02020603050405020304" pitchFamily="18" charset="0"/>
                <a:cs typeface="Times New Roman" panose="02020603050405020304" pitchFamily="18" charset="0"/>
              </a:rPr>
              <a:t>On input, the program may find that the end of the file has been reached or that there was a hardware failure in the read (such as a parity error).</a:t>
            </a:r>
          </a:p>
          <a:p>
            <a:pPr>
              <a:lnSpc>
                <a:spcPct val="90000"/>
              </a:lnSpc>
              <a:spcBef>
                <a:spcPts val="788"/>
              </a:spcBef>
              <a:buClr>
                <a:srgbClr val="993300"/>
              </a:buClr>
              <a:buSzPct val="90000"/>
              <a:buFont typeface="Monotype Sorts" charset="2"/>
              <a:buChar char=""/>
            </a:pPr>
            <a:r>
              <a:rPr lang="en-US" sz="2000" dirty="0">
                <a:latin typeface="Times New Roman" panose="02020603050405020304" pitchFamily="18" charset="0"/>
                <a:cs typeface="Times New Roman" panose="02020603050405020304" pitchFamily="18" charset="0"/>
              </a:rPr>
              <a:t>The write operation may encounter various errors, depending on the output device (no more disk space, printer out of paper, and so on).</a:t>
            </a:r>
          </a:p>
          <a:p>
            <a:pPr>
              <a:lnSpc>
                <a:spcPct val="90000"/>
              </a:lnSpc>
              <a:spcBef>
                <a:spcPts val="788"/>
              </a:spcBef>
              <a:buClr>
                <a:srgbClr val="993300"/>
              </a:buClr>
              <a:buSzPct val="90000"/>
              <a:buFont typeface="Monotype Sorts" charset="2"/>
              <a:buChar char=""/>
            </a:pPr>
            <a:r>
              <a:rPr lang="en-US" sz="2000" dirty="0">
                <a:latin typeface="Times New Roman" panose="02020603050405020304" pitchFamily="18" charset="0"/>
                <a:cs typeface="Times New Roman" panose="02020603050405020304" pitchFamily="18" charset="0"/>
              </a:rPr>
              <a:t>Finally, after the entire file is copied, the program may close both files (another system call), write a message to the console or window (more system calls), and finally terminate normally (the final system call).</a:t>
            </a:r>
          </a:p>
        </p:txBody>
      </p:sp>
    </p:spTree>
    <p:extLst>
      <p:ext uri="{BB962C8B-B14F-4D97-AF65-F5344CB8AC3E}">
        <p14:creationId xmlns:p14="http://schemas.microsoft.com/office/powerpoint/2010/main" val="217631981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1095375" y="365125"/>
            <a:ext cx="9953626" cy="10255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Module 1</a:t>
            </a:r>
            <a:endParaRPr sz="3600" b="1">
              <a:latin typeface="Times New Roman"/>
              <a:ea typeface="Times New Roman"/>
              <a:cs typeface="Times New Roman"/>
              <a:sym typeface="Times New Roman"/>
            </a:endParaRPr>
          </a:p>
        </p:txBody>
      </p:sp>
      <p:sp>
        <p:nvSpPr>
          <p:cNvPr id="95" name="Google Shape;95;p2"/>
          <p:cNvSpPr txBox="1">
            <a:spLocks noGrp="1"/>
          </p:cNvSpPr>
          <p:nvPr>
            <p:ph type="body" idx="1"/>
          </p:nvPr>
        </p:nvSpPr>
        <p:spPr>
          <a:xfrm>
            <a:off x="911424" y="2276872"/>
            <a:ext cx="10376008" cy="3600400"/>
          </a:xfrm>
          <a:prstGeom prst="rect">
            <a:avLst/>
          </a:prstGeom>
          <a:noFill/>
          <a:ln>
            <a:noFill/>
          </a:ln>
        </p:spPr>
        <p:txBody>
          <a:bodyPr spcFirstLastPara="1" wrap="square" lIns="91425" tIns="45700" rIns="91425" bIns="45700" anchor="t" anchorCtr="0">
            <a:normAutofit/>
          </a:bodyPr>
          <a:lstStyle/>
          <a:p>
            <a:pPr marL="0" lvl="0" indent="0" algn="just">
              <a:buSzPts val="2400"/>
              <a:buNone/>
            </a:pPr>
            <a:r>
              <a:rPr lang="en-IN" sz="2400" dirty="0"/>
              <a:t> </a:t>
            </a:r>
            <a:r>
              <a:rPr lang="en-IN" sz="2500" b="1" dirty="0">
                <a:latin typeface="Times New Roman"/>
                <a:ea typeface="Times New Roman"/>
                <a:cs typeface="Times New Roman"/>
              </a:rPr>
              <a:t>Operating System Services: </a:t>
            </a:r>
            <a:r>
              <a:rPr lang="en-IN" sz="2400" dirty="0"/>
              <a:t>User - Operating System interface; System calls; Types of system calls; System programs; Operating system design and implementation; Operating System structure; Virtual machines; Operating System debugging, Operating System generation; System boot. </a:t>
            </a:r>
            <a:endParaRPr sz="2400" dirty="0">
              <a:latin typeface="Times New Roman"/>
              <a:ea typeface="Times New Roman"/>
              <a:cs typeface="Times New Roman"/>
              <a:sym typeface="Times New Roman"/>
            </a:endParaRPr>
          </a:p>
        </p:txBody>
      </p:sp>
      <p:sp>
        <p:nvSpPr>
          <p:cNvPr id="96" name="Google Shape;96;p2"/>
          <p:cNvSpPr txBox="1"/>
          <p:nvPr/>
        </p:nvSpPr>
        <p:spPr>
          <a:xfrm>
            <a:off x="10697497" y="6266523"/>
            <a:ext cx="589935"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b="0" i="0" u="none" strike="noStrike" cap="none">
                <a:solidFill>
                  <a:schemeClr val="dk1"/>
                </a:solidFill>
                <a:latin typeface="Calibri"/>
                <a:ea typeface="Calibri"/>
                <a:cs typeface="Calibri"/>
                <a:sym typeface="Calibri"/>
              </a:rPr>
              <a:t>2</a:t>
            </a:fld>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609600" y="155576"/>
            <a:ext cx="109728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System Calls</a:t>
            </a:r>
          </a:p>
        </p:txBody>
      </p:sp>
      <p:sp>
        <p:nvSpPr>
          <p:cNvPr id="16386" name="Text Box 2"/>
          <p:cNvSpPr txBox="1">
            <a:spLocks noChangeArrowheads="1"/>
          </p:cNvSpPr>
          <p:nvPr/>
        </p:nvSpPr>
        <p:spPr bwMode="auto">
          <a:xfrm>
            <a:off x="1271364" y="1844824"/>
            <a:ext cx="9937204" cy="5013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r>
              <a:rPr lang="en-IN" sz="2000" dirty="0">
                <a:latin typeface="Times New Roman" panose="02020603050405020304" pitchFamily="18" charset="0"/>
                <a:cs typeface="Times New Roman" panose="02020603050405020304" pitchFamily="18" charset="0"/>
              </a:rPr>
              <a:t>Application </a:t>
            </a:r>
            <a:r>
              <a:rPr lang="en-US" sz="2000" dirty="0">
                <a:latin typeface="Times New Roman" panose="02020603050405020304" pitchFamily="18" charset="0"/>
                <a:cs typeface="Times New Roman" panose="02020603050405020304" pitchFamily="18" charset="0"/>
              </a:rPr>
              <a:t>developers design programs according to an Application Programming Interface. </a:t>
            </a:r>
          </a:p>
          <a:p>
            <a:r>
              <a:rPr lang="en-US" sz="2000" dirty="0">
                <a:latin typeface="Times New Roman" panose="02020603050405020304" pitchFamily="18" charset="0"/>
                <a:cs typeface="Times New Roman" panose="02020603050405020304" pitchFamily="18" charset="0"/>
              </a:rPr>
              <a:t>The API specifies a set of functions application programmer/ including the parameters that are passed to each function and the return values the programmer can expect.</a:t>
            </a:r>
          </a:p>
          <a:p>
            <a:r>
              <a:rPr lang="en-US" sz="2000" dirty="0">
                <a:latin typeface="Times New Roman" panose="02020603050405020304" pitchFamily="18" charset="0"/>
                <a:cs typeface="Times New Roman" panose="02020603050405020304" pitchFamily="18" charset="0"/>
              </a:rPr>
              <a:t> Three of the most common </a:t>
            </a:r>
            <a:r>
              <a:rPr lang="en-US" sz="2000" dirty="0" err="1">
                <a:latin typeface="Times New Roman" panose="02020603050405020304" pitchFamily="18" charset="0"/>
                <a:cs typeface="Times New Roman" panose="02020603050405020304" pitchFamily="18" charset="0"/>
              </a:rPr>
              <a:t>APis</a:t>
            </a:r>
            <a:r>
              <a:rPr lang="en-US" sz="2000" dirty="0">
                <a:latin typeface="Times New Roman" panose="02020603050405020304" pitchFamily="18" charset="0"/>
                <a:cs typeface="Times New Roman" panose="02020603050405020304" pitchFamily="18" charset="0"/>
              </a:rPr>
              <a:t> available to application programmers are the Win32 API for Windows systems, the POSIX API for POSIX-based systems (which include virtually all versions of UNIX, Linux/ and Mac OS X), and the Java API for designing programs that run on the Java virtual machine.</a:t>
            </a:r>
          </a:p>
          <a:p>
            <a:pPr algn="l"/>
            <a:r>
              <a:rPr lang="en-US" sz="2000" b="0" i="0" u="none" strike="noStrike" baseline="0" dirty="0">
                <a:latin typeface="Times New Roman" panose="02020603050405020304" pitchFamily="18" charset="0"/>
              </a:rPr>
              <a:t>Behind the scenes/ the functions that make up an API typically invoke the actual system calls on behalf of the application programmer.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13913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609600" y="214313"/>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Example of System Calls</a:t>
            </a:r>
          </a:p>
        </p:txBody>
      </p:sp>
      <p:sp>
        <p:nvSpPr>
          <p:cNvPr id="17410" name="Text Box 2"/>
          <p:cNvSpPr txBox="1">
            <a:spLocks noChangeArrowheads="1"/>
          </p:cNvSpPr>
          <p:nvPr/>
        </p:nvSpPr>
        <p:spPr bwMode="auto">
          <a:xfrm>
            <a:off x="1075267" y="1233489"/>
            <a:ext cx="10972800"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2200" dirty="0">
                <a:latin typeface="Arial" charset="0"/>
              </a:rPr>
              <a:t>System call sequence to copy the contents of one file to another file</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5218" y="1965326"/>
            <a:ext cx="7916333" cy="40179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2" name="Line 4"/>
          <p:cNvSpPr>
            <a:spLocks noChangeShapeType="1"/>
          </p:cNvSpPr>
          <p:nvPr/>
        </p:nvSpPr>
        <p:spPr bwMode="auto">
          <a:xfrm>
            <a:off x="9810751" y="2022475"/>
            <a:ext cx="2116" cy="420688"/>
          </a:xfrm>
          <a:prstGeom prst="line">
            <a:avLst/>
          </a:prstGeom>
          <a:noFill/>
          <a:ln w="93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7413" name="Line 5"/>
          <p:cNvSpPr>
            <a:spLocks noChangeShapeType="1"/>
          </p:cNvSpPr>
          <p:nvPr/>
        </p:nvSpPr>
        <p:spPr bwMode="auto">
          <a:xfrm>
            <a:off x="2004485" y="2012951"/>
            <a:ext cx="2116" cy="430213"/>
          </a:xfrm>
          <a:prstGeom prst="line">
            <a:avLst/>
          </a:prstGeom>
          <a:noFill/>
          <a:ln w="93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Tree>
    <p:extLst>
      <p:ext uri="{BB962C8B-B14F-4D97-AF65-F5344CB8AC3E}">
        <p14:creationId xmlns:p14="http://schemas.microsoft.com/office/powerpoint/2010/main" val="89248668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119336" y="184342"/>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API – System Call – OS Relationship</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480" y="1916832"/>
            <a:ext cx="9537700" cy="4381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399223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630767" y="214313"/>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Types of System Calls</a:t>
            </a:r>
          </a:p>
        </p:txBody>
      </p:sp>
      <p:sp>
        <p:nvSpPr>
          <p:cNvPr id="23554" name="Text Box 2"/>
          <p:cNvSpPr txBox="1">
            <a:spLocks noChangeArrowheads="1"/>
          </p:cNvSpPr>
          <p:nvPr/>
        </p:nvSpPr>
        <p:spPr bwMode="auto">
          <a:xfrm>
            <a:off x="1138767" y="1138239"/>
            <a:ext cx="10972800"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2200" dirty="0">
                <a:latin typeface="Arial" charset="0"/>
              </a:rPr>
              <a:t>Process control</a:t>
            </a:r>
          </a:p>
          <a:p>
            <a:pPr lvl="1">
              <a:spcBef>
                <a:spcPts val="788"/>
              </a:spcBef>
              <a:buClr>
                <a:srgbClr val="CC6600"/>
              </a:buClr>
              <a:buSzPct val="80000"/>
              <a:buFont typeface="Monotype Sorts" charset="2"/>
              <a:buChar char=""/>
            </a:pPr>
            <a:r>
              <a:rPr lang="en-US" sz="2200" dirty="0">
                <a:latin typeface="Arial" charset="0"/>
              </a:rPr>
              <a:t>create process, terminate process</a:t>
            </a:r>
          </a:p>
          <a:p>
            <a:pPr lvl="1">
              <a:spcBef>
                <a:spcPts val="788"/>
              </a:spcBef>
              <a:buClr>
                <a:srgbClr val="CC6600"/>
              </a:buClr>
              <a:buSzPct val="80000"/>
              <a:buFont typeface="Monotype Sorts" charset="2"/>
              <a:buChar char=""/>
            </a:pPr>
            <a:r>
              <a:rPr lang="en-US" sz="2200" dirty="0">
                <a:latin typeface="Arial" charset="0"/>
              </a:rPr>
              <a:t>end, abort</a:t>
            </a:r>
          </a:p>
          <a:p>
            <a:pPr lvl="1">
              <a:spcBef>
                <a:spcPts val="788"/>
              </a:spcBef>
              <a:buClr>
                <a:srgbClr val="CC6600"/>
              </a:buClr>
              <a:buSzPct val="80000"/>
              <a:buFont typeface="Monotype Sorts" charset="2"/>
              <a:buChar char=""/>
            </a:pPr>
            <a:r>
              <a:rPr lang="en-US" sz="2200" dirty="0">
                <a:latin typeface="Arial" charset="0"/>
              </a:rPr>
              <a:t>load, execute</a:t>
            </a:r>
          </a:p>
          <a:p>
            <a:pPr lvl="1">
              <a:spcBef>
                <a:spcPts val="788"/>
              </a:spcBef>
              <a:buClr>
                <a:srgbClr val="CC6600"/>
              </a:buClr>
              <a:buSzPct val="80000"/>
              <a:buFont typeface="Monotype Sorts" charset="2"/>
              <a:buChar char=""/>
            </a:pPr>
            <a:r>
              <a:rPr lang="en-US" sz="2200" dirty="0">
                <a:latin typeface="Arial" charset="0"/>
              </a:rPr>
              <a:t>get process attributes, set process attributes</a:t>
            </a:r>
          </a:p>
          <a:p>
            <a:pPr lvl="1">
              <a:spcBef>
                <a:spcPts val="788"/>
              </a:spcBef>
              <a:buClr>
                <a:srgbClr val="CC6600"/>
              </a:buClr>
              <a:buSzPct val="80000"/>
              <a:buFont typeface="Monotype Sorts" charset="2"/>
              <a:buChar char=""/>
            </a:pPr>
            <a:r>
              <a:rPr lang="en-US" sz="2200" dirty="0">
                <a:latin typeface="Arial" charset="0"/>
              </a:rPr>
              <a:t>wait for time</a:t>
            </a:r>
          </a:p>
          <a:p>
            <a:pPr lvl="1">
              <a:spcBef>
                <a:spcPts val="788"/>
              </a:spcBef>
              <a:buClr>
                <a:srgbClr val="CC6600"/>
              </a:buClr>
              <a:buSzPct val="80000"/>
              <a:buFont typeface="Monotype Sorts" charset="2"/>
              <a:buChar char=""/>
            </a:pPr>
            <a:r>
              <a:rPr lang="en-US" sz="2200" dirty="0">
                <a:latin typeface="Arial" charset="0"/>
              </a:rPr>
              <a:t>wait event, signal event</a:t>
            </a:r>
          </a:p>
          <a:p>
            <a:pPr lvl="1">
              <a:spcBef>
                <a:spcPts val="788"/>
              </a:spcBef>
              <a:buClr>
                <a:srgbClr val="CC6600"/>
              </a:buClr>
              <a:buSzPct val="80000"/>
              <a:buFont typeface="Monotype Sorts" charset="2"/>
              <a:buChar char=""/>
            </a:pPr>
            <a:r>
              <a:rPr lang="en-US" sz="2200" dirty="0">
                <a:latin typeface="Arial" charset="0"/>
              </a:rPr>
              <a:t>allocate and free memory</a:t>
            </a:r>
          </a:p>
          <a:p>
            <a:pPr lvl="1">
              <a:spcBef>
                <a:spcPts val="788"/>
              </a:spcBef>
              <a:buClr>
                <a:srgbClr val="CC6600"/>
              </a:buClr>
              <a:buSzPct val="80000"/>
              <a:buFont typeface="Monotype Sorts" charset="2"/>
              <a:buChar char=""/>
            </a:pPr>
            <a:r>
              <a:rPr lang="en-US" sz="2200" dirty="0">
                <a:latin typeface="Arial" charset="0"/>
              </a:rPr>
              <a:t>Dump memory if error</a:t>
            </a:r>
          </a:p>
          <a:p>
            <a:pPr lvl="1">
              <a:spcBef>
                <a:spcPts val="788"/>
              </a:spcBef>
              <a:buClr>
                <a:srgbClr val="CC6600"/>
              </a:buClr>
              <a:buSzPct val="80000"/>
              <a:buFont typeface="Monotype Sorts" charset="2"/>
              <a:buChar char=""/>
            </a:pPr>
            <a:r>
              <a:rPr lang="en-US" sz="2200" b="1" dirty="0">
                <a:solidFill>
                  <a:srgbClr val="3366FF"/>
                </a:solidFill>
                <a:latin typeface="Arial" charset="0"/>
              </a:rPr>
              <a:t>Debugger</a:t>
            </a:r>
            <a:r>
              <a:rPr lang="en-US" sz="2200" dirty="0">
                <a:latin typeface="Arial" charset="0"/>
              </a:rPr>
              <a:t> for determining </a:t>
            </a:r>
            <a:r>
              <a:rPr lang="en-US" sz="2200" b="1" dirty="0">
                <a:solidFill>
                  <a:srgbClr val="3366FF"/>
                </a:solidFill>
                <a:latin typeface="Arial" charset="0"/>
              </a:rPr>
              <a:t>bugs, single step </a:t>
            </a:r>
            <a:r>
              <a:rPr lang="en-US" sz="2200" dirty="0">
                <a:latin typeface="Arial" charset="0"/>
              </a:rPr>
              <a:t>execution</a:t>
            </a:r>
          </a:p>
          <a:p>
            <a:pPr lvl="1">
              <a:spcBef>
                <a:spcPts val="788"/>
              </a:spcBef>
              <a:buClr>
                <a:srgbClr val="CC6600"/>
              </a:buClr>
              <a:buSzPct val="80000"/>
              <a:buFont typeface="Monotype Sorts" charset="2"/>
              <a:buChar char=""/>
            </a:pPr>
            <a:r>
              <a:rPr lang="en-US" sz="2200" b="1" dirty="0">
                <a:solidFill>
                  <a:srgbClr val="3366FF"/>
                </a:solidFill>
                <a:latin typeface="Arial" charset="0"/>
              </a:rPr>
              <a:t>Locks</a:t>
            </a:r>
            <a:r>
              <a:rPr lang="en-US" sz="2200" dirty="0">
                <a:latin typeface="Arial" charset="0"/>
              </a:rPr>
              <a:t> for managing access to shared data between processes</a:t>
            </a:r>
          </a:p>
        </p:txBody>
      </p:sp>
    </p:spTree>
    <p:extLst>
      <p:ext uri="{BB962C8B-B14F-4D97-AF65-F5344CB8AC3E}">
        <p14:creationId xmlns:p14="http://schemas.microsoft.com/office/powerpoint/2010/main" val="193117892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075267" y="1233489"/>
            <a:ext cx="10972800"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2200" dirty="0">
                <a:latin typeface="Arial" charset="0"/>
              </a:rPr>
              <a:t>File management</a:t>
            </a:r>
          </a:p>
          <a:p>
            <a:pPr lvl="1">
              <a:spcBef>
                <a:spcPts val="788"/>
              </a:spcBef>
              <a:buClr>
                <a:srgbClr val="CC6600"/>
              </a:buClr>
              <a:buSzPct val="80000"/>
              <a:buFont typeface="Monotype Sorts" charset="2"/>
              <a:buChar char=""/>
            </a:pPr>
            <a:r>
              <a:rPr lang="en-US" sz="2200" dirty="0">
                <a:latin typeface="Arial" charset="0"/>
              </a:rPr>
              <a:t>create file, delete file</a:t>
            </a:r>
          </a:p>
          <a:p>
            <a:pPr lvl="1">
              <a:spcBef>
                <a:spcPts val="788"/>
              </a:spcBef>
              <a:buClr>
                <a:srgbClr val="CC6600"/>
              </a:buClr>
              <a:buSzPct val="80000"/>
              <a:buFont typeface="Monotype Sorts" charset="2"/>
              <a:buChar char=""/>
            </a:pPr>
            <a:r>
              <a:rPr lang="en-US" sz="2200" dirty="0">
                <a:latin typeface="Arial" charset="0"/>
              </a:rPr>
              <a:t>open, close file</a:t>
            </a:r>
          </a:p>
          <a:p>
            <a:pPr lvl="1">
              <a:spcBef>
                <a:spcPts val="788"/>
              </a:spcBef>
              <a:buClr>
                <a:srgbClr val="CC6600"/>
              </a:buClr>
              <a:buSzPct val="80000"/>
              <a:buFont typeface="Monotype Sorts" charset="2"/>
              <a:buChar char=""/>
            </a:pPr>
            <a:r>
              <a:rPr lang="en-US" sz="2200" dirty="0">
                <a:latin typeface="Arial" charset="0"/>
              </a:rPr>
              <a:t>read, write, reposition</a:t>
            </a:r>
          </a:p>
          <a:p>
            <a:pPr lvl="1">
              <a:spcBef>
                <a:spcPts val="788"/>
              </a:spcBef>
              <a:buClr>
                <a:srgbClr val="CC6600"/>
              </a:buClr>
              <a:buSzPct val="80000"/>
              <a:buFont typeface="Monotype Sorts" charset="2"/>
              <a:buChar char=""/>
            </a:pPr>
            <a:r>
              <a:rPr lang="en-US" sz="2200" dirty="0">
                <a:latin typeface="Arial" charset="0"/>
              </a:rPr>
              <a:t>get and set file attributes</a:t>
            </a:r>
          </a:p>
          <a:p>
            <a:pPr>
              <a:spcBef>
                <a:spcPts val="788"/>
              </a:spcBef>
              <a:buClr>
                <a:srgbClr val="993300"/>
              </a:buClr>
              <a:buSzPct val="90000"/>
              <a:buFont typeface="Monotype Sorts" charset="2"/>
              <a:buChar char=""/>
            </a:pPr>
            <a:r>
              <a:rPr lang="en-US" sz="2200" dirty="0">
                <a:latin typeface="Arial" charset="0"/>
              </a:rPr>
              <a:t>Device management</a:t>
            </a:r>
          </a:p>
          <a:p>
            <a:pPr lvl="1">
              <a:spcBef>
                <a:spcPts val="788"/>
              </a:spcBef>
              <a:buClr>
                <a:srgbClr val="CC6600"/>
              </a:buClr>
              <a:buSzPct val="80000"/>
              <a:buFont typeface="Monotype Sorts" charset="2"/>
              <a:buChar char=""/>
            </a:pPr>
            <a:r>
              <a:rPr lang="en-US" sz="2200" dirty="0">
                <a:latin typeface="Arial" charset="0"/>
              </a:rPr>
              <a:t>request device, release device</a:t>
            </a:r>
          </a:p>
          <a:p>
            <a:pPr lvl="1">
              <a:spcBef>
                <a:spcPts val="788"/>
              </a:spcBef>
              <a:buClr>
                <a:srgbClr val="CC6600"/>
              </a:buClr>
              <a:buSzPct val="80000"/>
              <a:buFont typeface="Monotype Sorts" charset="2"/>
              <a:buChar char=""/>
            </a:pPr>
            <a:r>
              <a:rPr lang="en-US" sz="2200" dirty="0">
                <a:latin typeface="Arial" charset="0"/>
              </a:rPr>
              <a:t>read, write, reposition</a:t>
            </a:r>
          </a:p>
          <a:p>
            <a:pPr lvl="1">
              <a:spcBef>
                <a:spcPts val="788"/>
              </a:spcBef>
              <a:buClr>
                <a:srgbClr val="CC6600"/>
              </a:buClr>
              <a:buSzPct val="80000"/>
              <a:buFont typeface="Monotype Sorts" charset="2"/>
              <a:buChar char=""/>
            </a:pPr>
            <a:r>
              <a:rPr lang="en-US" sz="2200" dirty="0">
                <a:latin typeface="Arial" charset="0"/>
              </a:rPr>
              <a:t>get device attributes, set device attributes</a:t>
            </a:r>
          </a:p>
          <a:p>
            <a:pPr lvl="1">
              <a:spcBef>
                <a:spcPts val="788"/>
              </a:spcBef>
              <a:buClr>
                <a:srgbClr val="CC6600"/>
              </a:buClr>
              <a:buSzPct val="80000"/>
              <a:buFont typeface="Monotype Sorts" charset="2"/>
              <a:buChar char=""/>
            </a:pPr>
            <a:r>
              <a:rPr lang="en-US" sz="2200" dirty="0">
                <a:latin typeface="Arial" charset="0"/>
              </a:rPr>
              <a:t>logically attach or detach devices</a:t>
            </a:r>
          </a:p>
          <a:p>
            <a:pPr lvl="1">
              <a:spcBef>
                <a:spcPts val="788"/>
              </a:spcBef>
              <a:buClr>
                <a:srgbClr val="CC6600"/>
              </a:buClr>
              <a:buSzPct val="80000"/>
              <a:buFont typeface="Monotype Sorts" charset="2"/>
              <a:buNone/>
            </a:pPr>
            <a:endParaRPr lang="en-US" dirty="0">
              <a:latin typeface="Arial" charset="0"/>
            </a:endParaRPr>
          </a:p>
        </p:txBody>
      </p:sp>
      <p:sp>
        <p:nvSpPr>
          <p:cNvPr id="4" name="Text Box 1"/>
          <p:cNvSpPr txBox="1">
            <a:spLocks noChangeArrowheads="1"/>
          </p:cNvSpPr>
          <p:nvPr/>
        </p:nvSpPr>
        <p:spPr bwMode="auto">
          <a:xfrm>
            <a:off x="630767" y="214313"/>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Types of System Calls</a:t>
            </a:r>
          </a:p>
        </p:txBody>
      </p:sp>
    </p:spTree>
    <p:extLst>
      <p:ext uri="{BB962C8B-B14F-4D97-AF65-F5344CB8AC3E}">
        <p14:creationId xmlns:p14="http://schemas.microsoft.com/office/powerpoint/2010/main" val="288870490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075267" y="1233489"/>
            <a:ext cx="9645651"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marL="1084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2200" dirty="0">
                <a:latin typeface="Arial" charset="0"/>
              </a:rPr>
              <a:t>Information maintenance</a:t>
            </a:r>
          </a:p>
          <a:p>
            <a:pPr lvl="1">
              <a:spcBef>
                <a:spcPts val="788"/>
              </a:spcBef>
              <a:buClr>
                <a:srgbClr val="CC6600"/>
              </a:buClr>
              <a:buSzPct val="80000"/>
              <a:buFont typeface="Monotype Sorts" charset="2"/>
              <a:buChar char=""/>
            </a:pPr>
            <a:r>
              <a:rPr lang="en-US" sz="2200" dirty="0">
                <a:latin typeface="Arial" charset="0"/>
              </a:rPr>
              <a:t>get time or date, set time or date</a:t>
            </a:r>
          </a:p>
          <a:p>
            <a:pPr lvl="1">
              <a:spcBef>
                <a:spcPts val="788"/>
              </a:spcBef>
              <a:buClr>
                <a:srgbClr val="CC6600"/>
              </a:buClr>
              <a:buSzPct val="80000"/>
              <a:buFont typeface="Monotype Sorts" charset="2"/>
              <a:buChar char=""/>
            </a:pPr>
            <a:r>
              <a:rPr lang="en-US" sz="2200" dirty="0">
                <a:latin typeface="Arial" charset="0"/>
              </a:rPr>
              <a:t>get system data, set system data</a:t>
            </a:r>
          </a:p>
          <a:p>
            <a:pPr lvl="1">
              <a:spcBef>
                <a:spcPts val="788"/>
              </a:spcBef>
              <a:buClr>
                <a:srgbClr val="CC6600"/>
              </a:buClr>
              <a:buSzPct val="80000"/>
              <a:buFont typeface="Monotype Sorts" charset="2"/>
              <a:buChar char=""/>
            </a:pPr>
            <a:r>
              <a:rPr lang="en-US" sz="2200" dirty="0">
                <a:latin typeface="Arial" charset="0"/>
              </a:rPr>
              <a:t>get and set process, file, or device attributes</a:t>
            </a:r>
          </a:p>
          <a:p>
            <a:pPr>
              <a:spcBef>
                <a:spcPts val="788"/>
              </a:spcBef>
              <a:buClr>
                <a:srgbClr val="993300"/>
              </a:buClr>
              <a:buSzPct val="90000"/>
              <a:buFont typeface="Monotype Sorts" charset="2"/>
              <a:buChar char=""/>
            </a:pPr>
            <a:r>
              <a:rPr lang="en-US" sz="2200" dirty="0">
                <a:latin typeface="Arial" charset="0"/>
              </a:rPr>
              <a:t>Communications</a:t>
            </a:r>
          </a:p>
          <a:p>
            <a:pPr lvl="1">
              <a:spcBef>
                <a:spcPts val="788"/>
              </a:spcBef>
              <a:buClr>
                <a:srgbClr val="CC6600"/>
              </a:buClr>
              <a:buSzPct val="80000"/>
              <a:buFont typeface="Monotype Sorts" charset="2"/>
              <a:buChar char=""/>
            </a:pPr>
            <a:r>
              <a:rPr lang="en-US" sz="2200" dirty="0">
                <a:latin typeface="Arial" charset="0"/>
              </a:rPr>
              <a:t>create, delete communication connection</a:t>
            </a:r>
          </a:p>
          <a:p>
            <a:pPr lvl="1">
              <a:spcBef>
                <a:spcPts val="788"/>
              </a:spcBef>
              <a:buClr>
                <a:srgbClr val="CC6600"/>
              </a:buClr>
              <a:buSzPct val="80000"/>
              <a:buFont typeface="Monotype Sorts" charset="2"/>
              <a:buChar char=""/>
            </a:pPr>
            <a:r>
              <a:rPr lang="en-US" sz="2200" dirty="0">
                <a:latin typeface="Arial" charset="0"/>
              </a:rPr>
              <a:t>send, receive messages if </a:t>
            </a:r>
            <a:r>
              <a:rPr lang="en-US" sz="2200" b="1" dirty="0">
                <a:solidFill>
                  <a:srgbClr val="3366FF"/>
                </a:solidFill>
                <a:latin typeface="Arial" charset="0"/>
              </a:rPr>
              <a:t>message passing model </a:t>
            </a:r>
            <a:r>
              <a:rPr lang="en-US" sz="2200" dirty="0">
                <a:latin typeface="Arial" charset="0"/>
              </a:rPr>
              <a:t>to </a:t>
            </a:r>
            <a:r>
              <a:rPr lang="en-US" sz="2200" b="1" dirty="0">
                <a:solidFill>
                  <a:srgbClr val="3366FF"/>
                </a:solidFill>
                <a:latin typeface="Arial" charset="0"/>
              </a:rPr>
              <a:t>host name</a:t>
            </a:r>
            <a:r>
              <a:rPr lang="en-US" sz="2200" dirty="0">
                <a:latin typeface="Arial" charset="0"/>
              </a:rPr>
              <a:t> or </a:t>
            </a:r>
            <a:r>
              <a:rPr lang="en-US" sz="2200" b="1" dirty="0">
                <a:solidFill>
                  <a:srgbClr val="3366FF"/>
                </a:solidFill>
                <a:latin typeface="Arial" charset="0"/>
              </a:rPr>
              <a:t>process name</a:t>
            </a:r>
          </a:p>
          <a:p>
            <a:pPr lvl="2">
              <a:spcBef>
                <a:spcPts val="788"/>
              </a:spcBef>
              <a:buClr>
                <a:srgbClr val="009900"/>
              </a:buClr>
              <a:buSzPct val="75000"/>
              <a:buFont typeface="Webdings" pitchFamily="16" charset="2"/>
              <a:buChar char=""/>
            </a:pPr>
            <a:r>
              <a:rPr lang="en-US" sz="2200" dirty="0">
                <a:latin typeface="Arial" charset="0"/>
              </a:rPr>
              <a:t>From</a:t>
            </a:r>
            <a:r>
              <a:rPr lang="en-US" sz="2200" b="1" dirty="0">
                <a:solidFill>
                  <a:srgbClr val="3366FF"/>
                </a:solidFill>
                <a:latin typeface="Arial" charset="0"/>
              </a:rPr>
              <a:t> client </a:t>
            </a:r>
            <a:r>
              <a:rPr lang="en-US" sz="2200" dirty="0">
                <a:latin typeface="Arial" charset="0"/>
              </a:rPr>
              <a:t>to</a:t>
            </a:r>
            <a:r>
              <a:rPr lang="en-US" sz="2200" b="1" dirty="0">
                <a:solidFill>
                  <a:srgbClr val="3366FF"/>
                </a:solidFill>
                <a:latin typeface="Arial" charset="0"/>
              </a:rPr>
              <a:t> server</a:t>
            </a:r>
          </a:p>
          <a:p>
            <a:pPr lvl="1">
              <a:spcBef>
                <a:spcPts val="788"/>
              </a:spcBef>
              <a:buClr>
                <a:srgbClr val="CC6600"/>
              </a:buClr>
              <a:buSzPct val="80000"/>
              <a:buFont typeface="Monotype Sorts" charset="2"/>
              <a:buChar char=""/>
            </a:pPr>
            <a:r>
              <a:rPr lang="en-US" sz="2200" b="1" dirty="0">
                <a:solidFill>
                  <a:srgbClr val="3366FF"/>
                </a:solidFill>
                <a:latin typeface="Arial" charset="0"/>
              </a:rPr>
              <a:t>Shared-memory model </a:t>
            </a:r>
            <a:r>
              <a:rPr lang="en-US" sz="2200" dirty="0">
                <a:latin typeface="Arial" charset="0"/>
              </a:rPr>
              <a:t>create and gain access to memory regions</a:t>
            </a:r>
          </a:p>
          <a:p>
            <a:pPr lvl="1">
              <a:spcBef>
                <a:spcPts val="788"/>
              </a:spcBef>
              <a:buClr>
                <a:srgbClr val="CC6600"/>
              </a:buClr>
              <a:buSzPct val="80000"/>
              <a:buFont typeface="Monotype Sorts" charset="2"/>
              <a:buChar char=""/>
            </a:pPr>
            <a:r>
              <a:rPr lang="en-US" sz="2200" dirty="0">
                <a:latin typeface="Arial" charset="0"/>
              </a:rPr>
              <a:t>transfer status information</a:t>
            </a:r>
          </a:p>
          <a:p>
            <a:pPr lvl="1">
              <a:spcBef>
                <a:spcPts val="788"/>
              </a:spcBef>
              <a:buClr>
                <a:srgbClr val="CC6600"/>
              </a:buClr>
              <a:buSzPct val="80000"/>
              <a:buFont typeface="Monotype Sorts" charset="2"/>
              <a:buChar char=""/>
            </a:pPr>
            <a:r>
              <a:rPr lang="en-US" sz="2200" dirty="0">
                <a:latin typeface="Arial" charset="0"/>
              </a:rPr>
              <a:t>attach and detach remote devices</a:t>
            </a:r>
          </a:p>
        </p:txBody>
      </p:sp>
      <p:sp>
        <p:nvSpPr>
          <p:cNvPr id="4" name="Text Box 1"/>
          <p:cNvSpPr txBox="1">
            <a:spLocks noChangeArrowheads="1"/>
          </p:cNvSpPr>
          <p:nvPr/>
        </p:nvSpPr>
        <p:spPr bwMode="auto">
          <a:xfrm>
            <a:off x="630767" y="214313"/>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Types of System Calls</a:t>
            </a:r>
          </a:p>
        </p:txBody>
      </p:sp>
    </p:spTree>
    <p:extLst>
      <p:ext uri="{BB962C8B-B14F-4D97-AF65-F5344CB8AC3E}">
        <p14:creationId xmlns:p14="http://schemas.microsoft.com/office/powerpoint/2010/main" val="143517924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075267" y="1233489"/>
            <a:ext cx="10972800"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2200" dirty="0">
                <a:latin typeface="Arial" charset="0"/>
              </a:rPr>
              <a:t>Protection</a:t>
            </a:r>
          </a:p>
          <a:p>
            <a:pPr lvl="1">
              <a:spcBef>
                <a:spcPts val="788"/>
              </a:spcBef>
              <a:buClr>
                <a:srgbClr val="CC6600"/>
              </a:buClr>
              <a:buSzPct val="80000"/>
              <a:buFont typeface="Monotype Sorts" charset="2"/>
              <a:buChar char=""/>
            </a:pPr>
            <a:r>
              <a:rPr lang="en-US" sz="2200" dirty="0">
                <a:latin typeface="Arial" charset="0"/>
              </a:rPr>
              <a:t>Control access to resources</a:t>
            </a:r>
          </a:p>
          <a:p>
            <a:pPr lvl="1">
              <a:spcBef>
                <a:spcPts val="788"/>
              </a:spcBef>
              <a:buClr>
                <a:srgbClr val="CC6600"/>
              </a:buClr>
              <a:buSzPct val="80000"/>
              <a:buFont typeface="Monotype Sorts" charset="2"/>
              <a:buChar char=""/>
            </a:pPr>
            <a:r>
              <a:rPr lang="en-US" sz="2200" dirty="0">
                <a:latin typeface="Arial" charset="0"/>
              </a:rPr>
              <a:t>Get and set permissions</a:t>
            </a:r>
          </a:p>
          <a:p>
            <a:pPr lvl="1">
              <a:spcBef>
                <a:spcPts val="788"/>
              </a:spcBef>
              <a:buClr>
                <a:srgbClr val="CC6600"/>
              </a:buClr>
              <a:buSzPct val="80000"/>
              <a:buFont typeface="Monotype Sorts" charset="2"/>
              <a:buChar char=""/>
            </a:pPr>
            <a:r>
              <a:rPr lang="en-US" sz="2200" dirty="0">
                <a:latin typeface="Arial" charset="0"/>
              </a:rPr>
              <a:t>Allow and deny user access</a:t>
            </a:r>
          </a:p>
          <a:p>
            <a:pPr lvl="1">
              <a:spcBef>
                <a:spcPts val="788"/>
              </a:spcBef>
              <a:buClr>
                <a:srgbClr val="CC6600"/>
              </a:buClr>
              <a:buSzPct val="80000"/>
              <a:buFont typeface="Monotype Sorts" charset="2"/>
              <a:buNone/>
            </a:pPr>
            <a:endParaRPr lang="en-US" dirty="0">
              <a:latin typeface="Arial" charset="0"/>
            </a:endParaRPr>
          </a:p>
        </p:txBody>
      </p:sp>
      <p:sp>
        <p:nvSpPr>
          <p:cNvPr id="4" name="Text Box 1"/>
          <p:cNvSpPr txBox="1">
            <a:spLocks noChangeArrowheads="1"/>
          </p:cNvSpPr>
          <p:nvPr/>
        </p:nvSpPr>
        <p:spPr bwMode="auto">
          <a:xfrm>
            <a:off x="630767" y="214313"/>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Types of System Calls</a:t>
            </a:r>
          </a:p>
        </p:txBody>
      </p:sp>
    </p:spTree>
    <p:extLst>
      <p:ext uri="{BB962C8B-B14F-4D97-AF65-F5344CB8AC3E}">
        <p14:creationId xmlns:p14="http://schemas.microsoft.com/office/powerpoint/2010/main" val="149349779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655" y="1772816"/>
            <a:ext cx="7194549" cy="48117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 Box 1"/>
          <p:cNvSpPr txBox="1">
            <a:spLocks noChangeArrowheads="1"/>
          </p:cNvSpPr>
          <p:nvPr/>
        </p:nvSpPr>
        <p:spPr bwMode="auto">
          <a:xfrm>
            <a:off x="119336" y="928171"/>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Examples  of  Windows and UNIX System Calls</a:t>
            </a:r>
          </a:p>
        </p:txBody>
      </p:sp>
    </p:spTree>
    <p:extLst>
      <p:ext uri="{BB962C8B-B14F-4D97-AF65-F5344CB8AC3E}">
        <p14:creationId xmlns:p14="http://schemas.microsoft.com/office/powerpoint/2010/main" val="44181615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609600" y="152401"/>
            <a:ext cx="109728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System Programs</a:t>
            </a:r>
          </a:p>
        </p:txBody>
      </p:sp>
      <p:sp>
        <p:nvSpPr>
          <p:cNvPr id="31746" name="Text Box 2"/>
          <p:cNvSpPr txBox="1">
            <a:spLocks noChangeArrowheads="1"/>
          </p:cNvSpPr>
          <p:nvPr/>
        </p:nvSpPr>
        <p:spPr bwMode="auto">
          <a:xfrm>
            <a:off x="1174751" y="1122364"/>
            <a:ext cx="9768416" cy="468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2200" dirty="0">
                <a:latin typeface="Arial" charset="0"/>
              </a:rPr>
              <a:t>System programs provide a convenient environment for program development and execution.  They can be divided into:</a:t>
            </a:r>
          </a:p>
          <a:p>
            <a:pPr lvl="1">
              <a:spcBef>
                <a:spcPts val="788"/>
              </a:spcBef>
              <a:buClr>
                <a:srgbClr val="CC6600"/>
              </a:buClr>
              <a:buSzPct val="80000"/>
              <a:buFont typeface="Monotype Sorts" charset="2"/>
              <a:buChar char=""/>
            </a:pPr>
            <a:r>
              <a:rPr lang="en-US" sz="2200" dirty="0">
                <a:latin typeface="Arial" charset="0"/>
              </a:rPr>
              <a:t>File manipulation </a:t>
            </a:r>
          </a:p>
          <a:p>
            <a:pPr lvl="1">
              <a:spcBef>
                <a:spcPts val="788"/>
              </a:spcBef>
              <a:buClr>
                <a:srgbClr val="CC6600"/>
              </a:buClr>
              <a:buSzPct val="80000"/>
              <a:buFont typeface="Monotype Sorts" charset="2"/>
              <a:buChar char=""/>
            </a:pPr>
            <a:r>
              <a:rPr lang="en-US" sz="2200" dirty="0">
                <a:latin typeface="Arial" charset="0"/>
              </a:rPr>
              <a:t>Status information sometimes stored in a File modification</a:t>
            </a:r>
          </a:p>
          <a:p>
            <a:pPr lvl="1">
              <a:spcBef>
                <a:spcPts val="788"/>
              </a:spcBef>
              <a:buClr>
                <a:srgbClr val="CC6600"/>
              </a:buClr>
              <a:buSzPct val="80000"/>
              <a:buFont typeface="Monotype Sorts" charset="2"/>
              <a:buChar char=""/>
            </a:pPr>
            <a:r>
              <a:rPr lang="en-US" sz="2200" dirty="0">
                <a:latin typeface="Arial" charset="0"/>
              </a:rPr>
              <a:t>Programming language support</a:t>
            </a:r>
          </a:p>
          <a:p>
            <a:pPr lvl="1">
              <a:spcBef>
                <a:spcPts val="788"/>
              </a:spcBef>
              <a:buClr>
                <a:srgbClr val="CC6600"/>
              </a:buClr>
              <a:buSzPct val="80000"/>
              <a:buFont typeface="Monotype Sorts" charset="2"/>
              <a:buChar char=""/>
            </a:pPr>
            <a:r>
              <a:rPr lang="en-US" sz="2200" dirty="0">
                <a:latin typeface="Arial" charset="0"/>
              </a:rPr>
              <a:t>Program loading and execution</a:t>
            </a:r>
          </a:p>
          <a:p>
            <a:pPr lvl="1">
              <a:spcBef>
                <a:spcPts val="788"/>
              </a:spcBef>
              <a:buClr>
                <a:srgbClr val="CC6600"/>
              </a:buClr>
              <a:buSzPct val="80000"/>
              <a:buFont typeface="Monotype Sorts" charset="2"/>
              <a:buChar char=""/>
            </a:pPr>
            <a:r>
              <a:rPr lang="en-US" sz="2200" dirty="0">
                <a:latin typeface="Arial" charset="0"/>
              </a:rPr>
              <a:t>Communications</a:t>
            </a:r>
          </a:p>
          <a:p>
            <a:pPr lvl="1">
              <a:spcBef>
                <a:spcPts val="788"/>
              </a:spcBef>
              <a:buClr>
                <a:srgbClr val="CC6600"/>
              </a:buClr>
              <a:buSzPct val="80000"/>
              <a:buFont typeface="Monotype Sorts" charset="2"/>
              <a:buChar char=""/>
            </a:pPr>
            <a:r>
              <a:rPr lang="en-US" sz="2200" dirty="0">
                <a:latin typeface="Arial" charset="0"/>
              </a:rPr>
              <a:t>Background services</a:t>
            </a:r>
          </a:p>
          <a:p>
            <a:pPr lvl="1">
              <a:spcBef>
                <a:spcPts val="788"/>
              </a:spcBef>
              <a:buClr>
                <a:srgbClr val="CC6600"/>
              </a:buClr>
              <a:buSzPct val="80000"/>
              <a:buFont typeface="Monotype Sorts" charset="2"/>
              <a:buChar char=""/>
            </a:pPr>
            <a:r>
              <a:rPr lang="en-US" sz="2200" dirty="0">
                <a:latin typeface="Arial" charset="0"/>
              </a:rPr>
              <a:t>Application programs</a:t>
            </a:r>
          </a:p>
          <a:p>
            <a:pPr>
              <a:spcBef>
                <a:spcPts val="788"/>
              </a:spcBef>
              <a:buClr>
                <a:srgbClr val="993300"/>
              </a:buClr>
              <a:buSzPct val="90000"/>
              <a:buFont typeface="Monotype Sorts" charset="2"/>
              <a:buChar char=""/>
            </a:pPr>
            <a:r>
              <a:rPr lang="en-US" sz="2200" dirty="0">
                <a:latin typeface="Arial" charset="0"/>
              </a:rPr>
              <a:t>Most users</a:t>
            </a:r>
            <a:r>
              <a:rPr lang="ja-JP" sz="2200" dirty="0">
                <a:latin typeface="Arial" charset="0"/>
              </a:rPr>
              <a:t>’</a:t>
            </a:r>
            <a:r>
              <a:rPr lang="en-US" sz="2200" dirty="0">
                <a:latin typeface="Arial" charset="0"/>
              </a:rPr>
              <a:t> view of the operating system is defined by system programs, not the actual system calls</a:t>
            </a:r>
          </a:p>
        </p:txBody>
      </p:sp>
    </p:spTree>
    <p:extLst>
      <p:ext uri="{BB962C8B-B14F-4D97-AF65-F5344CB8AC3E}">
        <p14:creationId xmlns:p14="http://schemas.microsoft.com/office/powerpoint/2010/main" val="18307882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609600" y="198438"/>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System Programs</a:t>
            </a:r>
          </a:p>
        </p:txBody>
      </p:sp>
      <p:sp>
        <p:nvSpPr>
          <p:cNvPr id="32770" name="Text Box 2"/>
          <p:cNvSpPr txBox="1">
            <a:spLocks noChangeArrowheads="1"/>
          </p:cNvSpPr>
          <p:nvPr/>
        </p:nvSpPr>
        <p:spPr bwMode="auto">
          <a:xfrm>
            <a:off x="1076185" y="980728"/>
            <a:ext cx="9812867" cy="5027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nSpc>
                <a:spcPct val="90000"/>
              </a:lnSpc>
              <a:spcBef>
                <a:spcPts val="788"/>
              </a:spcBef>
              <a:buClr>
                <a:srgbClr val="993300"/>
              </a:buClr>
              <a:buSzPct val="90000"/>
              <a:buFont typeface="Monotype Sorts" charset="2"/>
              <a:buChar char=""/>
            </a:pPr>
            <a:r>
              <a:rPr lang="en-US" sz="2200" dirty="0">
                <a:latin typeface="Arial" charset="0"/>
              </a:rPr>
              <a:t>Provide a convenient environment for program development and execution</a:t>
            </a:r>
          </a:p>
          <a:p>
            <a:pPr lvl="1">
              <a:lnSpc>
                <a:spcPct val="90000"/>
              </a:lnSpc>
              <a:spcBef>
                <a:spcPts val="788"/>
              </a:spcBef>
              <a:buClr>
                <a:srgbClr val="CC6600"/>
              </a:buClr>
              <a:buSzPct val="80000"/>
              <a:buFont typeface="Monotype Sorts" charset="2"/>
              <a:buChar char=""/>
            </a:pPr>
            <a:r>
              <a:rPr lang="en-US" sz="2200" dirty="0">
                <a:latin typeface="Arial" charset="0"/>
              </a:rPr>
              <a:t>Some of them are simply user interfaces to system calls; others are considerably more complex</a:t>
            </a:r>
          </a:p>
          <a:p>
            <a:pPr lvl="1">
              <a:lnSpc>
                <a:spcPct val="90000"/>
              </a:lnSpc>
              <a:spcBef>
                <a:spcPts val="350"/>
              </a:spcBef>
              <a:buClr>
                <a:srgbClr val="CC6600"/>
              </a:buClr>
              <a:buSzPct val="80000"/>
              <a:buFont typeface="Monotype Sorts" charset="2"/>
              <a:buNone/>
            </a:pPr>
            <a:endParaRPr lang="en-US" sz="2200" dirty="0">
              <a:latin typeface="Arial" charset="0"/>
            </a:endParaRPr>
          </a:p>
          <a:p>
            <a:pPr>
              <a:lnSpc>
                <a:spcPct val="90000"/>
              </a:lnSpc>
              <a:spcBef>
                <a:spcPts val="788"/>
              </a:spcBef>
              <a:buClr>
                <a:srgbClr val="993300"/>
              </a:buClr>
              <a:buSzPct val="90000"/>
              <a:buFont typeface="Monotype Sorts" charset="2"/>
              <a:buChar char=""/>
            </a:pPr>
            <a:r>
              <a:rPr lang="en-US" sz="2200" b="1" dirty="0">
                <a:latin typeface="Arial" charset="0"/>
              </a:rPr>
              <a:t>File management </a:t>
            </a:r>
            <a:r>
              <a:rPr lang="en-US" sz="2200" dirty="0">
                <a:latin typeface="Arial" charset="0"/>
              </a:rPr>
              <a:t>- Create, delete, copy, rename, print,  list, and generally manipulate files and directories</a:t>
            </a:r>
          </a:p>
          <a:p>
            <a:pPr>
              <a:lnSpc>
                <a:spcPct val="90000"/>
              </a:lnSpc>
              <a:spcBef>
                <a:spcPts val="350"/>
              </a:spcBef>
              <a:buClr>
                <a:srgbClr val="993300"/>
              </a:buClr>
              <a:buSzPct val="90000"/>
              <a:buFont typeface="Monotype Sorts" charset="2"/>
              <a:buNone/>
            </a:pPr>
            <a:endParaRPr lang="en-US" sz="2200" dirty="0">
              <a:latin typeface="Arial" charset="0"/>
            </a:endParaRPr>
          </a:p>
          <a:p>
            <a:pPr>
              <a:lnSpc>
                <a:spcPct val="90000"/>
              </a:lnSpc>
              <a:spcBef>
                <a:spcPts val="788"/>
              </a:spcBef>
              <a:buClr>
                <a:srgbClr val="993300"/>
              </a:buClr>
              <a:buSzPct val="90000"/>
              <a:buFont typeface="Monotype Sorts" charset="2"/>
              <a:buChar char=""/>
            </a:pPr>
            <a:r>
              <a:rPr lang="en-US" sz="2200" b="1" dirty="0">
                <a:latin typeface="Arial" charset="0"/>
              </a:rPr>
              <a:t>Status information</a:t>
            </a:r>
          </a:p>
          <a:p>
            <a:pPr lvl="1">
              <a:lnSpc>
                <a:spcPct val="90000"/>
              </a:lnSpc>
              <a:spcBef>
                <a:spcPts val="788"/>
              </a:spcBef>
              <a:buClr>
                <a:srgbClr val="CC6600"/>
              </a:buClr>
              <a:buSzPct val="80000"/>
              <a:buFont typeface="Monotype Sorts" charset="2"/>
              <a:buChar char=""/>
            </a:pPr>
            <a:r>
              <a:rPr lang="en-US" sz="2200" dirty="0">
                <a:latin typeface="Arial" charset="0"/>
              </a:rPr>
              <a:t>Some ask the system for info - date, time, amount of available memory, disk space, number of users</a:t>
            </a:r>
          </a:p>
          <a:p>
            <a:pPr lvl="1">
              <a:lnSpc>
                <a:spcPct val="90000"/>
              </a:lnSpc>
              <a:spcBef>
                <a:spcPts val="788"/>
              </a:spcBef>
              <a:buClr>
                <a:srgbClr val="CC6600"/>
              </a:buClr>
              <a:buSzPct val="80000"/>
              <a:buFont typeface="Monotype Sorts" charset="2"/>
              <a:buChar char=""/>
            </a:pPr>
            <a:r>
              <a:rPr lang="en-US" sz="2200" dirty="0">
                <a:latin typeface="Arial" charset="0"/>
              </a:rPr>
              <a:t>Others provide detailed performance, logging, and debugging information</a:t>
            </a:r>
          </a:p>
          <a:p>
            <a:pPr lvl="1">
              <a:lnSpc>
                <a:spcPct val="90000"/>
              </a:lnSpc>
              <a:spcBef>
                <a:spcPts val="788"/>
              </a:spcBef>
              <a:buClr>
                <a:srgbClr val="CC6600"/>
              </a:buClr>
              <a:buSzPct val="80000"/>
              <a:buFont typeface="Monotype Sorts" charset="2"/>
              <a:buChar char=""/>
            </a:pPr>
            <a:r>
              <a:rPr lang="en-US" sz="2200" dirty="0">
                <a:latin typeface="Arial" charset="0"/>
              </a:rPr>
              <a:t>Typically, these programs format and print the output to the terminal or other output devices</a:t>
            </a:r>
          </a:p>
          <a:p>
            <a:pPr lvl="1">
              <a:lnSpc>
                <a:spcPct val="90000"/>
              </a:lnSpc>
              <a:spcBef>
                <a:spcPts val="788"/>
              </a:spcBef>
              <a:buClr>
                <a:srgbClr val="CC6600"/>
              </a:buClr>
              <a:buSzPct val="80000"/>
              <a:buFont typeface="Monotype Sorts" charset="2"/>
              <a:buChar char=""/>
            </a:pPr>
            <a:r>
              <a:rPr lang="en-US" sz="2200" dirty="0">
                <a:latin typeface="Arial" charset="0"/>
              </a:rPr>
              <a:t>Some systems implement  a </a:t>
            </a:r>
            <a:r>
              <a:rPr lang="en-US" sz="2200" b="1" dirty="0">
                <a:solidFill>
                  <a:srgbClr val="3366FF"/>
                </a:solidFill>
                <a:latin typeface="Arial" charset="0"/>
              </a:rPr>
              <a:t>registry</a:t>
            </a:r>
            <a:r>
              <a:rPr lang="en-US" sz="2200" dirty="0">
                <a:latin typeface="Arial" charset="0"/>
              </a:rPr>
              <a:t> - used to store and retrieve configuration information</a:t>
            </a:r>
          </a:p>
          <a:p>
            <a:pPr marL="342900">
              <a:lnSpc>
                <a:spcPct val="90000"/>
              </a:lnSpc>
              <a:spcBef>
                <a:spcPts val="788"/>
              </a:spcBef>
              <a:buClrTx/>
              <a:buSzPct val="90000"/>
              <a:buFontTx/>
              <a:buNone/>
            </a:pPr>
            <a:endParaRPr lang="en-US" sz="2200" dirty="0">
              <a:latin typeface="Arial" charset="0"/>
            </a:endParaRPr>
          </a:p>
        </p:txBody>
      </p:sp>
    </p:spTree>
    <p:extLst>
      <p:ext uri="{BB962C8B-B14F-4D97-AF65-F5344CB8AC3E}">
        <p14:creationId xmlns:p14="http://schemas.microsoft.com/office/powerpoint/2010/main" val="20395993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095374" y="365125"/>
            <a:ext cx="10048876" cy="10064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b="1" dirty="0">
                <a:latin typeface="Times New Roman"/>
                <a:ea typeface="Times New Roman"/>
                <a:cs typeface="Times New Roman"/>
                <a:sym typeface="Times New Roman"/>
              </a:rPr>
              <a:t> Operating System Services</a:t>
            </a:r>
            <a:endParaRPr sz="3600" b="1" dirty="0">
              <a:latin typeface="Times New Roman"/>
              <a:ea typeface="Times New Roman"/>
              <a:cs typeface="Times New Roman"/>
              <a:sym typeface="Times New Roman"/>
            </a:endParaRPr>
          </a:p>
        </p:txBody>
      </p:sp>
      <p:sp>
        <p:nvSpPr>
          <p:cNvPr id="103" name="Google Shape;103;p3"/>
          <p:cNvSpPr txBox="1"/>
          <p:nvPr/>
        </p:nvSpPr>
        <p:spPr>
          <a:xfrm>
            <a:off x="10697497" y="6266523"/>
            <a:ext cx="589935"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b="0" i="0" u="none" strike="noStrike" cap="none">
                <a:solidFill>
                  <a:schemeClr val="dk1"/>
                </a:solidFill>
                <a:latin typeface="Calibri"/>
                <a:ea typeface="Calibri"/>
                <a:cs typeface="Calibri"/>
                <a:sym typeface="Calibri"/>
              </a:rPr>
              <a:t>3</a:t>
            </a:fld>
            <a:endParaRPr sz="1800" b="0" i="0" u="none" strike="noStrike" cap="none">
              <a:solidFill>
                <a:schemeClr val="dk1"/>
              </a:solidFill>
              <a:latin typeface="Calibri"/>
              <a:ea typeface="Calibri"/>
              <a:cs typeface="Calibri"/>
              <a:sym typeface="Calibri"/>
            </a:endParaRPr>
          </a:p>
        </p:txBody>
      </p:sp>
      <p:sp>
        <p:nvSpPr>
          <p:cNvPr id="7" name="Text Box 2"/>
          <p:cNvSpPr txBox="1">
            <a:spLocks noGrp="1" noChangeArrowheads="1"/>
          </p:cNvSpPr>
          <p:nvPr>
            <p:ph type="body" idx="1"/>
          </p:nvPr>
        </p:nvSpPr>
        <p:spPr bwMode="auto">
          <a:xfrm>
            <a:off x="771832" y="1590986"/>
            <a:ext cx="10515600" cy="4836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ormAutofit/>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defRPr/>
            </a:pPr>
            <a:r>
              <a:rPr lang="en-US" dirty="0">
                <a:latin typeface="Arial" charset="0"/>
              </a:rPr>
              <a:t> Operating Systems Interface</a:t>
            </a:r>
          </a:p>
          <a:p>
            <a:pPr>
              <a:spcBef>
                <a:spcPts val="788"/>
              </a:spcBef>
              <a:buClr>
                <a:srgbClr val="993300"/>
              </a:buClr>
              <a:buSzPct val="90000"/>
              <a:buFont typeface="Monotype Sorts" charset="2"/>
              <a:buChar char=""/>
              <a:defRPr/>
            </a:pPr>
            <a:r>
              <a:rPr lang="en-US" dirty="0">
                <a:latin typeface="Arial" charset="0"/>
              </a:rPr>
              <a:t>System Calls</a:t>
            </a:r>
          </a:p>
          <a:p>
            <a:pPr>
              <a:spcBef>
                <a:spcPts val="788"/>
              </a:spcBef>
              <a:buClr>
                <a:srgbClr val="993300"/>
              </a:buClr>
              <a:buSzPct val="90000"/>
              <a:buFont typeface="Monotype Sorts" charset="2"/>
              <a:buChar char=""/>
              <a:defRPr/>
            </a:pPr>
            <a:r>
              <a:rPr lang="en-US" dirty="0">
                <a:latin typeface="Arial" charset="0"/>
              </a:rPr>
              <a:t>Types of System Calls</a:t>
            </a:r>
          </a:p>
          <a:p>
            <a:pPr>
              <a:spcBef>
                <a:spcPts val="788"/>
              </a:spcBef>
              <a:buClr>
                <a:srgbClr val="993300"/>
              </a:buClr>
              <a:buSzPct val="90000"/>
              <a:buFont typeface="Monotype Sorts" charset="2"/>
              <a:buChar char=""/>
              <a:defRPr/>
            </a:pPr>
            <a:r>
              <a:rPr lang="en-US" dirty="0">
                <a:latin typeface="Arial" charset="0"/>
              </a:rPr>
              <a:t>System Programs</a:t>
            </a:r>
          </a:p>
          <a:p>
            <a:pPr>
              <a:spcBef>
                <a:spcPts val="788"/>
              </a:spcBef>
              <a:buClr>
                <a:srgbClr val="993300"/>
              </a:buClr>
              <a:buSzPct val="90000"/>
              <a:buFont typeface="Monotype Sorts" charset="2"/>
              <a:buChar char=""/>
              <a:defRPr/>
            </a:pPr>
            <a:r>
              <a:rPr lang="en-US" dirty="0">
                <a:latin typeface="Arial" charset="0"/>
              </a:rPr>
              <a:t>Operating-System Design and Implementation</a:t>
            </a:r>
          </a:p>
          <a:p>
            <a:pPr>
              <a:spcBef>
                <a:spcPts val="788"/>
              </a:spcBef>
              <a:buClr>
                <a:srgbClr val="993300"/>
              </a:buClr>
              <a:buSzPct val="90000"/>
              <a:buFont typeface="Monotype Sorts" charset="2"/>
              <a:buChar char=""/>
              <a:defRPr/>
            </a:pPr>
            <a:r>
              <a:rPr lang="en-US" dirty="0">
                <a:latin typeface="Arial" charset="0"/>
              </a:rPr>
              <a:t>OS Structure</a:t>
            </a:r>
          </a:p>
          <a:p>
            <a:pPr>
              <a:spcBef>
                <a:spcPts val="788"/>
              </a:spcBef>
              <a:buClr>
                <a:srgbClr val="993300"/>
              </a:buClr>
              <a:buSzPct val="90000"/>
              <a:buFont typeface="Monotype Sorts" charset="2"/>
              <a:buChar char=""/>
              <a:defRPr/>
            </a:pPr>
            <a:r>
              <a:rPr lang="en-US" dirty="0">
                <a:latin typeface="Arial" charset="0"/>
              </a:rPr>
              <a:t>Virtual Machine</a:t>
            </a:r>
          </a:p>
          <a:p>
            <a:pPr>
              <a:spcBef>
                <a:spcPts val="788"/>
              </a:spcBef>
              <a:buClr>
                <a:srgbClr val="993300"/>
              </a:buClr>
              <a:buSzPct val="90000"/>
              <a:buFont typeface="Monotype Sorts" charset="2"/>
              <a:buChar char=""/>
              <a:defRPr/>
            </a:pPr>
            <a:r>
              <a:rPr lang="en-US" dirty="0">
                <a:latin typeface="Arial" charset="0"/>
              </a:rPr>
              <a:t>OS Debugging </a:t>
            </a:r>
          </a:p>
          <a:p>
            <a:pPr>
              <a:spcBef>
                <a:spcPts val="788"/>
              </a:spcBef>
              <a:buClr>
                <a:srgbClr val="993300"/>
              </a:buClr>
              <a:buSzPct val="90000"/>
              <a:buFont typeface="Monotype Sorts" charset="2"/>
              <a:buChar char=""/>
              <a:defRPr/>
            </a:pPr>
            <a:r>
              <a:rPr lang="en-US" dirty="0">
                <a:latin typeface="Arial" charset="0"/>
              </a:rPr>
              <a:t>System Boot</a:t>
            </a:r>
          </a:p>
          <a:p>
            <a:pPr marL="342900">
              <a:spcBef>
                <a:spcPts val="788"/>
              </a:spcBef>
              <a:buClrTx/>
              <a:buSzPct val="90000"/>
              <a:buFontTx/>
              <a:buNone/>
              <a:defRPr/>
            </a:pPr>
            <a:endParaRPr lang="en-US" dirty="0">
              <a:latin typeface="Arial" charset="0"/>
            </a:endParaRPr>
          </a:p>
          <a:p>
            <a:pPr>
              <a:spcBef>
                <a:spcPts val="788"/>
              </a:spcBef>
              <a:buClr>
                <a:srgbClr val="993300"/>
              </a:buClr>
              <a:buSzPct val="90000"/>
              <a:buFont typeface="Monotype Sorts" charset="2"/>
              <a:buNone/>
              <a:defRPr/>
            </a:pPr>
            <a:endParaRPr lang="en-US" dirty="0">
              <a:latin typeface="Arial" charset="0"/>
            </a:endParaRPr>
          </a:p>
        </p:txBody>
      </p:sp>
    </p:spTree>
    <p:extLst>
      <p:ext uri="{BB962C8B-B14F-4D97-AF65-F5344CB8AC3E}">
        <p14:creationId xmlns:p14="http://schemas.microsoft.com/office/powerpoint/2010/main" val="2845781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1358901" y="198438"/>
            <a:ext cx="102235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System Programs (Cont.)</a:t>
            </a:r>
          </a:p>
        </p:txBody>
      </p:sp>
      <p:sp>
        <p:nvSpPr>
          <p:cNvPr id="33794" name="Text Box 2"/>
          <p:cNvSpPr txBox="1">
            <a:spLocks noChangeArrowheads="1"/>
          </p:cNvSpPr>
          <p:nvPr/>
        </p:nvSpPr>
        <p:spPr bwMode="auto">
          <a:xfrm>
            <a:off x="1138767" y="1122363"/>
            <a:ext cx="9518651" cy="518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nSpc>
                <a:spcPct val="90000"/>
              </a:lnSpc>
              <a:spcBef>
                <a:spcPts val="788"/>
              </a:spcBef>
              <a:buClr>
                <a:srgbClr val="993300"/>
              </a:buClr>
              <a:buSzPct val="90000"/>
              <a:buFont typeface="Monotype Sorts" charset="2"/>
              <a:buChar char=""/>
            </a:pPr>
            <a:r>
              <a:rPr lang="en-US" sz="2200" b="1" dirty="0">
                <a:latin typeface="Arial" charset="0"/>
              </a:rPr>
              <a:t>File modification</a:t>
            </a:r>
          </a:p>
          <a:p>
            <a:pPr lvl="1">
              <a:lnSpc>
                <a:spcPct val="90000"/>
              </a:lnSpc>
              <a:spcBef>
                <a:spcPts val="788"/>
              </a:spcBef>
              <a:buClr>
                <a:srgbClr val="CC6600"/>
              </a:buClr>
              <a:buSzPct val="80000"/>
              <a:buFont typeface="Monotype Sorts" charset="2"/>
              <a:buChar char=""/>
            </a:pPr>
            <a:r>
              <a:rPr lang="en-US" sz="2200" dirty="0">
                <a:latin typeface="Arial" charset="0"/>
              </a:rPr>
              <a:t>Text editors to create and modify files</a:t>
            </a:r>
          </a:p>
          <a:p>
            <a:pPr lvl="1">
              <a:lnSpc>
                <a:spcPct val="90000"/>
              </a:lnSpc>
              <a:spcBef>
                <a:spcPts val="788"/>
              </a:spcBef>
              <a:buClr>
                <a:srgbClr val="CC6600"/>
              </a:buClr>
              <a:buSzPct val="80000"/>
              <a:buFont typeface="Monotype Sorts" charset="2"/>
              <a:buChar char=""/>
            </a:pPr>
            <a:r>
              <a:rPr lang="en-US" sz="2200" dirty="0">
                <a:latin typeface="Arial" charset="0"/>
              </a:rPr>
              <a:t>Special commands to search contents of files or perform transformations of the text</a:t>
            </a:r>
          </a:p>
          <a:p>
            <a:pPr>
              <a:lnSpc>
                <a:spcPct val="90000"/>
              </a:lnSpc>
              <a:spcBef>
                <a:spcPts val="788"/>
              </a:spcBef>
              <a:buClr>
                <a:srgbClr val="993300"/>
              </a:buClr>
              <a:buSzPct val="90000"/>
              <a:buFont typeface="Monotype Sorts" charset="2"/>
              <a:buChar char=""/>
            </a:pPr>
            <a:r>
              <a:rPr lang="en-US" sz="2200" b="1" dirty="0">
                <a:latin typeface="Arial" charset="0"/>
              </a:rPr>
              <a:t>Programming-language support </a:t>
            </a:r>
            <a:r>
              <a:rPr lang="en-US" sz="2200" dirty="0">
                <a:latin typeface="Arial" charset="0"/>
              </a:rPr>
              <a:t>- Compilers, assemblers, debuggers and interpreters sometimes provided</a:t>
            </a:r>
          </a:p>
          <a:p>
            <a:pPr>
              <a:lnSpc>
                <a:spcPct val="90000"/>
              </a:lnSpc>
              <a:spcBef>
                <a:spcPts val="788"/>
              </a:spcBef>
              <a:buClr>
                <a:srgbClr val="993300"/>
              </a:buClr>
              <a:buSzPct val="90000"/>
              <a:buFont typeface="Monotype Sorts" charset="2"/>
              <a:buChar char=""/>
            </a:pPr>
            <a:r>
              <a:rPr lang="en-US" sz="2200" b="1" dirty="0">
                <a:latin typeface="Arial" charset="0"/>
              </a:rPr>
              <a:t>Program loading and execution</a:t>
            </a:r>
            <a:r>
              <a:rPr lang="en-US" sz="2200" dirty="0">
                <a:latin typeface="Arial" charset="0"/>
              </a:rPr>
              <a:t>- Absolute loaders, </a:t>
            </a:r>
            <a:r>
              <a:rPr lang="en-US" sz="2200" dirty="0" err="1">
                <a:latin typeface="Arial" charset="0"/>
              </a:rPr>
              <a:t>relocatable</a:t>
            </a:r>
            <a:r>
              <a:rPr lang="en-US" sz="2200" dirty="0">
                <a:latin typeface="Arial" charset="0"/>
              </a:rPr>
              <a:t> loaders, linkage editors, and overlay-loaders, debugging systems for higher-level and machine language</a:t>
            </a:r>
          </a:p>
          <a:p>
            <a:pPr>
              <a:lnSpc>
                <a:spcPct val="90000"/>
              </a:lnSpc>
              <a:spcBef>
                <a:spcPts val="788"/>
              </a:spcBef>
              <a:buClr>
                <a:srgbClr val="993300"/>
              </a:buClr>
              <a:buSzPct val="90000"/>
              <a:buFont typeface="Monotype Sorts" charset="2"/>
              <a:buChar char=""/>
            </a:pPr>
            <a:r>
              <a:rPr lang="en-US" sz="2200" b="1" dirty="0">
                <a:latin typeface="Arial" charset="0"/>
              </a:rPr>
              <a:t>Communications</a:t>
            </a:r>
            <a:r>
              <a:rPr lang="en-US" sz="2200" dirty="0">
                <a:latin typeface="Arial" charset="0"/>
              </a:rPr>
              <a:t> - Provide the mechanism for creating virtual connections among processes, users, and computer systems</a:t>
            </a:r>
          </a:p>
          <a:p>
            <a:pPr lvl="1">
              <a:lnSpc>
                <a:spcPct val="90000"/>
              </a:lnSpc>
              <a:spcBef>
                <a:spcPts val="788"/>
              </a:spcBef>
              <a:buClr>
                <a:srgbClr val="CC6600"/>
              </a:buClr>
              <a:buSzPct val="80000"/>
              <a:buFont typeface="Monotype Sorts" charset="2"/>
              <a:buChar char=""/>
            </a:pPr>
            <a:r>
              <a:rPr lang="en-US" sz="2200" dirty="0">
                <a:latin typeface="Arial" charset="0"/>
              </a:rPr>
              <a:t>Allow users to send messages to one another</a:t>
            </a:r>
            <a:r>
              <a:rPr lang="ja-JP" sz="2200" dirty="0">
                <a:latin typeface="Arial" charset="0"/>
              </a:rPr>
              <a:t>’</a:t>
            </a:r>
            <a:r>
              <a:rPr lang="en-US" sz="2200" dirty="0">
                <a:latin typeface="Arial" charset="0"/>
              </a:rPr>
              <a:t>s screens, browse web pages, send electronic-mail messages, log in remotely, transfer files from one machine to another</a:t>
            </a:r>
          </a:p>
          <a:p>
            <a:pPr>
              <a:lnSpc>
                <a:spcPct val="90000"/>
              </a:lnSpc>
              <a:spcBef>
                <a:spcPts val="788"/>
              </a:spcBef>
              <a:buClr>
                <a:srgbClr val="993300"/>
              </a:buClr>
              <a:buSzPct val="90000"/>
              <a:buFont typeface="Monotype Sorts" charset="2"/>
              <a:buNone/>
            </a:pPr>
            <a:endParaRPr lang="en-US" dirty="0">
              <a:latin typeface="Arial" charset="0"/>
            </a:endParaRPr>
          </a:p>
        </p:txBody>
      </p:sp>
    </p:spTree>
    <p:extLst>
      <p:ext uri="{BB962C8B-B14F-4D97-AF65-F5344CB8AC3E}">
        <p14:creationId xmlns:p14="http://schemas.microsoft.com/office/powerpoint/2010/main" val="12098861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1358901" y="198438"/>
            <a:ext cx="102235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System Programs (Cont.)</a:t>
            </a:r>
          </a:p>
        </p:txBody>
      </p:sp>
      <p:sp>
        <p:nvSpPr>
          <p:cNvPr id="34818" name="Text Box 2"/>
          <p:cNvSpPr txBox="1">
            <a:spLocks noChangeArrowheads="1"/>
          </p:cNvSpPr>
          <p:nvPr/>
        </p:nvSpPr>
        <p:spPr bwMode="auto">
          <a:xfrm>
            <a:off x="1075267" y="1108075"/>
            <a:ext cx="10234084" cy="518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marL="1084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nSpc>
                <a:spcPct val="90000"/>
              </a:lnSpc>
              <a:spcBef>
                <a:spcPts val="788"/>
              </a:spcBef>
              <a:buClr>
                <a:srgbClr val="993300"/>
              </a:buClr>
              <a:buSzPct val="90000"/>
              <a:buFont typeface="Monotype Sorts" charset="2"/>
              <a:buChar char=""/>
            </a:pPr>
            <a:r>
              <a:rPr lang="en-US" sz="2200" b="1" dirty="0">
                <a:latin typeface="Arial" charset="0"/>
              </a:rPr>
              <a:t>Background Services</a:t>
            </a:r>
          </a:p>
          <a:p>
            <a:pPr lvl="1">
              <a:lnSpc>
                <a:spcPct val="90000"/>
              </a:lnSpc>
              <a:spcBef>
                <a:spcPts val="788"/>
              </a:spcBef>
              <a:buClr>
                <a:srgbClr val="CC6600"/>
              </a:buClr>
              <a:buSzPct val="80000"/>
              <a:buFont typeface="Monotype Sorts" charset="2"/>
              <a:buChar char=""/>
            </a:pPr>
            <a:r>
              <a:rPr lang="en-US" sz="2200" dirty="0">
                <a:latin typeface="Arial" charset="0"/>
              </a:rPr>
              <a:t>Launch at boot time</a:t>
            </a:r>
          </a:p>
          <a:p>
            <a:pPr lvl="2">
              <a:lnSpc>
                <a:spcPct val="90000"/>
              </a:lnSpc>
              <a:spcBef>
                <a:spcPts val="788"/>
              </a:spcBef>
              <a:buClr>
                <a:srgbClr val="009900"/>
              </a:buClr>
              <a:buSzPct val="75000"/>
              <a:buFont typeface="Webdings" pitchFamily="16" charset="2"/>
              <a:buChar char=""/>
            </a:pPr>
            <a:r>
              <a:rPr lang="en-US" sz="2200" dirty="0">
                <a:latin typeface="Arial" charset="0"/>
              </a:rPr>
              <a:t>Some for system startup, then terminate</a:t>
            </a:r>
          </a:p>
          <a:p>
            <a:pPr lvl="2">
              <a:lnSpc>
                <a:spcPct val="90000"/>
              </a:lnSpc>
              <a:spcBef>
                <a:spcPts val="788"/>
              </a:spcBef>
              <a:buClr>
                <a:srgbClr val="009900"/>
              </a:buClr>
              <a:buSzPct val="75000"/>
              <a:buFont typeface="Webdings" pitchFamily="16" charset="2"/>
              <a:buChar char=""/>
            </a:pPr>
            <a:r>
              <a:rPr lang="en-US" sz="2200" dirty="0">
                <a:latin typeface="Arial" charset="0"/>
              </a:rPr>
              <a:t>Some from system boot to shutdown</a:t>
            </a:r>
          </a:p>
          <a:p>
            <a:pPr lvl="1">
              <a:lnSpc>
                <a:spcPct val="90000"/>
              </a:lnSpc>
              <a:spcBef>
                <a:spcPts val="788"/>
              </a:spcBef>
              <a:buClr>
                <a:srgbClr val="CC6600"/>
              </a:buClr>
              <a:buSzPct val="80000"/>
              <a:buFont typeface="Monotype Sorts" charset="2"/>
              <a:buChar char=""/>
            </a:pPr>
            <a:r>
              <a:rPr lang="en-US" sz="2200" dirty="0">
                <a:latin typeface="Arial" charset="0"/>
              </a:rPr>
              <a:t>Provide facilities like disk checking, process scheduling, error logging, printing</a:t>
            </a:r>
          </a:p>
          <a:p>
            <a:pPr lvl="1">
              <a:lnSpc>
                <a:spcPct val="90000"/>
              </a:lnSpc>
              <a:spcBef>
                <a:spcPts val="788"/>
              </a:spcBef>
              <a:buClr>
                <a:srgbClr val="CC6600"/>
              </a:buClr>
              <a:buSzPct val="80000"/>
              <a:buFont typeface="Monotype Sorts" charset="2"/>
              <a:buChar char=""/>
            </a:pPr>
            <a:r>
              <a:rPr lang="en-US" sz="2200" dirty="0">
                <a:latin typeface="Arial" charset="0"/>
              </a:rPr>
              <a:t>Run in user context not kernel context</a:t>
            </a:r>
          </a:p>
          <a:p>
            <a:pPr lvl="1">
              <a:lnSpc>
                <a:spcPct val="90000"/>
              </a:lnSpc>
              <a:spcBef>
                <a:spcPts val="788"/>
              </a:spcBef>
              <a:buClr>
                <a:srgbClr val="CC6600"/>
              </a:buClr>
              <a:buSzPct val="80000"/>
              <a:buFont typeface="Monotype Sorts" charset="2"/>
              <a:buChar char=""/>
            </a:pPr>
            <a:r>
              <a:rPr lang="en-US" sz="2200" dirty="0">
                <a:latin typeface="Arial" charset="0"/>
              </a:rPr>
              <a:t>Known as </a:t>
            </a:r>
            <a:r>
              <a:rPr lang="en-US" sz="2200" b="1" dirty="0">
                <a:solidFill>
                  <a:srgbClr val="3366FF"/>
                </a:solidFill>
                <a:latin typeface="Arial" charset="0"/>
              </a:rPr>
              <a:t>services</a:t>
            </a:r>
            <a:r>
              <a:rPr lang="en-US" sz="2200" dirty="0">
                <a:latin typeface="Arial" charset="0"/>
              </a:rPr>
              <a:t>, </a:t>
            </a:r>
            <a:r>
              <a:rPr lang="en-US" sz="2200" b="1" dirty="0">
                <a:solidFill>
                  <a:srgbClr val="3366FF"/>
                </a:solidFill>
                <a:latin typeface="Arial" charset="0"/>
              </a:rPr>
              <a:t>subsystems</a:t>
            </a:r>
            <a:r>
              <a:rPr lang="en-US" sz="2200" dirty="0">
                <a:latin typeface="Arial" charset="0"/>
              </a:rPr>
              <a:t>, </a:t>
            </a:r>
            <a:r>
              <a:rPr lang="en-US" sz="2200" b="1" dirty="0">
                <a:solidFill>
                  <a:srgbClr val="3366FF"/>
                </a:solidFill>
                <a:latin typeface="Arial" charset="0"/>
              </a:rPr>
              <a:t>daemons</a:t>
            </a:r>
            <a:r>
              <a:rPr lang="en-US" sz="2200" dirty="0">
                <a:latin typeface="Arial" charset="0"/>
              </a:rPr>
              <a:t> </a:t>
            </a:r>
          </a:p>
          <a:p>
            <a:pPr lvl="1" indent="-282575">
              <a:lnSpc>
                <a:spcPct val="90000"/>
              </a:lnSpc>
              <a:spcBef>
                <a:spcPts val="350"/>
              </a:spcBef>
              <a:buClrTx/>
              <a:buSzPct val="80000"/>
              <a:buFontTx/>
              <a:buNone/>
            </a:pPr>
            <a:endParaRPr lang="en-US" sz="2200" dirty="0">
              <a:latin typeface="Arial" charset="0"/>
            </a:endParaRPr>
          </a:p>
          <a:p>
            <a:pPr>
              <a:lnSpc>
                <a:spcPct val="90000"/>
              </a:lnSpc>
              <a:spcBef>
                <a:spcPts val="788"/>
              </a:spcBef>
              <a:buClr>
                <a:srgbClr val="993300"/>
              </a:buClr>
              <a:buSzPct val="90000"/>
              <a:buFont typeface="Monotype Sorts" charset="2"/>
              <a:buChar char=""/>
            </a:pPr>
            <a:r>
              <a:rPr lang="en-US" sz="2200" b="1" dirty="0">
                <a:latin typeface="Arial" charset="0"/>
              </a:rPr>
              <a:t>Application programs</a:t>
            </a:r>
          </a:p>
          <a:p>
            <a:pPr lvl="1">
              <a:lnSpc>
                <a:spcPct val="90000"/>
              </a:lnSpc>
              <a:spcBef>
                <a:spcPts val="788"/>
              </a:spcBef>
              <a:buClr>
                <a:srgbClr val="CC6600"/>
              </a:buClr>
              <a:buSzPct val="80000"/>
              <a:buFont typeface="Monotype Sorts" charset="2"/>
              <a:buChar char=""/>
            </a:pPr>
            <a:r>
              <a:rPr lang="en-US" sz="2200" dirty="0">
                <a:latin typeface="Arial" charset="0"/>
              </a:rPr>
              <a:t>Don’t pertain to system</a:t>
            </a:r>
          </a:p>
          <a:p>
            <a:pPr lvl="1">
              <a:lnSpc>
                <a:spcPct val="90000"/>
              </a:lnSpc>
              <a:spcBef>
                <a:spcPts val="788"/>
              </a:spcBef>
              <a:buClr>
                <a:srgbClr val="CC6600"/>
              </a:buClr>
              <a:buSzPct val="80000"/>
              <a:buFont typeface="Monotype Sorts" charset="2"/>
              <a:buChar char=""/>
            </a:pPr>
            <a:r>
              <a:rPr lang="en-US" sz="2200" dirty="0">
                <a:latin typeface="Arial" charset="0"/>
              </a:rPr>
              <a:t>Run by users</a:t>
            </a:r>
          </a:p>
          <a:p>
            <a:pPr lvl="1">
              <a:lnSpc>
                <a:spcPct val="90000"/>
              </a:lnSpc>
              <a:spcBef>
                <a:spcPts val="788"/>
              </a:spcBef>
              <a:buClr>
                <a:srgbClr val="CC6600"/>
              </a:buClr>
              <a:buSzPct val="80000"/>
              <a:buFont typeface="Monotype Sorts" charset="2"/>
              <a:buChar char=""/>
            </a:pPr>
            <a:r>
              <a:rPr lang="en-US" sz="2200" dirty="0">
                <a:latin typeface="Arial" charset="0"/>
              </a:rPr>
              <a:t>Not typically considered part of OS</a:t>
            </a:r>
          </a:p>
          <a:p>
            <a:pPr lvl="1">
              <a:lnSpc>
                <a:spcPct val="90000"/>
              </a:lnSpc>
              <a:spcBef>
                <a:spcPts val="788"/>
              </a:spcBef>
              <a:buClr>
                <a:srgbClr val="CC6600"/>
              </a:buClr>
              <a:buSzPct val="80000"/>
              <a:buFont typeface="Monotype Sorts" charset="2"/>
              <a:buChar char=""/>
            </a:pPr>
            <a:r>
              <a:rPr lang="en-US" sz="2200" dirty="0">
                <a:latin typeface="Arial" charset="0"/>
              </a:rPr>
              <a:t>Launched by command line, mouse click, finger poke</a:t>
            </a:r>
          </a:p>
        </p:txBody>
      </p:sp>
    </p:spTree>
    <p:extLst>
      <p:ext uri="{BB962C8B-B14F-4D97-AF65-F5344CB8AC3E}">
        <p14:creationId xmlns:p14="http://schemas.microsoft.com/office/powerpoint/2010/main" val="69750284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263352" y="836419"/>
            <a:ext cx="10282767"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Operating System Design and Implementation</a:t>
            </a:r>
          </a:p>
        </p:txBody>
      </p:sp>
      <p:sp>
        <p:nvSpPr>
          <p:cNvPr id="35842" name="Text Box 2"/>
          <p:cNvSpPr txBox="1">
            <a:spLocks noChangeArrowheads="1"/>
          </p:cNvSpPr>
          <p:nvPr/>
        </p:nvSpPr>
        <p:spPr bwMode="auto">
          <a:xfrm>
            <a:off x="1152441" y="1412776"/>
            <a:ext cx="9834033" cy="500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2200" dirty="0">
                <a:latin typeface="Arial" charset="0"/>
              </a:rPr>
              <a:t>Design and Implementation of OS not </a:t>
            </a:r>
            <a:r>
              <a:rPr lang="ja-JP" sz="2200" dirty="0">
                <a:latin typeface="Arial" charset="0"/>
              </a:rPr>
              <a:t>“</a:t>
            </a:r>
            <a:r>
              <a:rPr lang="en-US" sz="2200" dirty="0">
                <a:latin typeface="Arial" charset="0"/>
              </a:rPr>
              <a:t>solvable</a:t>
            </a:r>
            <a:r>
              <a:rPr lang="ja-JP" sz="2200" dirty="0">
                <a:latin typeface="Arial" charset="0"/>
              </a:rPr>
              <a:t>”</a:t>
            </a:r>
            <a:r>
              <a:rPr lang="en-US" sz="2200" dirty="0">
                <a:latin typeface="Arial" charset="0"/>
              </a:rPr>
              <a:t>, but some approaches have proven successful</a:t>
            </a:r>
          </a:p>
          <a:p>
            <a:pPr>
              <a:spcBef>
                <a:spcPts val="350"/>
              </a:spcBef>
              <a:buClr>
                <a:srgbClr val="993300"/>
              </a:buClr>
              <a:buSzPct val="90000"/>
              <a:buFont typeface="Monotype Sorts" charset="2"/>
              <a:buNone/>
            </a:pPr>
            <a:endParaRPr lang="en-US" sz="1000" dirty="0">
              <a:latin typeface="Arial" charset="0"/>
            </a:endParaRPr>
          </a:p>
          <a:p>
            <a:pPr>
              <a:spcBef>
                <a:spcPts val="788"/>
              </a:spcBef>
              <a:buClr>
                <a:srgbClr val="993300"/>
              </a:buClr>
              <a:buSzPct val="90000"/>
              <a:buFont typeface="Monotype Sorts" charset="2"/>
              <a:buChar char=""/>
            </a:pPr>
            <a:r>
              <a:rPr lang="en-US" sz="2200" dirty="0">
                <a:latin typeface="Arial" charset="0"/>
              </a:rPr>
              <a:t>Internal structure of different Operating Systems  can vary widely</a:t>
            </a:r>
          </a:p>
          <a:p>
            <a:pPr>
              <a:spcBef>
                <a:spcPts val="350"/>
              </a:spcBef>
              <a:buClr>
                <a:srgbClr val="993300"/>
              </a:buClr>
              <a:buSzPct val="90000"/>
              <a:buFont typeface="Monotype Sorts" charset="2"/>
              <a:buNone/>
            </a:pPr>
            <a:endParaRPr lang="en-US" sz="1000" dirty="0">
              <a:latin typeface="Arial" charset="0"/>
            </a:endParaRPr>
          </a:p>
          <a:p>
            <a:pPr>
              <a:spcBef>
                <a:spcPts val="788"/>
              </a:spcBef>
              <a:buClr>
                <a:srgbClr val="993300"/>
              </a:buClr>
              <a:buSzPct val="90000"/>
              <a:buFont typeface="Monotype Sorts" charset="2"/>
              <a:buChar char=""/>
            </a:pPr>
            <a:r>
              <a:rPr lang="en-US" sz="2200" dirty="0">
                <a:latin typeface="Arial" charset="0"/>
              </a:rPr>
              <a:t>Start the design by defining goals and specifications </a:t>
            </a:r>
          </a:p>
          <a:p>
            <a:pPr>
              <a:spcBef>
                <a:spcPts val="350"/>
              </a:spcBef>
              <a:buClr>
                <a:srgbClr val="993300"/>
              </a:buClr>
              <a:buSzPct val="90000"/>
              <a:buFont typeface="Monotype Sorts" charset="2"/>
              <a:buNone/>
            </a:pPr>
            <a:endParaRPr lang="en-US" sz="1000" dirty="0">
              <a:latin typeface="Arial" charset="0"/>
            </a:endParaRPr>
          </a:p>
          <a:p>
            <a:pPr>
              <a:spcBef>
                <a:spcPts val="788"/>
              </a:spcBef>
              <a:buClr>
                <a:srgbClr val="993300"/>
              </a:buClr>
              <a:buSzPct val="90000"/>
              <a:buFont typeface="Monotype Sorts" charset="2"/>
              <a:buChar char=""/>
            </a:pPr>
            <a:r>
              <a:rPr lang="en-US" sz="2200" dirty="0">
                <a:latin typeface="Arial" charset="0"/>
              </a:rPr>
              <a:t>Affected by choice of hardware, type of system</a:t>
            </a:r>
          </a:p>
          <a:p>
            <a:pPr>
              <a:spcBef>
                <a:spcPts val="350"/>
              </a:spcBef>
              <a:buClr>
                <a:srgbClr val="993300"/>
              </a:buClr>
              <a:buSzPct val="90000"/>
              <a:buFont typeface="Monotype Sorts" charset="2"/>
              <a:buNone/>
            </a:pPr>
            <a:endParaRPr lang="en-US" sz="1000" dirty="0">
              <a:latin typeface="Arial" charset="0"/>
            </a:endParaRPr>
          </a:p>
          <a:p>
            <a:pPr>
              <a:spcBef>
                <a:spcPts val="788"/>
              </a:spcBef>
              <a:buClr>
                <a:srgbClr val="993300"/>
              </a:buClr>
              <a:buSzPct val="90000"/>
              <a:buFont typeface="Monotype Sorts" charset="2"/>
              <a:buChar char=""/>
            </a:pPr>
            <a:r>
              <a:rPr lang="en-US" sz="2200" b="1" dirty="0">
                <a:solidFill>
                  <a:srgbClr val="3366FF"/>
                </a:solidFill>
                <a:latin typeface="Arial" charset="0"/>
              </a:rPr>
              <a:t>User </a:t>
            </a:r>
            <a:r>
              <a:rPr lang="en-US" sz="2200" dirty="0">
                <a:latin typeface="Arial" charset="0"/>
              </a:rPr>
              <a:t>goals and </a:t>
            </a:r>
            <a:r>
              <a:rPr lang="en-US" sz="2200" b="1" dirty="0">
                <a:solidFill>
                  <a:srgbClr val="3366FF"/>
                </a:solidFill>
                <a:latin typeface="Arial" charset="0"/>
              </a:rPr>
              <a:t>System </a:t>
            </a:r>
            <a:r>
              <a:rPr lang="en-US" sz="2200" dirty="0">
                <a:latin typeface="Arial" charset="0"/>
              </a:rPr>
              <a:t>goals</a:t>
            </a:r>
          </a:p>
          <a:p>
            <a:pPr lvl="1">
              <a:spcBef>
                <a:spcPts val="788"/>
              </a:spcBef>
              <a:buClr>
                <a:srgbClr val="CC6600"/>
              </a:buClr>
              <a:buSzPct val="80000"/>
              <a:buFont typeface="Monotype Sorts" charset="2"/>
              <a:buChar char=""/>
            </a:pPr>
            <a:r>
              <a:rPr lang="en-US" sz="2200" dirty="0">
                <a:latin typeface="Arial" charset="0"/>
              </a:rPr>
              <a:t>User goals – operating system should be convenient to use, easy to learn, reliable, safe, and fast</a:t>
            </a:r>
          </a:p>
          <a:p>
            <a:pPr lvl="1">
              <a:spcBef>
                <a:spcPts val="788"/>
              </a:spcBef>
              <a:buClr>
                <a:srgbClr val="CC6600"/>
              </a:buClr>
              <a:buSzPct val="80000"/>
              <a:buFont typeface="Monotype Sorts" charset="2"/>
              <a:buChar char=""/>
            </a:pPr>
            <a:r>
              <a:rPr lang="en-US" sz="2200" dirty="0">
                <a:latin typeface="Arial" charset="0"/>
              </a:rPr>
              <a:t>System goals – operating system should be easy to design, implement, and maintain, as well as flexible, reliable, error-free, and efficient</a:t>
            </a:r>
          </a:p>
        </p:txBody>
      </p:sp>
    </p:spTree>
    <p:extLst>
      <p:ext uri="{BB962C8B-B14F-4D97-AF65-F5344CB8AC3E}">
        <p14:creationId xmlns:p14="http://schemas.microsoft.com/office/powerpoint/2010/main" val="148190567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402586" y="980531"/>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Arial" charset="0"/>
              </a:rPr>
              <a:t>Operating System Design and Implementation (Cont.)</a:t>
            </a:r>
          </a:p>
        </p:txBody>
      </p:sp>
      <p:sp>
        <p:nvSpPr>
          <p:cNvPr id="36866" name="Text Box 2"/>
          <p:cNvSpPr txBox="1">
            <a:spLocks noChangeArrowheads="1"/>
          </p:cNvSpPr>
          <p:nvPr/>
        </p:nvSpPr>
        <p:spPr bwMode="auto">
          <a:xfrm>
            <a:off x="1245020" y="1844824"/>
            <a:ext cx="9287933"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2200" dirty="0">
                <a:latin typeface="Arial" charset="0"/>
              </a:rPr>
              <a:t>Important principle to separate</a:t>
            </a:r>
          </a:p>
          <a:p>
            <a:pPr marL="342900">
              <a:spcBef>
                <a:spcPts val="788"/>
              </a:spcBef>
              <a:buClrTx/>
              <a:buSzPct val="90000"/>
              <a:buFontTx/>
              <a:buNone/>
            </a:pPr>
            <a:r>
              <a:rPr lang="en-US" sz="2200" b="1" dirty="0">
                <a:latin typeface="Arial" charset="0"/>
              </a:rPr>
              <a:t>	</a:t>
            </a:r>
            <a:r>
              <a:rPr lang="en-US" sz="2200" b="1" dirty="0">
                <a:solidFill>
                  <a:srgbClr val="3366FF"/>
                </a:solidFill>
                <a:latin typeface="Arial" charset="0"/>
              </a:rPr>
              <a:t>Policy</a:t>
            </a:r>
            <a:r>
              <a:rPr lang="en-US" sz="2200" b="1" dirty="0">
                <a:latin typeface="Arial" charset="0"/>
              </a:rPr>
              <a:t>:   </a:t>
            </a:r>
            <a:r>
              <a:rPr lang="en-US" sz="2200" b="1" i="1" dirty="0">
                <a:latin typeface="Arial" charset="0"/>
              </a:rPr>
              <a:t>What</a:t>
            </a:r>
            <a:r>
              <a:rPr lang="en-US" sz="2200" dirty="0">
                <a:latin typeface="Arial" charset="0"/>
              </a:rPr>
              <a:t> will be done?</a:t>
            </a:r>
            <a:r>
              <a:rPr lang="en-US" sz="2200" b="1" dirty="0">
                <a:latin typeface="Arial" charset="0"/>
              </a:rPr>
              <a:t> </a:t>
            </a:r>
            <a:br>
              <a:rPr lang="en-US" sz="2200" b="1" dirty="0">
                <a:latin typeface="Arial" charset="0"/>
              </a:rPr>
            </a:br>
            <a:r>
              <a:rPr lang="en-US" sz="2200" b="1" dirty="0">
                <a:solidFill>
                  <a:srgbClr val="3366FF"/>
                </a:solidFill>
                <a:latin typeface="Arial" charset="0"/>
              </a:rPr>
              <a:t>Mechanism</a:t>
            </a:r>
            <a:r>
              <a:rPr lang="en-US" sz="2200" b="1" dirty="0">
                <a:latin typeface="Arial" charset="0"/>
              </a:rPr>
              <a:t>:  </a:t>
            </a:r>
            <a:r>
              <a:rPr lang="en-US" sz="2200" b="1" i="1" dirty="0">
                <a:latin typeface="Arial" charset="0"/>
              </a:rPr>
              <a:t>How</a:t>
            </a:r>
            <a:r>
              <a:rPr lang="en-US" sz="2200" dirty="0">
                <a:latin typeface="Arial" charset="0"/>
              </a:rPr>
              <a:t> to do it?</a:t>
            </a:r>
          </a:p>
          <a:p>
            <a:pPr>
              <a:spcBef>
                <a:spcPts val="788"/>
              </a:spcBef>
              <a:buClr>
                <a:srgbClr val="993300"/>
              </a:buClr>
              <a:buSzPct val="90000"/>
              <a:buFont typeface="Monotype Sorts" charset="2"/>
              <a:buChar char=""/>
            </a:pPr>
            <a:r>
              <a:rPr lang="en-US" sz="2200" dirty="0">
                <a:latin typeface="Arial" charset="0"/>
              </a:rPr>
              <a:t>Mechanisms determine how to do something, policies decide what will be done</a:t>
            </a:r>
          </a:p>
          <a:p>
            <a:pPr>
              <a:spcBef>
                <a:spcPts val="788"/>
              </a:spcBef>
              <a:buClr>
                <a:srgbClr val="993300"/>
              </a:buClr>
              <a:buSzPct val="90000"/>
              <a:buFont typeface="Monotype Sorts" charset="2"/>
              <a:buChar char=""/>
            </a:pPr>
            <a:r>
              <a:rPr lang="en-US" sz="2200" dirty="0">
                <a:latin typeface="Arial" charset="0"/>
              </a:rPr>
              <a:t>The separation of policy from mechanism is a very important principle, it allows maximum flexibility if policy decisions are to be changed later (example – timer)</a:t>
            </a:r>
          </a:p>
          <a:p>
            <a:pPr>
              <a:spcBef>
                <a:spcPts val="788"/>
              </a:spcBef>
              <a:buClr>
                <a:srgbClr val="993300"/>
              </a:buClr>
              <a:buSzPct val="90000"/>
              <a:buFont typeface="Monotype Sorts" charset="2"/>
              <a:buChar char=""/>
            </a:pPr>
            <a:r>
              <a:rPr lang="en-US" sz="2200" dirty="0">
                <a:latin typeface="Arial" charset="0"/>
              </a:rPr>
              <a:t>Specifying and designing an OS is highly creative task of </a:t>
            </a:r>
            <a:r>
              <a:rPr lang="en-US" sz="2200" b="1" dirty="0">
                <a:solidFill>
                  <a:srgbClr val="3366FF"/>
                </a:solidFill>
                <a:latin typeface="Arial" charset="0"/>
              </a:rPr>
              <a:t>software engineering</a:t>
            </a:r>
          </a:p>
          <a:p>
            <a:pPr marL="342900">
              <a:spcBef>
                <a:spcPts val="788"/>
              </a:spcBef>
              <a:buClrTx/>
              <a:buSzPct val="90000"/>
              <a:buFontTx/>
              <a:buNone/>
            </a:pPr>
            <a:endParaRPr lang="en-US" dirty="0">
              <a:latin typeface="Arial" charset="0"/>
            </a:endParaRPr>
          </a:p>
          <a:p>
            <a:pPr marL="342900">
              <a:spcBef>
                <a:spcPts val="788"/>
              </a:spcBef>
              <a:buClrTx/>
              <a:buSzPct val="90000"/>
              <a:buFontTx/>
              <a:buNone/>
            </a:pPr>
            <a:endParaRPr lang="en-US" dirty="0">
              <a:latin typeface="Arial" charset="0"/>
            </a:endParaRPr>
          </a:p>
        </p:txBody>
      </p:sp>
    </p:spTree>
    <p:extLst>
      <p:ext uri="{BB962C8B-B14F-4D97-AF65-F5344CB8AC3E}">
        <p14:creationId xmlns:p14="http://schemas.microsoft.com/office/powerpoint/2010/main" val="187483418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1117600" y="171451"/>
            <a:ext cx="109728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Implementation</a:t>
            </a:r>
          </a:p>
        </p:txBody>
      </p:sp>
      <p:sp>
        <p:nvSpPr>
          <p:cNvPr id="37890" name="Text Box 2"/>
          <p:cNvSpPr txBox="1">
            <a:spLocks noChangeArrowheads="1"/>
          </p:cNvSpPr>
          <p:nvPr/>
        </p:nvSpPr>
        <p:spPr bwMode="auto">
          <a:xfrm>
            <a:off x="1138767" y="1092201"/>
            <a:ext cx="10284884"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2200" dirty="0">
                <a:latin typeface="Arial" charset="0"/>
              </a:rPr>
              <a:t>Much variation</a:t>
            </a:r>
          </a:p>
          <a:p>
            <a:pPr lvl="1">
              <a:spcBef>
                <a:spcPts val="788"/>
              </a:spcBef>
              <a:buClr>
                <a:srgbClr val="CC6600"/>
              </a:buClr>
              <a:buSzPct val="80000"/>
              <a:buFont typeface="Monotype Sorts" charset="2"/>
              <a:buChar char=""/>
            </a:pPr>
            <a:r>
              <a:rPr lang="en-US" sz="2200" dirty="0">
                <a:latin typeface="Arial" charset="0"/>
              </a:rPr>
              <a:t>Early </a:t>
            </a:r>
            <a:r>
              <a:rPr lang="en-US" sz="2200" dirty="0" err="1">
                <a:latin typeface="Arial" charset="0"/>
              </a:rPr>
              <a:t>OSes</a:t>
            </a:r>
            <a:r>
              <a:rPr lang="en-US" sz="2200" dirty="0">
                <a:latin typeface="Arial" charset="0"/>
              </a:rPr>
              <a:t> in assembly language</a:t>
            </a:r>
          </a:p>
          <a:p>
            <a:pPr lvl="1">
              <a:spcBef>
                <a:spcPts val="788"/>
              </a:spcBef>
              <a:buClr>
                <a:srgbClr val="CC6600"/>
              </a:buClr>
              <a:buSzPct val="80000"/>
              <a:buFont typeface="Monotype Sorts" charset="2"/>
              <a:buChar char=""/>
            </a:pPr>
            <a:r>
              <a:rPr lang="en-US" sz="2200" dirty="0">
                <a:latin typeface="Arial" charset="0"/>
              </a:rPr>
              <a:t>Then system programming languages like </a:t>
            </a:r>
            <a:r>
              <a:rPr lang="en-US" sz="2200" dirty="0" err="1">
                <a:latin typeface="Arial" charset="0"/>
              </a:rPr>
              <a:t>Algol</a:t>
            </a:r>
            <a:r>
              <a:rPr lang="en-US" sz="2200" dirty="0">
                <a:latin typeface="Arial" charset="0"/>
              </a:rPr>
              <a:t>, PL/1</a:t>
            </a:r>
          </a:p>
          <a:p>
            <a:pPr lvl="1">
              <a:spcBef>
                <a:spcPts val="788"/>
              </a:spcBef>
              <a:buClr>
                <a:srgbClr val="CC6600"/>
              </a:buClr>
              <a:buSzPct val="80000"/>
              <a:buFont typeface="Monotype Sorts" charset="2"/>
              <a:buChar char=""/>
            </a:pPr>
            <a:r>
              <a:rPr lang="en-US" sz="2200" dirty="0">
                <a:latin typeface="Arial" charset="0"/>
              </a:rPr>
              <a:t>Now C, C++</a:t>
            </a:r>
          </a:p>
          <a:p>
            <a:pPr>
              <a:spcBef>
                <a:spcPts val="788"/>
              </a:spcBef>
              <a:buClr>
                <a:srgbClr val="993300"/>
              </a:buClr>
              <a:buSzPct val="90000"/>
              <a:buFont typeface="Monotype Sorts" charset="2"/>
              <a:buChar char=""/>
            </a:pPr>
            <a:r>
              <a:rPr lang="en-US" sz="2200" dirty="0">
                <a:latin typeface="Arial" charset="0"/>
              </a:rPr>
              <a:t>Actually usually a mix of languages</a:t>
            </a:r>
          </a:p>
          <a:p>
            <a:pPr lvl="1">
              <a:spcBef>
                <a:spcPts val="788"/>
              </a:spcBef>
              <a:buClr>
                <a:srgbClr val="CC6600"/>
              </a:buClr>
              <a:buSzPct val="80000"/>
              <a:buFont typeface="Monotype Sorts" charset="2"/>
              <a:buChar char=""/>
            </a:pPr>
            <a:r>
              <a:rPr lang="en-US" sz="2200" dirty="0">
                <a:latin typeface="Arial" charset="0"/>
              </a:rPr>
              <a:t>Lowest levels in assembly</a:t>
            </a:r>
          </a:p>
          <a:p>
            <a:pPr lvl="1">
              <a:spcBef>
                <a:spcPts val="788"/>
              </a:spcBef>
              <a:buClr>
                <a:srgbClr val="CC6600"/>
              </a:buClr>
              <a:buSzPct val="80000"/>
              <a:buFont typeface="Monotype Sorts" charset="2"/>
              <a:buChar char=""/>
            </a:pPr>
            <a:r>
              <a:rPr lang="en-US" sz="2200" dirty="0">
                <a:latin typeface="Arial" charset="0"/>
              </a:rPr>
              <a:t>Main body in C</a:t>
            </a:r>
          </a:p>
          <a:p>
            <a:pPr lvl="1">
              <a:spcBef>
                <a:spcPts val="788"/>
              </a:spcBef>
              <a:buClr>
                <a:srgbClr val="CC6600"/>
              </a:buClr>
              <a:buSzPct val="80000"/>
              <a:buFont typeface="Monotype Sorts" charset="2"/>
              <a:buChar char=""/>
            </a:pPr>
            <a:r>
              <a:rPr lang="en-US" sz="2200" dirty="0">
                <a:latin typeface="Arial" charset="0"/>
              </a:rPr>
              <a:t>Systems programs in C, C++, scripting languages like PERL, Python, shell scripts</a:t>
            </a:r>
          </a:p>
          <a:p>
            <a:pPr>
              <a:spcBef>
                <a:spcPts val="788"/>
              </a:spcBef>
              <a:buClr>
                <a:srgbClr val="993300"/>
              </a:buClr>
              <a:buSzPct val="90000"/>
              <a:buFont typeface="Monotype Sorts" charset="2"/>
              <a:buChar char=""/>
            </a:pPr>
            <a:r>
              <a:rPr lang="en-US" sz="2200" dirty="0">
                <a:latin typeface="Arial" charset="0"/>
              </a:rPr>
              <a:t>More high-level language easier to</a:t>
            </a:r>
            <a:r>
              <a:rPr lang="en-US" sz="2200" b="1" dirty="0">
                <a:solidFill>
                  <a:srgbClr val="3366FF"/>
                </a:solidFill>
                <a:latin typeface="Arial" charset="0"/>
              </a:rPr>
              <a:t> port </a:t>
            </a:r>
            <a:r>
              <a:rPr lang="en-US" sz="2200" dirty="0">
                <a:latin typeface="Arial" charset="0"/>
              </a:rPr>
              <a:t>to other hardware</a:t>
            </a:r>
          </a:p>
          <a:p>
            <a:pPr lvl="1">
              <a:spcBef>
                <a:spcPts val="788"/>
              </a:spcBef>
              <a:buClr>
                <a:srgbClr val="CC6600"/>
              </a:buClr>
              <a:buSzPct val="80000"/>
              <a:buFont typeface="Monotype Sorts" charset="2"/>
              <a:buChar char=""/>
            </a:pPr>
            <a:r>
              <a:rPr lang="en-US" sz="2200" dirty="0">
                <a:latin typeface="Arial" charset="0"/>
              </a:rPr>
              <a:t>But slower</a:t>
            </a:r>
          </a:p>
          <a:p>
            <a:pPr>
              <a:spcBef>
                <a:spcPts val="788"/>
              </a:spcBef>
              <a:buClr>
                <a:srgbClr val="993300"/>
              </a:buClr>
              <a:buSzPct val="90000"/>
              <a:buFont typeface="Monotype Sorts" charset="2"/>
              <a:buChar char=""/>
            </a:pPr>
            <a:r>
              <a:rPr lang="en-US" sz="2200" b="1" dirty="0">
                <a:solidFill>
                  <a:srgbClr val="3366FF"/>
                </a:solidFill>
                <a:latin typeface="Arial" charset="0"/>
              </a:rPr>
              <a:t>Emulation</a:t>
            </a:r>
            <a:r>
              <a:rPr lang="en-US" sz="2200" dirty="0">
                <a:latin typeface="Arial" charset="0"/>
              </a:rPr>
              <a:t> can allow an OS to run on non-native hardware</a:t>
            </a:r>
          </a:p>
          <a:p>
            <a:pPr marL="342900">
              <a:spcBef>
                <a:spcPts val="788"/>
              </a:spcBef>
              <a:buClrTx/>
              <a:buSzPct val="90000"/>
              <a:buFontTx/>
              <a:buNone/>
            </a:pPr>
            <a:endParaRPr lang="en-US" dirty="0">
              <a:latin typeface="Arial" charset="0"/>
            </a:endParaRPr>
          </a:p>
          <a:p>
            <a:pPr marL="342900">
              <a:spcBef>
                <a:spcPts val="788"/>
              </a:spcBef>
              <a:buClrTx/>
              <a:buSzPct val="90000"/>
              <a:buFontTx/>
              <a:buNone/>
            </a:pPr>
            <a:endParaRPr lang="en-US" dirty="0">
              <a:latin typeface="Arial" charset="0"/>
            </a:endParaRPr>
          </a:p>
        </p:txBody>
      </p:sp>
    </p:spTree>
    <p:extLst>
      <p:ext uri="{BB962C8B-B14F-4D97-AF65-F5344CB8AC3E}">
        <p14:creationId xmlns:p14="http://schemas.microsoft.com/office/powerpoint/2010/main" val="120452768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594530" y="215001"/>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a:buClrTx/>
              <a:buFontTx/>
              <a:buNone/>
            </a:pPr>
            <a:r>
              <a:rPr lang="en-US" sz="4400" b="1" dirty="0">
                <a:solidFill>
                  <a:schemeClr val="tx1"/>
                </a:solidFill>
                <a:latin typeface="Arial" charset="0"/>
              </a:rPr>
              <a:t>Operating System Structure</a:t>
            </a:r>
          </a:p>
        </p:txBody>
      </p:sp>
      <p:sp>
        <p:nvSpPr>
          <p:cNvPr id="38914" name="Text Box 2"/>
          <p:cNvSpPr txBox="1">
            <a:spLocks noChangeArrowheads="1"/>
          </p:cNvSpPr>
          <p:nvPr/>
        </p:nvSpPr>
        <p:spPr bwMode="auto">
          <a:xfrm>
            <a:off x="1199456" y="1340768"/>
            <a:ext cx="9224433"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2200" dirty="0">
                <a:latin typeface="Arial" charset="0"/>
              </a:rPr>
              <a:t>General-purpose OS is very large program</a:t>
            </a:r>
          </a:p>
          <a:p>
            <a:pPr>
              <a:spcBef>
                <a:spcPts val="788"/>
              </a:spcBef>
              <a:buClr>
                <a:srgbClr val="993300"/>
              </a:buClr>
              <a:buSzPct val="90000"/>
              <a:buFont typeface="Monotype Sorts" charset="2"/>
              <a:buChar char=""/>
            </a:pPr>
            <a:r>
              <a:rPr lang="en-US" sz="2200" dirty="0">
                <a:latin typeface="Arial" charset="0"/>
              </a:rPr>
              <a:t>Various ways to structure ones</a:t>
            </a:r>
          </a:p>
          <a:p>
            <a:pPr lvl="1">
              <a:spcBef>
                <a:spcPts val="788"/>
              </a:spcBef>
              <a:buClr>
                <a:srgbClr val="CC6600"/>
              </a:buClr>
              <a:buSzPct val="80000"/>
              <a:buFont typeface="Monotype Sorts" charset="2"/>
              <a:buChar char=""/>
            </a:pPr>
            <a:r>
              <a:rPr lang="en-US" sz="2200" dirty="0">
                <a:latin typeface="Arial" charset="0"/>
              </a:rPr>
              <a:t>Simple structure – MS-DOS</a:t>
            </a:r>
          </a:p>
          <a:p>
            <a:pPr lvl="1">
              <a:spcBef>
                <a:spcPts val="788"/>
              </a:spcBef>
              <a:buClr>
                <a:srgbClr val="CC6600"/>
              </a:buClr>
              <a:buSzPct val="80000"/>
              <a:buFont typeface="Monotype Sorts" charset="2"/>
              <a:buChar char=""/>
            </a:pPr>
            <a:r>
              <a:rPr lang="en-US" sz="2200" dirty="0">
                <a:latin typeface="Arial" charset="0"/>
              </a:rPr>
              <a:t>More complex -- UNIX</a:t>
            </a:r>
          </a:p>
          <a:p>
            <a:pPr lvl="1">
              <a:spcBef>
                <a:spcPts val="788"/>
              </a:spcBef>
              <a:buClr>
                <a:srgbClr val="CC6600"/>
              </a:buClr>
              <a:buSzPct val="80000"/>
              <a:buFont typeface="Monotype Sorts" charset="2"/>
              <a:buChar char=""/>
            </a:pPr>
            <a:r>
              <a:rPr lang="en-US" sz="2200" dirty="0">
                <a:latin typeface="Arial" charset="0"/>
              </a:rPr>
              <a:t>Layered – an abstraction</a:t>
            </a:r>
          </a:p>
          <a:p>
            <a:pPr lvl="1">
              <a:spcBef>
                <a:spcPts val="788"/>
              </a:spcBef>
              <a:buClr>
                <a:srgbClr val="CC6600"/>
              </a:buClr>
              <a:buSzPct val="80000"/>
              <a:buFont typeface="Monotype Sorts" charset="2"/>
              <a:buChar char=""/>
            </a:pPr>
            <a:r>
              <a:rPr lang="en-US" sz="2200" dirty="0">
                <a:latin typeface="Arial" charset="0"/>
              </a:rPr>
              <a:t>Microkernel -Mach</a:t>
            </a:r>
          </a:p>
          <a:p>
            <a:pPr>
              <a:spcBef>
                <a:spcPts val="788"/>
              </a:spcBef>
              <a:buClr>
                <a:srgbClr val="993300"/>
              </a:buClr>
              <a:buSzPct val="90000"/>
              <a:buFont typeface="Monotype Sorts" charset="2"/>
              <a:buNone/>
            </a:pPr>
            <a:endParaRPr lang="en-US" dirty="0">
              <a:latin typeface="Arial" charset="0"/>
            </a:endParaRPr>
          </a:p>
        </p:txBody>
      </p:sp>
    </p:spTree>
    <p:extLst>
      <p:ext uri="{BB962C8B-B14F-4D97-AF65-F5344CB8AC3E}">
        <p14:creationId xmlns:p14="http://schemas.microsoft.com/office/powerpoint/2010/main" val="415874764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0" y="182563"/>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Simple Structure  -- MS-DOS</a:t>
            </a:r>
          </a:p>
        </p:txBody>
      </p:sp>
      <p:sp>
        <p:nvSpPr>
          <p:cNvPr id="39938" name="Text Box 2"/>
          <p:cNvSpPr txBox="1">
            <a:spLocks noChangeArrowheads="1"/>
          </p:cNvSpPr>
          <p:nvPr/>
        </p:nvSpPr>
        <p:spPr bwMode="auto">
          <a:xfrm>
            <a:off x="1075267" y="1233489"/>
            <a:ext cx="5281084"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2200" dirty="0">
                <a:latin typeface="Arial" charset="0"/>
              </a:rPr>
              <a:t>Most commercial OS do not have well defined structure ,frequently such system started as simple ,small and limited system </a:t>
            </a:r>
          </a:p>
          <a:p>
            <a:pPr>
              <a:spcBef>
                <a:spcPts val="788"/>
              </a:spcBef>
              <a:buClr>
                <a:srgbClr val="993300"/>
              </a:buClr>
              <a:buSzPct val="90000"/>
              <a:buFont typeface="Monotype Sorts" charset="2"/>
              <a:buChar char=""/>
            </a:pPr>
            <a:r>
              <a:rPr lang="en-US" sz="2200" dirty="0">
                <a:latin typeface="Arial" charset="0"/>
              </a:rPr>
              <a:t>MS-DOS – was originally designed and implemented by few engineers without having an idea that it will become so popular</a:t>
            </a:r>
          </a:p>
          <a:p>
            <a:pPr>
              <a:spcBef>
                <a:spcPts val="788"/>
              </a:spcBef>
              <a:buClr>
                <a:srgbClr val="993300"/>
              </a:buClr>
              <a:buSzPct val="90000"/>
              <a:buFont typeface="Monotype Sorts" charset="2"/>
              <a:buChar char=""/>
            </a:pPr>
            <a:r>
              <a:rPr lang="en-US" sz="2200" dirty="0">
                <a:latin typeface="Arial" charset="0"/>
              </a:rPr>
              <a:t>MS-DOS – written to provide the most functionality in the least space</a:t>
            </a:r>
          </a:p>
          <a:p>
            <a:pPr lvl="1">
              <a:spcBef>
                <a:spcPts val="788"/>
              </a:spcBef>
              <a:buClr>
                <a:srgbClr val="CC6600"/>
              </a:buClr>
              <a:buSzPct val="80000"/>
              <a:buFont typeface="Monotype Sorts" charset="2"/>
              <a:buChar char=""/>
            </a:pPr>
            <a:r>
              <a:rPr lang="en-US" sz="2200" dirty="0">
                <a:latin typeface="Arial" charset="0"/>
              </a:rPr>
              <a:t>Not divided into modules</a:t>
            </a:r>
          </a:p>
        </p:txBody>
      </p:sp>
      <p:pic>
        <p:nvPicPr>
          <p:cNvPr id="399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8233" y="1712913"/>
            <a:ext cx="4760384" cy="34337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3934552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0" y="182563"/>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Simple Structure  -- MS-DOS</a:t>
            </a:r>
          </a:p>
        </p:txBody>
      </p:sp>
      <p:sp>
        <p:nvSpPr>
          <p:cNvPr id="39938" name="Text Box 2"/>
          <p:cNvSpPr txBox="1">
            <a:spLocks noChangeArrowheads="1"/>
          </p:cNvSpPr>
          <p:nvPr/>
        </p:nvSpPr>
        <p:spPr bwMode="auto">
          <a:xfrm>
            <a:off x="1075267" y="1233489"/>
            <a:ext cx="5281084"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lvl="1">
              <a:spcBef>
                <a:spcPts val="788"/>
              </a:spcBef>
              <a:buClr>
                <a:srgbClr val="CC6600"/>
              </a:buClr>
              <a:buSzPct val="80000"/>
              <a:buFont typeface="Monotype Sorts" charset="2"/>
              <a:buChar char=""/>
            </a:pPr>
            <a:r>
              <a:rPr lang="en-US" sz="2200" dirty="0">
                <a:latin typeface="Arial" charset="0"/>
              </a:rPr>
              <a:t>Although MS-DOS has some structure, its interfaces and levels of functionality are not well separated</a:t>
            </a:r>
          </a:p>
          <a:p>
            <a:pPr lvl="1">
              <a:spcBef>
                <a:spcPts val="788"/>
              </a:spcBef>
              <a:buClr>
                <a:srgbClr val="CC6600"/>
              </a:buClr>
              <a:buSzPct val="80000"/>
              <a:buFont typeface="Monotype Sorts" charset="2"/>
              <a:buChar char=""/>
            </a:pPr>
            <a:r>
              <a:rPr lang="en-US" sz="2200" dirty="0">
                <a:latin typeface="Arial" charset="0"/>
              </a:rPr>
              <a:t>Application program able to access basic I/O routines to write directly to display or disk drive such freedom leaves MSDOS vulnerable to errant programs causing entire system to crash</a:t>
            </a:r>
          </a:p>
        </p:txBody>
      </p:sp>
      <p:pic>
        <p:nvPicPr>
          <p:cNvPr id="399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8233" y="1712913"/>
            <a:ext cx="4760384" cy="34337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5466760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407368" y="477057"/>
            <a:ext cx="9031816"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Non Simple Structure  -- UNIX</a:t>
            </a:r>
          </a:p>
        </p:txBody>
      </p:sp>
      <p:sp>
        <p:nvSpPr>
          <p:cNvPr id="40962" name="Text Box 2"/>
          <p:cNvSpPr txBox="1">
            <a:spLocks noChangeArrowheads="1"/>
          </p:cNvSpPr>
          <p:nvPr/>
        </p:nvSpPr>
        <p:spPr bwMode="auto">
          <a:xfrm>
            <a:off x="931334" y="1155701"/>
            <a:ext cx="9243484" cy="407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marL="1084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Tx/>
              <a:buSzPct val="90000"/>
              <a:buFontTx/>
              <a:buNone/>
            </a:pPr>
            <a:r>
              <a:rPr lang="en-US" dirty="0">
                <a:latin typeface="Arial" charset="0"/>
              </a:rPr>
              <a:t>      </a:t>
            </a:r>
            <a:r>
              <a:rPr lang="en-US" sz="2200" dirty="0">
                <a:latin typeface="Arial" charset="0"/>
              </a:rPr>
              <a:t>UNIX – limited by hardware functionality, the original UNIX operating system had limited structuring.  The UNIX OS consists of two separable parts</a:t>
            </a:r>
          </a:p>
          <a:p>
            <a:pPr lvl="1">
              <a:spcBef>
                <a:spcPts val="788"/>
              </a:spcBef>
              <a:buClr>
                <a:srgbClr val="CC6600"/>
              </a:buClr>
              <a:buSzPct val="80000"/>
              <a:buFont typeface="Monotype Sorts" charset="2"/>
              <a:buChar char=""/>
            </a:pPr>
            <a:r>
              <a:rPr lang="en-US" sz="2200" dirty="0">
                <a:latin typeface="Arial" charset="0"/>
              </a:rPr>
              <a:t>Systems programs</a:t>
            </a:r>
          </a:p>
          <a:p>
            <a:pPr lvl="1">
              <a:spcBef>
                <a:spcPts val="788"/>
              </a:spcBef>
              <a:buClr>
                <a:srgbClr val="CC6600"/>
              </a:buClr>
              <a:buSzPct val="80000"/>
              <a:buFont typeface="Monotype Sorts" charset="2"/>
              <a:buChar char=""/>
            </a:pPr>
            <a:r>
              <a:rPr lang="en-US" sz="2200" dirty="0">
                <a:latin typeface="Arial" charset="0"/>
              </a:rPr>
              <a:t>The kernel</a:t>
            </a:r>
          </a:p>
          <a:p>
            <a:pPr lvl="2">
              <a:spcBef>
                <a:spcPts val="788"/>
              </a:spcBef>
              <a:buClr>
                <a:srgbClr val="009900"/>
              </a:buClr>
              <a:buSzPct val="75000"/>
              <a:buFont typeface="Webdings" pitchFamily="16" charset="2"/>
              <a:buChar char=""/>
            </a:pPr>
            <a:r>
              <a:rPr lang="en-US" sz="2200" dirty="0">
                <a:latin typeface="Arial" charset="0"/>
              </a:rPr>
              <a:t>Consists of series of interfaces and physical hardware which can be added and expanded over the years as UNIX has evolved over the years</a:t>
            </a:r>
          </a:p>
          <a:p>
            <a:pPr lvl="2">
              <a:spcBef>
                <a:spcPts val="788"/>
              </a:spcBef>
              <a:buClr>
                <a:srgbClr val="009900"/>
              </a:buClr>
              <a:buSzPct val="75000"/>
              <a:buFont typeface="Webdings" pitchFamily="16" charset="2"/>
              <a:buChar char=""/>
            </a:pPr>
            <a:r>
              <a:rPr lang="en-US" sz="2200" dirty="0">
                <a:latin typeface="Arial" charset="0"/>
              </a:rPr>
              <a:t>Provides the file system, CPU scheduling, memory management, and other operating-system functions; a large number of functions for one level</a:t>
            </a:r>
          </a:p>
        </p:txBody>
      </p:sp>
    </p:spTree>
    <p:extLst>
      <p:ext uri="{BB962C8B-B14F-4D97-AF65-F5344CB8AC3E}">
        <p14:creationId xmlns:p14="http://schemas.microsoft.com/office/powerpoint/2010/main" val="46897342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386292" y="150813"/>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Traditional UNIX System Structure</a:t>
            </a:r>
          </a:p>
        </p:txBody>
      </p:sp>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945" y="2204864"/>
            <a:ext cx="8583116" cy="391170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7" name="Text Box 3"/>
          <p:cNvSpPr txBox="1">
            <a:spLocks noChangeArrowheads="1"/>
          </p:cNvSpPr>
          <p:nvPr/>
        </p:nvSpPr>
        <p:spPr bwMode="auto">
          <a:xfrm>
            <a:off x="1634066" y="879149"/>
            <a:ext cx="9317567"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buClrTx/>
              <a:buSzPct val="90000"/>
              <a:buFontTx/>
              <a:buNone/>
            </a:pPr>
            <a:r>
              <a:rPr lang="en-US" sz="1600" b="1" dirty="0"/>
              <a:t>Fig shows everything below system call interfaces and device drivers</a:t>
            </a:r>
          </a:p>
        </p:txBody>
      </p:sp>
    </p:spTree>
    <p:extLst>
      <p:ext uri="{BB962C8B-B14F-4D97-AF65-F5344CB8AC3E}">
        <p14:creationId xmlns:p14="http://schemas.microsoft.com/office/powerpoint/2010/main" val="173772066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663B-2A53-A71E-55CB-40E8848B6D31}"/>
              </a:ext>
            </a:extLst>
          </p:cNvPr>
          <p:cNvSpPr>
            <a:spLocks noGrp="1"/>
          </p:cNvSpPr>
          <p:nvPr>
            <p:ph type="title"/>
          </p:nvPr>
        </p:nvSpPr>
        <p:spPr>
          <a:xfrm>
            <a:off x="0" y="1"/>
            <a:ext cx="12192000" cy="6858000"/>
          </a:xfrm>
        </p:spPr>
        <p:txBody>
          <a:bodyPr>
            <a:normAutofit/>
          </a:bodyPr>
          <a:lstStyle/>
          <a:p>
            <a:pPr algn="ctr"/>
            <a:r>
              <a:rPr lang="en-IN" sz="7200" b="1" dirty="0">
                <a:latin typeface="Times New Roman"/>
                <a:ea typeface="Times New Roman"/>
                <a:cs typeface="Times New Roman"/>
              </a:rPr>
              <a:t>Operating System Services</a:t>
            </a:r>
            <a:endParaRPr lang="en-IN" sz="7200" dirty="0"/>
          </a:p>
        </p:txBody>
      </p:sp>
    </p:spTree>
    <p:extLst>
      <p:ext uri="{BB962C8B-B14F-4D97-AF65-F5344CB8AC3E}">
        <p14:creationId xmlns:p14="http://schemas.microsoft.com/office/powerpoint/2010/main" val="1828254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609600" y="198438"/>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Layered Approach</a:t>
            </a:r>
          </a:p>
        </p:txBody>
      </p:sp>
      <p:sp>
        <p:nvSpPr>
          <p:cNvPr id="43010" name="Text Box 2"/>
          <p:cNvSpPr txBox="1">
            <a:spLocks noChangeArrowheads="1"/>
          </p:cNvSpPr>
          <p:nvPr/>
        </p:nvSpPr>
        <p:spPr bwMode="auto">
          <a:xfrm>
            <a:off x="1075266" y="809709"/>
            <a:ext cx="4999567"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2200" dirty="0">
                <a:latin typeface="Arial" charset="0"/>
              </a:rPr>
              <a:t>The operating system can be broken into pieces that are smaller and more appropriate than allowed by the original MS-DOS and UNIX system.</a:t>
            </a:r>
          </a:p>
          <a:p>
            <a:pPr>
              <a:spcBef>
                <a:spcPts val="788"/>
              </a:spcBef>
              <a:buClr>
                <a:srgbClr val="993300"/>
              </a:buClr>
              <a:buSzPct val="90000"/>
              <a:buFont typeface="Monotype Sorts" charset="2"/>
              <a:buChar char=""/>
            </a:pPr>
            <a:r>
              <a:rPr lang="en-US" sz="2200" dirty="0">
                <a:latin typeface="Arial" charset="0"/>
              </a:rPr>
              <a:t>It retains much greater control over the computer and over the applications that make use of that computer.</a:t>
            </a:r>
          </a:p>
          <a:p>
            <a:pPr>
              <a:spcBef>
                <a:spcPts val="788"/>
              </a:spcBef>
              <a:buClr>
                <a:srgbClr val="993300"/>
              </a:buClr>
              <a:buSzPct val="90000"/>
              <a:buFont typeface="Monotype Sorts" charset="2"/>
              <a:buChar char=""/>
            </a:pPr>
            <a:r>
              <a:rPr lang="en-US" sz="2200" dirty="0">
                <a:latin typeface="Arial" charset="0"/>
              </a:rPr>
              <a:t>One approach is layered approach in which operating system is  divided into a number of layers (levels), each built on top of lower layers.  The bottom layer (layer 0), is the hardware; the highest (layer N) is the user interface.</a:t>
            </a:r>
          </a:p>
        </p:txBody>
      </p:sp>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4434" y="1393826"/>
            <a:ext cx="4838700" cy="3609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024944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609600" y="198438"/>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Layered Approach</a:t>
            </a:r>
          </a:p>
        </p:txBody>
      </p:sp>
      <p:sp>
        <p:nvSpPr>
          <p:cNvPr id="43010" name="Text Box 2"/>
          <p:cNvSpPr txBox="1">
            <a:spLocks noChangeArrowheads="1"/>
          </p:cNvSpPr>
          <p:nvPr/>
        </p:nvSpPr>
        <p:spPr bwMode="auto">
          <a:xfrm>
            <a:off x="1075267" y="1233489"/>
            <a:ext cx="5236757"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just">
              <a:spcBef>
                <a:spcPts val="788"/>
              </a:spcBef>
              <a:buClr>
                <a:srgbClr val="993300"/>
              </a:buClr>
              <a:buSzPct val="90000"/>
              <a:buFont typeface="Monotype Sorts" charset="2"/>
              <a:buChar char=""/>
            </a:pPr>
            <a:r>
              <a:rPr lang="en-US" sz="2200" dirty="0">
                <a:latin typeface="Arial" charset="0"/>
              </a:rPr>
              <a:t>An operating system layer is an implementation of an abstract object made up of data and operations that can manipulate those data.</a:t>
            </a:r>
          </a:p>
          <a:p>
            <a:pPr algn="just">
              <a:spcBef>
                <a:spcPts val="788"/>
              </a:spcBef>
              <a:buClr>
                <a:srgbClr val="993300"/>
              </a:buClr>
              <a:buSzPct val="90000"/>
              <a:buFont typeface="Monotype Sorts" charset="2"/>
              <a:buChar char=""/>
            </a:pPr>
            <a:r>
              <a:rPr lang="en-US" sz="2200" dirty="0">
                <a:latin typeface="Arial" charset="0"/>
              </a:rPr>
              <a:t>A typical operating system layer </a:t>
            </a:r>
            <a:r>
              <a:rPr lang="en-US" sz="2200" dirty="0" err="1">
                <a:latin typeface="Arial" charset="0"/>
              </a:rPr>
              <a:t>Layer</a:t>
            </a:r>
            <a:r>
              <a:rPr lang="en-US" sz="2200" dirty="0">
                <a:latin typeface="Arial" charset="0"/>
              </a:rPr>
              <a:t> M consists of data structures and set of routines that can be invoked by higher level layers </a:t>
            </a:r>
          </a:p>
          <a:p>
            <a:pPr algn="just">
              <a:spcBef>
                <a:spcPts val="788"/>
              </a:spcBef>
              <a:buClr>
                <a:srgbClr val="993300"/>
              </a:buClr>
              <a:buSzPct val="90000"/>
              <a:buFont typeface="Monotype Sorts" charset="2"/>
              <a:buChar char=""/>
            </a:pPr>
            <a:r>
              <a:rPr lang="en-US" sz="2200" dirty="0">
                <a:latin typeface="Arial" charset="0"/>
              </a:rPr>
              <a:t>With </a:t>
            </a:r>
            <a:r>
              <a:rPr lang="en-US" sz="2200" dirty="0" err="1">
                <a:latin typeface="Arial" charset="0"/>
              </a:rPr>
              <a:t>modularity,higher</a:t>
            </a:r>
            <a:r>
              <a:rPr lang="en-US" sz="2200" dirty="0">
                <a:latin typeface="Arial" charset="0"/>
              </a:rPr>
              <a:t> level layers uses functions (operations) and services of only lower-level layers</a:t>
            </a:r>
          </a:p>
        </p:txBody>
      </p:sp>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4434" y="1393826"/>
            <a:ext cx="4838700" cy="3609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6417409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1"/>
          <p:cNvSpPr txBox="1">
            <a:spLocks noChangeArrowheads="1"/>
          </p:cNvSpPr>
          <p:nvPr/>
        </p:nvSpPr>
        <p:spPr bwMode="auto">
          <a:xfrm>
            <a:off x="1009651" y="198438"/>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Microkernel System Structure </a:t>
            </a:r>
          </a:p>
        </p:txBody>
      </p:sp>
      <p:sp>
        <p:nvSpPr>
          <p:cNvPr id="44034" name="Text Box 2"/>
          <p:cNvSpPr txBox="1">
            <a:spLocks noChangeArrowheads="1"/>
          </p:cNvSpPr>
          <p:nvPr/>
        </p:nvSpPr>
        <p:spPr bwMode="auto">
          <a:xfrm>
            <a:off x="1138767" y="1108075"/>
            <a:ext cx="8701649" cy="492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2200" dirty="0">
                <a:latin typeface="Arial" charset="0"/>
              </a:rPr>
              <a:t>As UNIX expanded ,the kernel become large and difficult to manage</a:t>
            </a:r>
          </a:p>
          <a:p>
            <a:pPr>
              <a:spcBef>
                <a:spcPts val="788"/>
              </a:spcBef>
              <a:buClr>
                <a:srgbClr val="993300"/>
              </a:buClr>
              <a:buSzPct val="90000"/>
              <a:buFont typeface="Monotype Sorts" charset="2"/>
              <a:buChar char=""/>
            </a:pPr>
            <a:r>
              <a:rPr lang="en-US" sz="2200" dirty="0">
                <a:latin typeface="Arial" charset="0"/>
              </a:rPr>
              <a:t>Melon university developed an operating system </a:t>
            </a:r>
            <a:r>
              <a:rPr lang="en-US" sz="2200" b="1" dirty="0">
                <a:latin typeface="Arial" charset="0"/>
              </a:rPr>
              <a:t>Mach</a:t>
            </a:r>
            <a:r>
              <a:rPr lang="en-US" sz="2200" dirty="0">
                <a:latin typeface="Arial" charset="0"/>
              </a:rPr>
              <a:t> that modularized the kernel using </a:t>
            </a:r>
            <a:r>
              <a:rPr lang="en-US" sz="2200" b="1" dirty="0">
                <a:latin typeface="Arial" charset="0"/>
              </a:rPr>
              <a:t>Microkernel</a:t>
            </a:r>
            <a:r>
              <a:rPr lang="en-US" sz="2200" dirty="0">
                <a:latin typeface="Arial" charset="0"/>
              </a:rPr>
              <a:t> Approach </a:t>
            </a:r>
          </a:p>
          <a:p>
            <a:pPr>
              <a:spcBef>
                <a:spcPts val="788"/>
              </a:spcBef>
              <a:buClr>
                <a:srgbClr val="993300"/>
              </a:buClr>
              <a:buSzPct val="90000"/>
              <a:buFont typeface="Monotype Sorts" charset="2"/>
              <a:buChar char=""/>
            </a:pPr>
            <a:r>
              <a:rPr lang="en-US" sz="2200" dirty="0">
                <a:latin typeface="Arial" charset="0"/>
              </a:rPr>
              <a:t>This method structures the operating system by removing all  non-essential components from the kernel and implementing them as system and user level programs resulting smaller kernel </a:t>
            </a:r>
          </a:p>
          <a:p>
            <a:pPr>
              <a:spcBef>
                <a:spcPts val="788"/>
              </a:spcBef>
              <a:buClr>
                <a:srgbClr val="993300"/>
              </a:buClr>
              <a:buSzPct val="90000"/>
              <a:buFont typeface="Monotype Sorts" charset="2"/>
              <a:buChar char=""/>
            </a:pPr>
            <a:r>
              <a:rPr lang="en-US" sz="2200" dirty="0">
                <a:latin typeface="Arial" charset="0"/>
              </a:rPr>
              <a:t>Function of microkernel is to provide communication facility between the client program and services that also running in user space </a:t>
            </a:r>
          </a:p>
          <a:p>
            <a:pPr>
              <a:spcBef>
                <a:spcPts val="788"/>
              </a:spcBef>
              <a:buClr>
                <a:srgbClr val="993300"/>
              </a:buClr>
              <a:buSzPct val="90000"/>
              <a:buFont typeface="Monotype Sorts" charset="2"/>
              <a:buChar char=""/>
            </a:pPr>
            <a:r>
              <a:rPr lang="en-US" sz="2200" dirty="0">
                <a:latin typeface="Arial" charset="0"/>
              </a:rPr>
              <a:t>Communication takes place between user modules using </a:t>
            </a:r>
            <a:r>
              <a:rPr lang="en-US" sz="2200" b="1" dirty="0">
                <a:solidFill>
                  <a:srgbClr val="3366FF"/>
                </a:solidFill>
                <a:latin typeface="Arial" charset="0"/>
              </a:rPr>
              <a:t>message passing</a:t>
            </a:r>
          </a:p>
        </p:txBody>
      </p:sp>
    </p:spTree>
    <p:extLst>
      <p:ext uri="{BB962C8B-B14F-4D97-AF65-F5344CB8AC3E}">
        <p14:creationId xmlns:p14="http://schemas.microsoft.com/office/powerpoint/2010/main" val="284329061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2865" y="214313"/>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Microkernel System Structure </a:t>
            </a:r>
          </a:p>
        </p:txBody>
      </p:sp>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1556792"/>
            <a:ext cx="9903883" cy="3594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2295444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1"/>
          <p:cNvSpPr txBox="1">
            <a:spLocks noChangeArrowheads="1"/>
          </p:cNvSpPr>
          <p:nvPr/>
        </p:nvSpPr>
        <p:spPr bwMode="auto">
          <a:xfrm>
            <a:off x="1009651" y="198438"/>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Microkernel System Structure </a:t>
            </a:r>
          </a:p>
        </p:txBody>
      </p:sp>
      <p:sp>
        <p:nvSpPr>
          <p:cNvPr id="44034" name="Text Box 2"/>
          <p:cNvSpPr txBox="1">
            <a:spLocks noChangeArrowheads="1"/>
          </p:cNvSpPr>
          <p:nvPr/>
        </p:nvSpPr>
        <p:spPr bwMode="auto">
          <a:xfrm>
            <a:off x="1138767" y="1108075"/>
            <a:ext cx="9245600" cy="492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2200" dirty="0">
                <a:latin typeface="Arial" charset="0"/>
              </a:rPr>
              <a:t>Benefits:</a:t>
            </a:r>
          </a:p>
          <a:p>
            <a:pPr lvl="1">
              <a:spcBef>
                <a:spcPts val="788"/>
              </a:spcBef>
              <a:buClr>
                <a:srgbClr val="CC6600"/>
              </a:buClr>
              <a:buSzPct val="80000"/>
              <a:buFont typeface="Monotype Sorts" charset="2"/>
              <a:buChar char=""/>
            </a:pPr>
            <a:r>
              <a:rPr lang="en-US" sz="2200" dirty="0">
                <a:latin typeface="Arial" charset="0"/>
              </a:rPr>
              <a:t>Easier to extend a microkernel</a:t>
            </a:r>
          </a:p>
          <a:p>
            <a:pPr lvl="1">
              <a:spcBef>
                <a:spcPts val="788"/>
              </a:spcBef>
              <a:buClr>
                <a:srgbClr val="CC6600"/>
              </a:buClr>
              <a:buSzPct val="80000"/>
              <a:buFont typeface="Monotype Sorts" charset="2"/>
              <a:buChar char=""/>
            </a:pPr>
            <a:r>
              <a:rPr lang="en-US" sz="2200" dirty="0">
                <a:latin typeface="Arial" charset="0"/>
              </a:rPr>
              <a:t>Easier to port the operating system to new architectures</a:t>
            </a:r>
          </a:p>
          <a:p>
            <a:pPr lvl="1">
              <a:spcBef>
                <a:spcPts val="788"/>
              </a:spcBef>
              <a:buClr>
                <a:srgbClr val="CC6600"/>
              </a:buClr>
              <a:buSzPct val="80000"/>
              <a:buFont typeface="Monotype Sorts" charset="2"/>
              <a:buChar char=""/>
            </a:pPr>
            <a:r>
              <a:rPr lang="en-US" sz="2200" dirty="0">
                <a:latin typeface="Arial" charset="0"/>
              </a:rPr>
              <a:t>More reliable (less code is running in kernel mode)</a:t>
            </a:r>
          </a:p>
          <a:p>
            <a:pPr lvl="1">
              <a:spcBef>
                <a:spcPts val="788"/>
              </a:spcBef>
              <a:buClr>
                <a:srgbClr val="CC6600"/>
              </a:buClr>
              <a:buSzPct val="80000"/>
              <a:buFont typeface="Monotype Sorts" charset="2"/>
              <a:buChar char=""/>
            </a:pPr>
            <a:r>
              <a:rPr lang="en-US" sz="2200" dirty="0">
                <a:latin typeface="Arial" charset="0"/>
              </a:rPr>
              <a:t>More secure</a:t>
            </a:r>
          </a:p>
          <a:p>
            <a:pPr>
              <a:spcBef>
                <a:spcPts val="788"/>
              </a:spcBef>
              <a:buClr>
                <a:srgbClr val="993300"/>
              </a:buClr>
              <a:buSzPct val="90000"/>
              <a:buFont typeface="Monotype Sorts" charset="2"/>
              <a:buChar char=""/>
            </a:pPr>
            <a:r>
              <a:rPr lang="en-US" sz="2200" dirty="0">
                <a:latin typeface="Arial" charset="0"/>
              </a:rPr>
              <a:t>Demerits:</a:t>
            </a:r>
          </a:p>
          <a:p>
            <a:pPr lvl="1">
              <a:spcBef>
                <a:spcPts val="788"/>
              </a:spcBef>
              <a:buClr>
                <a:srgbClr val="CC6600"/>
              </a:buClr>
              <a:buSzPct val="80000"/>
              <a:buFont typeface="Monotype Sorts" charset="2"/>
              <a:buChar char=""/>
            </a:pPr>
            <a:r>
              <a:rPr lang="en-US" sz="2200" dirty="0">
                <a:latin typeface="Arial" charset="0"/>
              </a:rPr>
              <a:t>Performance overhead of user space to kernel space communication</a:t>
            </a:r>
          </a:p>
        </p:txBody>
      </p:sp>
    </p:spTree>
    <p:extLst>
      <p:ext uri="{BB962C8B-B14F-4D97-AF65-F5344CB8AC3E}">
        <p14:creationId xmlns:p14="http://schemas.microsoft.com/office/powerpoint/2010/main" val="167081823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1454152" y="198438"/>
            <a:ext cx="10128249"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Modules</a:t>
            </a:r>
          </a:p>
        </p:txBody>
      </p:sp>
      <p:sp>
        <p:nvSpPr>
          <p:cNvPr id="53250" name="Text Box 2"/>
          <p:cNvSpPr txBox="1">
            <a:spLocks noChangeArrowheads="1"/>
          </p:cNvSpPr>
          <p:nvPr/>
        </p:nvSpPr>
        <p:spPr bwMode="auto">
          <a:xfrm>
            <a:off x="1075267" y="1233489"/>
            <a:ext cx="10337800" cy="491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1800" dirty="0">
                <a:latin typeface="Times New Roman" panose="02020603050405020304" pitchFamily="18" charset="0"/>
              </a:rPr>
              <a:t>T</a:t>
            </a:r>
            <a:r>
              <a:rPr lang="en-US" sz="1800" b="0" i="0" u="none" strike="noStrike" baseline="0" dirty="0">
                <a:latin typeface="Times New Roman" panose="02020603050405020304" pitchFamily="18" charset="0"/>
              </a:rPr>
              <a:t>he best current methodology for operating-system design involves using object-oriented programming techniques to create a modular kernel.</a:t>
            </a:r>
          </a:p>
          <a:p>
            <a:pPr>
              <a:spcBef>
                <a:spcPts val="788"/>
              </a:spcBef>
              <a:buClr>
                <a:srgbClr val="993300"/>
              </a:buClr>
              <a:buSzPct val="90000"/>
              <a:buFont typeface="Monotype Sorts" charset="2"/>
              <a:buChar char=""/>
            </a:pPr>
            <a:r>
              <a:rPr lang="en-US" sz="1800" b="0" i="0" u="none" strike="noStrike" baseline="0" dirty="0">
                <a:latin typeface="Times New Roman" panose="02020603050405020304" pitchFamily="18" charset="0"/>
              </a:rPr>
              <a:t>Here, the kernel has a set of core components and links in additional services either during boot time or during run time. </a:t>
            </a:r>
          </a:p>
          <a:p>
            <a:pPr>
              <a:spcBef>
                <a:spcPts val="788"/>
              </a:spcBef>
              <a:buClr>
                <a:srgbClr val="993300"/>
              </a:buClr>
              <a:buSzPct val="90000"/>
              <a:buFont typeface="Monotype Sorts" charset="2"/>
              <a:buChar char=""/>
            </a:pPr>
            <a:r>
              <a:rPr lang="en-US" sz="1800" b="0" i="0" u="none" strike="noStrike" baseline="0" dirty="0">
                <a:latin typeface="Times New Roman" panose="02020603050405020304" pitchFamily="18" charset="0"/>
              </a:rPr>
              <a:t>Such a strategy uses dynamically loadable modules and is common in modern implementations of UNIX, such </a:t>
            </a:r>
            <a:r>
              <a:rPr lang="en-IN" sz="1800" b="0" i="0" u="none" strike="noStrike" baseline="0" dirty="0">
                <a:latin typeface="Times New Roman" panose="02020603050405020304" pitchFamily="18" charset="0"/>
              </a:rPr>
              <a:t>as Solaris, Linux, and Mac OS X.</a:t>
            </a:r>
          </a:p>
          <a:p>
            <a:pPr>
              <a:spcBef>
                <a:spcPts val="788"/>
              </a:spcBef>
              <a:buClr>
                <a:srgbClr val="993300"/>
              </a:buClr>
              <a:buSzPct val="90000"/>
              <a:buFont typeface="Monotype Sorts" charset="2"/>
              <a:buChar char=""/>
            </a:pPr>
            <a:r>
              <a:rPr lang="en-US" sz="1800" b="0" i="0" u="none" strike="noStrike" baseline="0" dirty="0">
                <a:latin typeface="Times New Roman" panose="02020603050405020304" pitchFamily="18" charset="0"/>
              </a:rPr>
              <a:t>Such a design allows the kernel to provide core services yet also allows certain features to be implemented dynamically.</a:t>
            </a:r>
          </a:p>
          <a:p>
            <a:pPr>
              <a:spcBef>
                <a:spcPts val="788"/>
              </a:spcBef>
              <a:buClr>
                <a:srgbClr val="993300"/>
              </a:buClr>
              <a:buSzPct val="90000"/>
              <a:buFont typeface="Monotype Sorts" charset="2"/>
              <a:buChar char=""/>
            </a:pPr>
            <a:r>
              <a:rPr lang="en-IN" sz="1800" b="0" i="0" u="none" strike="noStrike" baseline="0" dirty="0">
                <a:latin typeface="Times New Roman" panose="02020603050405020304" pitchFamily="18" charset="0"/>
              </a:rPr>
              <a:t>The overall </a:t>
            </a:r>
            <a:r>
              <a:rPr lang="en-US" sz="1800" b="0" i="0" u="none" strike="noStrike" baseline="0" dirty="0">
                <a:latin typeface="Times New Roman" panose="02020603050405020304" pitchFamily="18" charset="0"/>
              </a:rPr>
              <a:t>result resembles a layered system in that each kernel section has defined, protected interfaces; but it is more flexible than a layered system in that any module can call any other module. </a:t>
            </a:r>
          </a:p>
          <a:p>
            <a:pPr>
              <a:spcBef>
                <a:spcPts val="788"/>
              </a:spcBef>
              <a:buClr>
                <a:srgbClr val="993300"/>
              </a:buClr>
              <a:buSzPct val="90000"/>
              <a:buFont typeface="Monotype Sorts" charset="2"/>
              <a:buChar char=""/>
            </a:pPr>
            <a:r>
              <a:rPr lang="en-US" sz="1800" b="0" i="0" u="none" strike="noStrike" baseline="0" dirty="0">
                <a:latin typeface="Times New Roman" panose="02020603050405020304" pitchFamily="18" charset="0"/>
              </a:rPr>
              <a:t>Furthermore, the approach is like the microkernel approach in that the primary module has only core functions and knowledge of how to load and communicate with other modules; but it is more efficient, because modules do not need to invoke message passing in </a:t>
            </a:r>
            <a:r>
              <a:rPr lang="en-IN" sz="1800" b="0" i="0" u="none" strike="noStrike" baseline="0" dirty="0">
                <a:latin typeface="Times New Roman" panose="02020603050405020304" pitchFamily="18" charset="0"/>
              </a:rPr>
              <a:t>order to communicate.</a:t>
            </a:r>
            <a:endParaRPr lang="ja-JP"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50365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1454152" y="198438"/>
            <a:ext cx="10128249"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Modules</a:t>
            </a:r>
          </a:p>
        </p:txBody>
      </p:sp>
      <p:sp>
        <p:nvSpPr>
          <p:cNvPr id="53250" name="Text Box 2"/>
          <p:cNvSpPr txBox="1">
            <a:spLocks noChangeArrowheads="1"/>
          </p:cNvSpPr>
          <p:nvPr/>
        </p:nvSpPr>
        <p:spPr bwMode="auto">
          <a:xfrm>
            <a:off x="1075267" y="1233489"/>
            <a:ext cx="10337800" cy="491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endParaRPr lang="ja-JP"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573E768-A8FE-937C-5EA8-4CE7DCD6DEED}"/>
              </a:ext>
            </a:extLst>
          </p:cNvPr>
          <p:cNvPicPr>
            <a:picLocks noChangeAspect="1"/>
          </p:cNvPicPr>
          <p:nvPr/>
        </p:nvPicPr>
        <p:blipFill>
          <a:blip r:embed="rId3"/>
          <a:stretch>
            <a:fillRect/>
          </a:stretch>
        </p:blipFill>
        <p:spPr>
          <a:xfrm>
            <a:off x="1413340" y="1233489"/>
            <a:ext cx="9365320" cy="4077883"/>
          </a:xfrm>
          <a:prstGeom prst="rect">
            <a:avLst/>
          </a:prstGeom>
        </p:spPr>
      </p:pic>
    </p:spTree>
    <p:extLst>
      <p:ext uri="{BB962C8B-B14F-4D97-AF65-F5344CB8AC3E}">
        <p14:creationId xmlns:p14="http://schemas.microsoft.com/office/powerpoint/2010/main" val="386454546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1454152" y="198438"/>
            <a:ext cx="10128249"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Operating-System Debugging</a:t>
            </a:r>
          </a:p>
        </p:txBody>
      </p:sp>
      <p:sp>
        <p:nvSpPr>
          <p:cNvPr id="53250" name="Text Box 2"/>
          <p:cNvSpPr txBox="1">
            <a:spLocks noChangeArrowheads="1"/>
          </p:cNvSpPr>
          <p:nvPr/>
        </p:nvSpPr>
        <p:spPr bwMode="auto">
          <a:xfrm>
            <a:off x="1075267" y="1233489"/>
            <a:ext cx="10337800" cy="491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2200" b="1" dirty="0">
                <a:solidFill>
                  <a:srgbClr val="3366FF"/>
                </a:solidFill>
                <a:latin typeface="Arial" charset="0"/>
              </a:rPr>
              <a:t>Debugging</a:t>
            </a:r>
            <a:r>
              <a:rPr lang="en-US" sz="2200" dirty="0">
                <a:solidFill>
                  <a:srgbClr val="3366FF"/>
                </a:solidFill>
                <a:latin typeface="Arial" charset="0"/>
              </a:rPr>
              <a:t> </a:t>
            </a:r>
            <a:r>
              <a:rPr lang="en-US" sz="2200" dirty="0">
                <a:latin typeface="Arial" charset="0"/>
              </a:rPr>
              <a:t>is finding and fixing errors, or </a:t>
            </a:r>
            <a:r>
              <a:rPr lang="en-US" sz="2200" b="1" dirty="0">
                <a:solidFill>
                  <a:srgbClr val="3366FF"/>
                </a:solidFill>
                <a:latin typeface="Arial" charset="0"/>
              </a:rPr>
              <a:t>bugs</a:t>
            </a:r>
          </a:p>
          <a:p>
            <a:pPr>
              <a:spcBef>
                <a:spcPts val="788"/>
              </a:spcBef>
              <a:buClr>
                <a:srgbClr val="993300"/>
              </a:buClr>
              <a:buSzPct val="90000"/>
              <a:buFont typeface="Monotype Sorts" charset="2"/>
              <a:buChar char=""/>
            </a:pPr>
            <a:r>
              <a:rPr lang="en-US" sz="2200" dirty="0">
                <a:latin typeface="Arial" charset="0"/>
              </a:rPr>
              <a:t>OS generate </a:t>
            </a:r>
            <a:r>
              <a:rPr lang="en-US" sz="2200" b="1" dirty="0">
                <a:solidFill>
                  <a:srgbClr val="3366FF"/>
                </a:solidFill>
                <a:latin typeface="Arial" charset="0"/>
              </a:rPr>
              <a:t>log files</a:t>
            </a:r>
            <a:r>
              <a:rPr lang="en-US" sz="2200" dirty="0">
                <a:solidFill>
                  <a:srgbClr val="3366FF"/>
                </a:solidFill>
                <a:latin typeface="Arial" charset="0"/>
              </a:rPr>
              <a:t> </a:t>
            </a:r>
            <a:r>
              <a:rPr lang="en-US" sz="2200" dirty="0">
                <a:latin typeface="Arial" charset="0"/>
              </a:rPr>
              <a:t>containing error information</a:t>
            </a:r>
          </a:p>
          <a:p>
            <a:pPr>
              <a:spcBef>
                <a:spcPts val="788"/>
              </a:spcBef>
              <a:buClr>
                <a:srgbClr val="993300"/>
              </a:buClr>
              <a:buSzPct val="90000"/>
              <a:buFont typeface="Monotype Sorts" charset="2"/>
              <a:buChar char=""/>
            </a:pPr>
            <a:r>
              <a:rPr lang="en-US" sz="2200" dirty="0">
                <a:latin typeface="Arial" charset="0"/>
              </a:rPr>
              <a:t>Failure of an application can generate </a:t>
            </a:r>
            <a:r>
              <a:rPr lang="en-US" sz="2200" b="1" dirty="0">
                <a:solidFill>
                  <a:srgbClr val="3366FF"/>
                </a:solidFill>
                <a:latin typeface="Arial" charset="0"/>
              </a:rPr>
              <a:t>core dump</a:t>
            </a:r>
            <a:r>
              <a:rPr lang="en-US" sz="2200" dirty="0">
                <a:solidFill>
                  <a:srgbClr val="3366FF"/>
                </a:solidFill>
                <a:latin typeface="Arial" charset="0"/>
              </a:rPr>
              <a:t> </a:t>
            </a:r>
            <a:r>
              <a:rPr lang="en-US" sz="2200" dirty="0">
                <a:latin typeface="Arial" charset="0"/>
              </a:rPr>
              <a:t>file capturing memory of the process</a:t>
            </a:r>
          </a:p>
          <a:p>
            <a:pPr>
              <a:spcBef>
                <a:spcPts val="788"/>
              </a:spcBef>
              <a:buClr>
                <a:srgbClr val="993300"/>
              </a:buClr>
              <a:buSzPct val="90000"/>
              <a:buFont typeface="Monotype Sorts" charset="2"/>
              <a:buChar char=""/>
            </a:pPr>
            <a:r>
              <a:rPr lang="en-US" sz="2200" dirty="0">
                <a:latin typeface="Arial" charset="0"/>
              </a:rPr>
              <a:t>Operating system failure can generate </a:t>
            </a:r>
            <a:r>
              <a:rPr lang="en-US" sz="2200" b="1" dirty="0">
                <a:solidFill>
                  <a:srgbClr val="3366FF"/>
                </a:solidFill>
                <a:latin typeface="Arial" charset="0"/>
              </a:rPr>
              <a:t>crash dump</a:t>
            </a:r>
            <a:r>
              <a:rPr lang="en-US" sz="2200" dirty="0">
                <a:solidFill>
                  <a:srgbClr val="3366FF"/>
                </a:solidFill>
                <a:latin typeface="Arial" charset="0"/>
              </a:rPr>
              <a:t> </a:t>
            </a:r>
            <a:r>
              <a:rPr lang="en-US" sz="2200" dirty="0">
                <a:latin typeface="Arial" charset="0"/>
              </a:rPr>
              <a:t>file containing kernel memory</a:t>
            </a:r>
          </a:p>
          <a:p>
            <a:pPr>
              <a:spcBef>
                <a:spcPts val="788"/>
              </a:spcBef>
              <a:buClr>
                <a:srgbClr val="993300"/>
              </a:buClr>
              <a:buSzPct val="90000"/>
              <a:buFont typeface="Monotype Sorts" charset="2"/>
              <a:buChar char=""/>
            </a:pPr>
            <a:r>
              <a:rPr lang="en-US" sz="2200" dirty="0">
                <a:latin typeface="Arial" charset="0"/>
              </a:rPr>
              <a:t>Beyond crashes, performance tuning can optimize system performance</a:t>
            </a:r>
          </a:p>
          <a:p>
            <a:pPr lvl="1">
              <a:spcBef>
                <a:spcPts val="788"/>
              </a:spcBef>
              <a:buClr>
                <a:srgbClr val="CC6600"/>
              </a:buClr>
              <a:buSzPct val="80000"/>
              <a:buFont typeface="Monotype Sorts" charset="2"/>
              <a:buChar char=""/>
            </a:pPr>
            <a:r>
              <a:rPr lang="en-US" sz="2200" dirty="0">
                <a:latin typeface="Arial" charset="0"/>
              </a:rPr>
              <a:t>Sometimes using </a:t>
            </a:r>
            <a:r>
              <a:rPr lang="en-US" sz="2200" b="1" i="1" dirty="0">
                <a:latin typeface="Arial" charset="0"/>
              </a:rPr>
              <a:t>trace listings</a:t>
            </a:r>
            <a:r>
              <a:rPr lang="en-US" sz="2200" dirty="0">
                <a:latin typeface="Arial" charset="0"/>
              </a:rPr>
              <a:t> of activities, recorded for analysis</a:t>
            </a:r>
          </a:p>
          <a:p>
            <a:pPr lvl="1">
              <a:spcBef>
                <a:spcPts val="788"/>
              </a:spcBef>
              <a:buClr>
                <a:srgbClr val="CC6600"/>
              </a:buClr>
              <a:buSzPct val="80000"/>
              <a:buFont typeface="Monotype Sorts" charset="2"/>
              <a:buChar char=""/>
            </a:pPr>
            <a:r>
              <a:rPr lang="en-US" sz="2200" b="1" dirty="0">
                <a:solidFill>
                  <a:srgbClr val="3366FF"/>
                </a:solidFill>
                <a:latin typeface="Arial" charset="0"/>
              </a:rPr>
              <a:t>Profiling</a:t>
            </a:r>
            <a:r>
              <a:rPr lang="en-US" sz="2200" dirty="0">
                <a:latin typeface="Arial" charset="0"/>
              </a:rPr>
              <a:t> is periodic sampling of instruction pointer to look for statistical trends</a:t>
            </a:r>
          </a:p>
          <a:p>
            <a:pPr marL="342900">
              <a:spcBef>
                <a:spcPts val="788"/>
              </a:spcBef>
              <a:buClrTx/>
              <a:buSzPct val="90000"/>
              <a:buFontTx/>
              <a:buNone/>
            </a:pPr>
            <a:r>
              <a:rPr lang="en-US" sz="2200" dirty="0">
                <a:latin typeface="Arial" charset="0"/>
              </a:rPr>
              <a:t>Kernighan</a:t>
            </a:r>
            <a:r>
              <a:rPr lang="ja-JP" sz="2200" dirty="0">
                <a:latin typeface="Arial" charset="0"/>
              </a:rPr>
              <a:t>’</a:t>
            </a:r>
            <a:r>
              <a:rPr lang="en-US" sz="2200" dirty="0">
                <a:latin typeface="Arial" charset="0"/>
              </a:rPr>
              <a:t>s Law: </a:t>
            </a:r>
            <a:r>
              <a:rPr lang="ja-JP" sz="2200" dirty="0">
                <a:latin typeface="Arial" charset="0"/>
              </a:rPr>
              <a:t>“</a:t>
            </a:r>
            <a:r>
              <a:rPr lang="en-US" sz="2200" dirty="0">
                <a:latin typeface="Arial" charset="0"/>
              </a:rPr>
              <a:t>Debugging is twice as hard as writing the code in the first place. Therefore, if you write the code as cleverly as possible, you are, by definition, not smart enough to debug it.</a:t>
            </a:r>
            <a:r>
              <a:rPr lang="ja-JP" sz="2200" dirty="0">
                <a:latin typeface="Arial" charset="0"/>
              </a:rPr>
              <a:t>”</a:t>
            </a:r>
          </a:p>
        </p:txBody>
      </p:sp>
    </p:spTree>
    <p:extLst>
      <p:ext uri="{BB962C8B-B14F-4D97-AF65-F5344CB8AC3E}">
        <p14:creationId xmlns:p14="http://schemas.microsoft.com/office/powerpoint/2010/main" val="395383526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1454152" y="198438"/>
            <a:ext cx="10128249"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Operating-System Debugging</a:t>
            </a:r>
          </a:p>
        </p:txBody>
      </p:sp>
      <p:sp>
        <p:nvSpPr>
          <p:cNvPr id="53250" name="Text Box 2"/>
          <p:cNvSpPr txBox="1">
            <a:spLocks noChangeArrowheads="1"/>
          </p:cNvSpPr>
          <p:nvPr/>
        </p:nvSpPr>
        <p:spPr bwMode="auto">
          <a:xfrm>
            <a:off x="1075267" y="1233489"/>
            <a:ext cx="10337800" cy="491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Operating system debugging is the process of identifying and fixing errors or bugs in an operating system. Debugging is a crucial step in the development and maintenance of an operating system, as it ensures that the system is stable, secure, and functions as intended.</a:t>
            </a:r>
          </a:p>
          <a:p>
            <a:pPr>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Types of Debugging:</a:t>
            </a:r>
          </a:p>
          <a:p>
            <a:pPr lvl="1">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Kernel Debugging: Kernel debugging involves identifying and fixing errors in the kernel, which is the core part of the operating system.</a:t>
            </a:r>
          </a:p>
          <a:p>
            <a:pPr lvl="1">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Device Driver Debugging: Device driver debugging involves identifying and fixing errors in device drivers, which are software components that manage hardware devices.</a:t>
            </a:r>
          </a:p>
          <a:p>
            <a:pPr lvl="1">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System Call Debugging: System call debugging involves identifying and fixing errors in system calls, which are interfaces between the operating system and applications.</a:t>
            </a:r>
          </a:p>
          <a:p>
            <a:pPr lvl="1">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Memory Debugging: Memory debugging involves identifying and fixing errors related to memory management, such as memory leaks or corruption.</a:t>
            </a:r>
          </a:p>
        </p:txBody>
      </p:sp>
    </p:spTree>
    <p:extLst>
      <p:ext uri="{BB962C8B-B14F-4D97-AF65-F5344CB8AC3E}">
        <p14:creationId xmlns:p14="http://schemas.microsoft.com/office/powerpoint/2010/main" val="420888407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1454152" y="198438"/>
            <a:ext cx="10128249"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Operating-System Debugging</a:t>
            </a:r>
          </a:p>
        </p:txBody>
      </p:sp>
      <p:sp>
        <p:nvSpPr>
          <p:cNvPr id="53250" name="Text Box 2"/>
          <p:cNvSpPr txBox="1">
            <a:spLocks noChangeArrowheads="1"/>
          </p:cNvSpPr>
          <p:nvPr/>
        </p:nvSpPr>
        <p:spPr bwMode="auto">
          <a:xfrm>
            <a:off x="1075267" y="1233489"/>
            <a:ext cx="10337800" cy="491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Debugging Tools:</a:t>
            </a:r>
          </a:p>
          <a:p>
            <a:pPr lvl="1">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Print Statements: Print statements are used to print debug messages to the console or a log file.</a:t>
            </a:r>
          </a:p>
          <a:p>
            <a:pPr lvl="1">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Debuggers: Debuggers are software tools that allow developers to step through code, set breakpoints, and examine variables.</a:t>
            </a:r>
          </a:p>
          <a:p>
            <a:pPr lvl="1">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System Calls Tracing: System calls tracing involves tracing system calls to identify errors or performance issues.</a:t>
            </a:r>
          </a:p>
          <a:p>
            <a:pPr lvl="1">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Memory Profilers: Memory profilers are tools that analyze memory usage and identify memory leaks or corruption.</a:t>
            </a:r>
          </a:p>
          <a:p>
            <a:pPr>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Debugging Techniques:</a:t>
            </a:r>
          </a:p>
          <a:p>
            <a:pPr lvl="1">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Divide and Conquer: Divide and conquer involves dividing the code into smaller sections and debugging each section separately.</a:t>
            </a:r>
          </a:p>
          <a:p>
            <a:pPr lvl="1">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Print and Analyze: Print and analyze involves printing debug messages and analyzing the output to identify errors.</a:t>
            </a:r>
          </a:p>
          <a:p>
            <a:pPr lvl="1">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Use of Debugging Tools: Use of debugging tools involves using tools such as debuggers and memory profilers to identify and fix errors.</a:t>
            </a:r>
          </a:p>
          <a:p>
            <a:pPr lvl="1">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Code Review: Code review involves reviewing code to identify errors or potential issues.</a:t>
            </a:r>
          </a:p>
        </p:txBody>
      </p:sp>
    </p:spTree>
    <p:extLst>
      <p:ext uri="{BB962C8B-B14F-4D97-AF65-F5344CB8AC3E}">
        <p14:creationId xmlns:p14="http://schemas.microsoft.com/office/powerpoint/2010/main" val="251223135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551384" y="332656"/>
            <a:ext cx="10181167"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Operating System Services</a:t>
            </a:r>
          </a:p>
        </p:txBody>
      </p:sp>
      <p:sp>
        <p:nvSpPr>
          <p:cNvPr id="7170" name="Text Box 2"/>
          <p:cNvSpPr txBox="1">
            <a:spLocks noChangeArrowheads="1"/>
          </p:cNvSpPr>
          <p:nvPr/>
        </p:nvSpPr>
        <p:spPr bwMode="auto">
          <a:xfrm>
            <a:off x="1128184" y="1628800"/>
            <a:ext cx="10224400" cy="4865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marL="1084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00"/>
              </a:spcBef>
              <a:buClr>
                <a:srgbClr val="993300"/>
              </a:buClr>
              <a:buSzPct val="90000"/>
              <a:buFont typeface="Monotype Sorts" charset="2"/>
              <a:buChar char=""/>
            </a:pPr>
            <a:r>
              <a:rPr lang="en-US" sz="2200" dirty="0">
                <a:latin typeface="Arial" charset="0"/>
              </a:rPr>
              <a:t>Operating systems provide an environment for execution of programs and services to programs and users</a:t>
            </a:r>
          </a:p>
          <a:p>
            <a:pPr>
              <a:spcBef>
                <a:spcPts val="700"/>
              </a:spcBef>
              <a:buClr>
                <a:srgbClr val="993300"/>
              </a:buClr>
              <a:buSzPct val="90000"/>
              <a:buFont typeface="Monotype Sorts" charset="2"/>
              <a:buChar char=""/>
            </a:pPr>
            <a:r>
              <a:rPr lang="en-US" sz="2200" dirty="0">
                <a:latin typeface="Arial" charset="0"/>
              </a:rPr>
              <a:t>One set of operating-system services provides functions that are helpful to the user:</a:t>
            </a:r>
          </a:p>
          <a:p>
            <a:pPr lvl="1">
              <a:spcBef>
                <a:spcPts val="700"/>
              </a:spcBef>
              <a:buClr>
                <a:srgbClr val="CC6600"/>
              </a:buClr>
              <a:buSzPct val="80000"/>
              <a:buFont typeface="Monotype Sorts" charset="2"/>
              <a:buChar char=""/>
            </a:pPr>
            <a:r>
              <a:rPr lang="en-US" sz="2200" b="1" dirty="0">
                <a:latin typeface="Arial" charset="0"/>
              </a:rPr>
              <a:t>User interface </a:t>
            </a:r>
            <a:r>
              <a:rPr lang="en-US" sz="2200" dirty="0">
                <a:latin typeface="Arial" charset="0"/>
              </a:rPr>
              <a:t>- Almost all operating systems have a user interface (</a:t>
            </a:r>
            <a:r>
              <a:rPr lang="en-US" sz="2200" b="1" dirty="0">
                <a:solidFill>
                  <a:srgbClr val="3366FF"/>
                </a:solidFill>
                <a:latin typeface="Arial" charset="0"/>
              </a:rPr>
              <a:t>UI</a:t>
            </a:r>
            <a:r>
              <a:rPr lang="en-US" sz="2200" dirty="0">
                <a:latin typeface="Arial" charset="0"/>
              </a:rPr>
              <a:t>).</a:t>
            </a:r>
          </a:p>
          <a:p>
            <a:pPr lvl="2">
              <a:spcBef>
                <a:spcPts val="700"/>
              </a:spcBef>
              <a:buClr>
                <a:srgbClr val="009900"/>
              </a:buClr>
              <a:buSzPct val="75000"/>
              <a:buFont typeface="Webdings" pitchFamily="16" charset="2"/>
              <a:buChar char=""/>
            </a:pPr>
            <a:r>
              <a:rPr lang="en-US" sz="2200" dirty="0">
                <a:latin typeface="Arial" charset="0"/>
              </a:rPr>
              <a:t>Varies between </a:t>
            </a:r>
            <a:r>
              <a:rPr lang="en-US" sz="2200" b="1" dirty="0">
                <a:solidFill>
                  <a:srgbClr val="3366FF"/>
                </a:solidFill>
                <a:latin typeface="Arial" charset="0"/>
              </a:rPr>
              <a:t>Command-Line </a:t>
            </a:r>
            <a:r>
              <a:rPr lang="en-US" sz="2200" b="1" dirty="0">
                <a:latin typeface="Arial" charset="0"/>
              </a:rPr>
              <a:t>(</a:t>
            </a:r>
            <a:r>
              <a:rPr lang="en-US" sz="2200" b="1" dirty="0">
                <a:solidFill>
                  <a:srgbClr val="3366FF"/>
                </a:solidFill>
                <a:latin typeface="Arial" charset="0"/>
              </a:rPr>
              <a:t>CLI</a:t>
            </a:r>
            <a:r>
              <a:rPr lang="en-US" sz="2200" b="1" dirty="0">
                <a:latin typeface="Arial" charset="0"/>
              </a:rPr>
              <a:t>)</a:t>
            </a:r>
            <a:r>
              <a:rPr lang="en-US" sz="2200" dirty="0">
                <a:latin typeface="Arial" charset="0"/>
              </a:rPr>
              <a:t>, </a:t>
            </a:r>
            <a:r>
              <a:rPr lang="en-US" sz="2200" b="1" dirty="0">
                <a:solidFill>
                  <a:srgbClr val="3366FF"/>
                </a:solidFill>
                <a:latin typeface="Arial" charset="0"/>
              </a:rPr>
              <a:t>Graphics User Interface </a:t>
            </a:r>
            <a:r>
              <a:rPr lang="en-US" sz="2200" b="1" dirty="0">
                <a:latin typeface="Arial" charset="0"/>
              </a:rPr>
              <a:t>(</a:t>
            </a:r>
            <a:r>
              <a:rPr lang="en-US" sz="2200" b="1" dirty="0">
                <a:solidFill>
                  <a:srgbClr val="3366FF"/>
                </a:solidFill>
                <a:latin typeface="Arial" charset="0"/>
              </a:rPr>
              <a:t>GUI</a:t>
            </a:r>
            <a:r>
              <a:rPr lang="en-US" sz="2200" b="1" dirty="0">
                <a:latin typeface="Arial" charset="0"/>
              </a:rPr>
              <a:t>)</a:t>
            </a:r>
            <a:r>
              <a:rPr lang="en-US" sz="2200" dirty="0">
                <a:latin typeface="Arial" charset="0"/>
              </a:rPr>
              <a:t>,</a:t>
            </a:r>
            <a:r>
              <a:rPr lang="en-US" sz="2200" b="1" dirty="0">
                <a:solidFill>
                  <a:srgbClr val="3366FF"/>
                </a:solidFill>
                <a:latin typeface="Arial" charset="0"/>
              </a:rPr>
              <a:t>   Batch interface</a:t>
            </a:r>
          </a:p>
          <a:p>
            <a:pPr lvl="1">
              <a:spcBef>
                <a:spcPts val="700"/>
              </a:spcBef>
              <a:buClr>
                <a:srgbClr val="CC6600"/>
              </a:buClr>
              <a:buSzPct val="80000"/>
              <a:buFont typeface="Monotype Sorts" charset="2"/>
              <a:buChar char=""/>
            </a:pPr>
            <a:r>
              <a:rPr lang="en-US" sz="2200" b="1" dirty="0">
                <a:latin typeface="Arial" charset="0"/>
              </a:rPr>
              <a:t>Program execution </a:t>
            </a:r>
            <a:r>
              <a:rPr lang="en-US" sz="2200" dirty="0">
                <a:latin typeface="Arial" charset="0"/>
              </a:rPr>
              <a:t>- The system must be able to load a program into memory and to run that program, end execution, either normally or abnormally (indicating error)</a:t>
            </a:r>
          </a:p>
          <a:p>
            <a:pPr lvl="1">
              <a:spcBef>
                <a:spcPts val="700"/>
              </a:spcBef>
              <a:buClr>
                <a:srgbClr val="CC6600"/>
              </a:buClr>
              <a:buSzPct val="80000"/>
              <a:buFont typeface="Monotype Sorts" charset="2"/>
              <a:buChar char=""/>
            </a:pPr>
            <a:r>
              <a:rPr lang="en-US" sz="2200" b="1" dirty="0">
                <a:latin typeface="Arial" charset="0"/>
              </a:rPr>
              <a:t>I/O operations </a:t>
            </a:r>
            <a:r>
              <a:rPr lang="en-US" sz="2200" dirty="0">
                <a:latin typeface="Arial" charset="0"/>
              </a:rPr>
              <a:t>-  A running program may require I/O, which may involve a file or an I/O device</a:t>
            </a:r>
          </a:p>
        </p:txBody>
      </p:sp>
    </p:spTree>
    <p:extLst>
      <p:ext uri="{BB962C8B-B14F-4D97-AF65-F5344CB8AC3E}">
        <p14:creationId xmlns:p14="http://schemas.microsoft.com/office/powerpoint/2010/main" val="369234512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1454152" y="198438"/>
            <a:ext cx="10128249"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Operating-System Debugging</a:t>
            </a:r>
          </a:p>
        </p:txBody>
      </p:sp>
      <p:sp>
        <p:nvSpPr>
          <p:cNvPr id="53250" name="Text Box 2"/>
          <p:cNvSpPr txBox="1">
            <a:spLocks noChangeArrowheads="1"/>
          </p:cNvSpPr>
          <p:nvPr/>
        </p:nvSpPr>
        <p:spPr bwMode="auto">
          <a:xfrm>
            <a:off x="1075267" y="1233489"/>
            <a:ext cx="10337800" cy="491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Common Operating System Debugging Issues:</a:t>
            </a:r>
          </a:p>
          <a:p>
            <a:pPr lvl="1">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Deadlocks: Deadlocks occur when two or more processes are blocked, waiting for each other to release resources.</a:t>
            </a:r>
          </a:p>
          <a:p>
            <a:pPr lvl="1">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Starvation: Starvation occurs when a process is unable to access resources due to other processes holding onto them for an extended period.</a:t>
            </a:r>
          </a:p>
          <a:p>
            <a:pPr lvl="1">
              <a:spcBef>
                <a:spcPts val="788"/>
              </a:spcBef>
              <a:buClr>
                <a:srgbClr val="993300"/>
              </a:buClr>
              <a:buSzPct val="90000"/>
              <a:buFont typeface="Monotype Sorts" charset="2"/>
              <a:buChar char=""/>
            </a:pPr>
            <a:r>
              <a:rPr lang="en-US" sz="1800" dirty="0" err="1">
                <a:solidFill>
                  <a:schemeClr val="tx1"/>
                </a:solidFill>
                <a:latin typeface="Times New Roman" panose="02020603050405020304" pitchFamily="18" charset="0"/>
                <a:cs typeface="Times New Roman" panose="02020603050405020304" pitchFamily="18" charset="0"/>
              </a:rPr>
              <a:t>Livelocks</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Livelocks</a:t>
            </a:r>
            <a:r>
              <a:rPr lang="en-US" sz="1800" dirty="0">
                <a:solidFill>
                  <a:schemeClr val="tx1"/>
                </a:solidFill>
                <a:latin typeface="Times New Roman" panose="02020603050405020304" pitchFamily="18" charset="0"/>
                <a:cs typeface="Times New Roman" panose="02020603050405020304" pitchFamily="18" charset="0"/>
              </a:rPr>
              <a:t> occur when two or more processes are unable to proceed due to constant retries.</a:t>
            </a:r>
          </a:p>
          <a:p>
            <a:pPr lvl="1">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Memory Leaks: Memory leaks occur when memory is allocated but not released, leading to memory exhaustion.</a:t>
            </a:r>
          </a:p>
          <a:p>
            <a:pPr>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Best Practices for Operating System Debugging:</a:t>
            </a:r>
          </a:p>
          <a:p>
            <a:pPr lvl="1">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Use Debugging Tools: Use debugging tools to identify and fix errors.</a:t>
            </a:r>
          </a:p>
          <a:p>
            <a:pPr lvl="1">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Write Clean Code: Write clean, modular, and well-documented code to reduce errors.</a:t>
            </a:r>
          </a:p>
          <a:p>
            <a:pPr lvl="1">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Test Thoroughly: Test the operating system thoroughly to identify errors.</a:t>
            </a:r>
          </a:p>
          <a:p>
            <a:pPr lvl="1">
              <a:spcBef>
                <a:spcPts val="788"/>
              </a:spcBef>
              <a:buClr>
                <a:srgbClr val="993300"/>
              </a:buClr>
              <a:buSzPct val="90000"/>
              <a:buFont typeface="Monotype Sorts" charset="2"/>
              <a:buChar char=""/>
            </a:pPr>
            <a:r>
              <a:rPr lang="en-US" sz="1800" dirty="0">
                <a:solidFill>
                  <a:schemeClr val="tx1"/>
                </a:solidFill>
                <a:latin typeface="Times New Roman" panose="02020603050405020304" pitchFamily="18" charset="0"/>
                <a:cs typeface="Times New Roman" panose="02020603050405020304" pitchFamily="18" charset="0"/>
              </a:rPr>
              <a:t>Code Review: Perform regular code reviews to identify errors or potential issues.</a:t>
            </a:r>
            <a:endParaRPr lang="ja-JP"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5620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592666" y="332656"/>
            <a:ext cx="10104967"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Operating System Generation</a:t>
            </a:r>
          </a:p>
        </p:txBody>
      </p:sp>
      <p:sp>
        <p:nvSpPr>
          <p:cNvPr id="57346" name="Text Box 2"/>
          <p:cNvSpPr txBox="1">
            <a:spLocks noChangeArrowheads="1"/>
          </p:cNvSpPr>
          <p:nvPr/>
        </p:nvSpPr>
        <p:spPr bwMode="auto">
          <a:xfrm>
            <a:off x="1075267" y="1233489"/>
            <a:ext cx="8765149"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just">
              <a:spcBef>
                <a:spcPts val="788"/>
              </a:spcBef>
              <a:buClr>
                <a:srgbClr val="993300"/>
              </a:buClr>
              <a:buSzPct val="90000"/>
              <a:buFont typeface="Monotype Sorts" charset="2"/>
              <a:buChar char=""/>
            </a:pPr>
            <a:r>
              <a:rPr lang="en-US" sz="2200" dirty="0">
                <a:latin typeface="Arial" charset="0"/>
              </a:rPr>
              <a:t>Design ,code and implement an operating system specifically for one machine at one site.</a:t>
            </a:r>
          </a:p>
          <a:p>
            <a:pPr algn="just">
              <a:spcBef>
                <a:spcPts val="788"/>
              </a:spcBef>
              <a:buClr>
                <a:srgbClr val="993300"/>
              </a:buClr>
              <a:buSzPct val="90000"/>
              <a:buFont typeface="Monotype Sorts" charset="2"/>
              <a:buChar char=""/>
            </a:pPr>
            <a:r>
              <a:rPr lang="en-US" sz="2200" dirty="0">
                <a:latin typeface="Arial" charset="0"/>
              </a:rPr>
              <a:t>Operating systems are designed to run on any of a class of machines at a variety of sites with variety of peripheral configurations </a:t>
            </a:r>
          </a:p>
          <a:p>
            <a:pPr algn="just">
              <a:spcBef>
                <a:spcPts val="788"/>
              </a:spcBef>
              <a:buClr>
                <a:srgbClr val="993300"/>
              </a:buClr>
              <a:buSzPct val="90000"/>
              <a:buFont typeface="Monotype Sorts" charset="2"/>
              <a:buChar char=""/>
            </a:pPr>
            <a:r>
              <a:rPr lang="en-US" sz="2200" dirty="0">
                <a:latin typeface="Arial" charset="0"/>
              </a:rPr>
              <a:t>The system must be configured or generated  for each specific computer site, a process known as </a:t>
            </a:r>
            <a:r>
              <a:rPr lang="en-US" sz="2200" b="1" dirty="0">
                <a:solidFill>
                  <a:srgbClr val="3366FF"/>
                </a:solidFill>
                <a:latin typeface="Arial" charset="0"/>
              </a:rPr>
              <a:t>System Generation (SYSGEN)</a:t>
            </a:r>
          </a:p>
          <a:p>
            <a:pPr algn="just">
              <a:spcBef>
                <a:spcPts val="788"/>
              </a:spcBef>
              <a:buClr>
                <a:srgbClr val="993300"/>
              </a:buClr>
              <a:buSzPct val="90000"/>
              <a:buFont typeface="Monotype Sorts" charset="2"/>
              <a:buChar char=""/>
            </a:pPr>
            <a:r>
              <a:rPr lang="en-US" sz="2200" dirty="0">
                <a:latin typeface="Arial" charset="0"/>
              </a:rPr>
              <a:t>The operating system is distributed on Disk ,on CD-ROM,DVD-ROM or as an ISO image, which is a file in the format of CD-ROM or DVD-ROM </a:t>
            </a:r>
          </a:p>
          <a:p>
            <a:pPr algn="just">
              <a:spcBef>
                <a:spcPts val="788"/>
              </a:spcBef>
              <a:buClr>
                <a:srgbClr val="993300"/>
              </a:buClr>
              <a:buSzPct val="90000"/>
              <a:buFont typeface="Monotype Sorts" charset="2"/>
              <a:buChar char=""/>
            </a:pPr>
            <a:r>
              <a:rPr lang="en-US" sz="2200" dirty="0">
                <a:latin typeface="Arial" charset="0"/>
              </a:rPr>
              <a:t>To generate a system , special program is used </a:t>
            </a:r>
          </a:p>
          <a:p>
            <a:pPr>
              <a:spcBef>
                <a:spcPts val="788"/>
              </a:spcBef>
              <a:buClr>
                <a:srgbClr val="993300"/>
              </a:buClr>
              <a:buSzPct val="90000"/>
              <a:buFont typeface="Monotype Sorts" charset="2"/>
              <a:buNone/>
            </a:pPr>
            <a:endParaRPr lang="en-US" dirty="0">
              <a:latin typeface="Arial" charset="0"/>
            </a:endParaRPr>
          </a:p>
          <a:p>
            <a:pPr marL="342900">
              <a:spcBef>
                <a:spcPts val="788"/>
              </a:spcBef>
              <a:buClrTx/>
              <a:buSzPct val="90000"/>
              <a:buFontTx/>
              <a:buNone/>
            </a:pPr>
            <a:endParaRPr lang="en-US" dirty="0">
              <a:latin typeface="Arial" charset="0"/>
            </a:endParaRPr>
          </a:p>
        </p:txBody>
      </p:sp>
    </p:spTree>
    <p:extLst>
      <p:ext uri="{BB962C8B-B14F-4D97-AF65-F5344CB8AC3E}">
        <p14:creationId xmlns:p14="http://schemas.microsoft.com/office/powerpoint/2010/main" val="334117212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592666" y="332656"/>
            <a:ext cx="10104967"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Operating System Generation</a:t>
            </a:r>
          </a:p>
        </p:txBody>
      </p:sp>
      <p:sp>
        <p:nvSpPr>
          <p:cNvPr id="57346" name="Text Box 2"/>
          <p:cNvSpPr txBox="1">
            <a:spLocks noChangeArrowheads="1"/>
          </p:cNvSpPr>
          <p:nvPr/>
        </p:nvSpPr>
        <p:spPr bwMode="auto">
          <a:xfrm>
            <a:off x="1051996" y="1052736"/>
            <a:ext cx="9139767"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2200" b="1" dirty="0">
                <a:solidFill>
                  <a:srgbClr val="3366FF"/>
                </a:solidFill>
                <a:latin typeface="Arial" charset="0"/>
              </a:rPr>
              <a:t>SYSGEN</a:t>
            </a:r>
            <a:r>
              <a:rPr lang="en-US" sz="2200" dirty="0">
                <a:latin typeface="Arial" charset="0"/>
              </a:rPr>
              <a:t> program obtains information concerning the specific configuration of the hardware system</a:t>
            </a:r>
          </a:p>
          <a:p>
            <a:pPr lvl="1">
              <a:spcBef>
                <a:spcPts val="788"/>
              </a:spcBef>
              <a:buClr>
                <a:srgbClr val="CC6600"/>
              </a:buClr>
              <a:buSzPct val="80000"/>
              <a:buFont typeface="Monotype Sorts" charset="2"/>
              <a:buChar char=""/>
            </a:pPr>
            <a:r>
              <a:rPr lang="en-US" sz="2200" dirty="0">
                <a:latin typeface="Arial" charset="0"/>
              </a:rPr>
              <a:t>Used to build system-specific compiled kernel or system-tuned</a:t>
            </a:r>
          </a:p>
          <a:p>
            <a:pPr lvl="1">
              <a:spcBef>
                <a:spcPts val="788"/>
              </a:spcBef>
              <a:buClr>
                <a:srgbClr val="CC6600"/>
              </a:buClr>
              <a:buSzPct val="80000"/>
              <a:buFont typeface="Monotype Sorts" charset="2"/>
              <a:buChar char=""/>
            </a:pPr>
            <a:r>
              <a:rPr lang="en-US" sz="2200" dirty="0">
                <a:latin typeface="Arial" charset="0"/>
              </a:rPr>
              <a:t>Can general more efficient code than one general kernel</a:t>
            </a:r>
          </a:p>
          <a:p>
            <a:pPr>
              <a:spcBef>
                <a:spcPts val="788"/>
              </a:spcBef>
              <a:buClr>
                <a:srgbClr val="993300"/>
              </a:buClr>
              <a:buSzPct val="90000"/>
              <a:buFont typeface="Monotype Sorts" charset="2"/>
              <a:buNone/>
            </a:pPr>
            <a:endParaRPr lang="en-US" dirty="0">
              <a:latin typeface="Arial" charset="0"/>
            </a:endParaRPr>
          </a:p>
          <a:p>
            <a:pPr>
              <a:spcBef>
                <a:spcPts val="788"/>
              </a:spcBef>
              <a:buClr>
                <a:srgbClr val="993300"/>
              </a:buClr>
              <a:buSzPct val="90000"/>
              <a:buFont typeface="Monotype Sorts" charset="2"/>
              <a:buChar char=""/>
            </a:pPr>
            <a:r>
              <a:rPr lang="en-US" sz="2200" b="1" dirty="0">
                <a:solidFill>
                  <a:srgbClr val="3366FF"/>
                </a:solidFill>
                <a:latin typeface="Arial" charset="0"/>
              </a:rPr>
              <a:t>Following kinds of information must be determined</a:t>
            </a:r>
            <a:endParaRPr lang="en-US" sz="2200" dirty="0">
              <a:latin typeface="Arial" charset="0"/>
            </a:endParaRPr>
          </a:p>
          <a:p>
            <a:pPr lvl="1">
              <a:spcBef>
                <a:spcPts val="788"/>
              </a:spcBef>
              <a:buClr>
                <a:srgbClr val="CC6600"/>
              </a:buClr>
              <a:buSzPct val="80000"/>
              <a:buFont typeface="Monotype Sorts" charset="2"/>
              <a:buChar char=""/>
            </a:pPr>
            <a:r>
              <a:rPr lang="en-US" sz="2200" dirty="0">
                <a:latin typeface="Arial" charset="0"/>
              </a:rPr>
              <a:t>What CPU to be used ? Multiprocessor system</a:t>
            </a:r>
          </a:p>
          <a:p>
            <a:pPr lvl="1">
              <a:spcBef>
                <a:spcPts val="788"/>
              </a:spcBef>
              <a:buClr>
                <a:srgbClr val="CC6600"/>
              </a:buClr>
              <a:buSzPct val="80000"/>
              <a:buFont typeface="Monotype Sorts" charset="2"/>
              <a:buChar char=""/>
            </a:pPr>
            <a:r>
              <a:rPr lang="en-US" sz="2200" dirty="0">
                <a:latin typeface="Arial" charset="0"/>
              </a:rPr>
              <a:t>How will the boot disk be formatted ? How many sections or partitions and what information will go to which partitions</a:t>
            </a:r>
          </a:p>
          <a:p>
            <a:pPr lvl="1">
              <a:spcBef>
                <a:spcPts val="788"/>
              </a:spcBef>
              <a:buClr>
                <a:srgbClr val="CC6600"/>
              </a:buClr>
              <a:buSzPct val="80000"/>
              <a:buFont typeface="Monotype Sorts" charset="2"/>
              <a:buChar char=""/>
            </a:pPr>
            <a:r>
              <a:rPr lang="en-US" sz="2200" dirty="0">
                <a:latin typeface="Arial" charset="0"/>
              </a:rPr>
              <a:t>How much memory is available ? Some systems determine this value themselves by referencing memory locations </a:t>
            </a:r>
            <a:r>
              <a:rPr lang="en-US" sz="2200" dirty="0" err="1">
                <a:latin typeface="Arial" charset="0"/>
              </a:rPr>
              <a:t>untill</a:t>
            </a:r>
            <a:r>
              <a:rPr lang="en-US" sz="2200" dirty="0">
                <a:latin typeface="Arial" charset="0"/>
              </a:rPr>
              <a:t> an illegal address fault is generated .It determine final legal address and hence amount of memory available </a:t>
            </a:r>
          </a:p>
        </p:txBody>
      </p:sp>
    </p:spTree>
    <p:extLst>
      <p:ext uri="{BB962C8B-B14F-4D97-AF65-F5344CB8AC3E}">
        <p14:creationId xmlns:p14="http://schemas.microsoft.com/office/powerpoint/2010/main" val="40696764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592666" y="332656"/>
            <a:ext cx="10104967"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Operating System Generation</a:t>
            </a:r>
          </a:p>
        </p:txBody>
      </p:sp>
      <p:sp>
        <p:nvSpPr>
          <p:cNvPr id="57346" name="Text Box 2"/>
          <p:cNvSpPr txBox="1">
            <a:spLocks noChangeArrowheads="1"/>
          </p:cNvSpPr>
          <p:nvPr/>
        </p:nvSpPr>
        <p:spPr bwMode="auto">
          <a:xfrm>
            <a:off x="1075267" y="1233489"/>
            <a:ext cx="9139767"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lvl="1">
              <a:spcBef>
                <a:spcPts val="788"/>
              </a:spcBef>
              <a:buClr>
                <a:srgbClr val="CC6600"/>
              </a:buClr>
              <a:buSzPct val="80000"/>
              <a:buFont typeface="Monotype Sorts" charset="2"/>
              <a:buChar char=""/>
            </a:pPr>
            <a:r>
              <a:rPr lang="en-US" sz="2200" dirty="0">
                <a:latin typeface="Arial" charset="0"/>
              </a:rPr>
              <a:t>What devices are available ? The system need to know to address each device ,the device interrupt number ,the device’s type and model ,and any special device characteristics.</a:t>
            </a:r>
          </a:p>
          <a:p>
            <a:pPr lvl="1">
              <a:spcBef>
                <a:spcPts val="788"/>
              </a:spcBef>
              <a:buClr>
                <a:srgbClr val="CC6600"/>
              </a:buClr>
              <a:buSzPct val="80000"/>
              <a:buFont typeface="Monotype Sorts" charset="2"/>
              <a:buChar char=""/>
            </a:pPr>
            <a:r>
              <a:rPr lang="en-US" sz="2200" dirty="0">
                <a:latin typeface="Arial" charset="0"/>
              </a:rPr>
              <a:t>What operating system options are desired or what parameter values are used. These options or values might include how many buffers of which sizes should be used ,what type of CPU-scheduling algorithm is desired ,what the maximum of processes to be supported</a:t>
            </a:r>
            <a:endParaRPr lang="en-US" dirty="0">
              <a:latin typeface="Arial" charset="0"/>
            </a:endParaRPr>
          </a:p>
          <a:p>
            <a:pPr marL="342900">
              <a:spcBef>
                <a:spcPts val="788"/>
              </a:spcBef>
              <a:buClrTx/>
              <a:buSzPct val="90000"/>
              <a:buFontTx/>
              <a:buNone/>
            </a:pPr>
            <a:endParaRPr lang="en-US" dirty="0">
              <a:latin typeface="Arial" charset="0"/>
            </a:endParaRPr>
          </a:p>
        </p:txBody>
      </p:sp>
    </p:spTree>
    <p:extLst>
      <p:ext uri="{BB962C8B-B14F-4D97-AF65-F5344CB8AC3E}">
        <p14:creationId xmlns:p14="http://schemas.microsoft.com/office/powerpoint/2010/main" val="37399735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609600" y="166688"/>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System Boot</a:t>
            </a:r>
          </a:p>
        </p:txBody>
      </p:sp>
      <p:sp>
        <p:nvSpPr>
          <p:cNvPr id="58370" name="Text Box 2"/>
          <p:cNvSpPr txBox="1">
            <a:spLocks noChangeArrowheads="1"/>
          </p:cNvSpPr>
          <p:nvPr/>
        </p:nvSpPr>
        <p:spPr bwMode="auto">
          <a:xfrm>
            <a:off x="1181101" y="1154114"/>
            <a:ext cx="9876367" cy="453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2200" dirty="0">
                <a:latin typeface="Arial" charset="0"/>
              </a:rPr>
              <a:t>When power initialized on system, execution starts at a fixed memory location</a:t>
            </a:r>
          </a:p>
          <a:p>
            <a:pPr lvl="1">
              <a:spcBef>
                <a:spcPts val="788"/>
              </a:spcBef>
              <a:buClr>
                <a:srgbClr val="CC6600"/>
              </a:buClr>
              <a:buSzPct val="80000"/>
              <a:buFont typeface="Monotype Sorts" charset="2"/>
              <a:buChar char=""/>
            </a:pPr>
            <a:r>
              <a:rPr lang="en-US" sz="2200" dirty="0">
                <a:latin typeface="Arial" charset="0"/>
              </a:rPr>
              <a:t>Firmware ROM used to hold initial boot code</a:t>
            </a:r>
          </a:p>
          <a:p>
            <a:pPr>
              <a:spcBef>
                <a:spcPts val="788"/>
              </a:spcBef>
              <a:buClr>
                <a:srgbClr val="993300"/>
              </a:buClr>
              <a:buSzPct val="90000"/>
              <a:buFont typeface="Monotype Sorts" charset="2"/>
              <a:buChar char=""/>
            </a:pPr>
            <a:r>
              <a:rPr lang="en-US" sz="2200" dirty="0">
                <a:latin typeface="Arial" charset="0"/>
              </a:rPr>
              <a:t>Operating system must be made available to hardware so hardware can start it</a:t>
            </a:r>
          </a:p>
          <a:p>
            <a:pPr lvl="1">
              <a:spcBef>
                <a:spcPts val="788"/>
              </a:spcBef>
              <a:buClr>
                <a:srgbClr val="CC6600"/>
              </a:buClr>
              <a:buSzPct val="80000"/>
              <a:buFont typeface="Monotype Sorts" charset="2"/>
              <a:buChar char=""/>
            </a:pPr>
            <a:r>
              <a:rPr lang="en-US" sz="2200" dirty="0">
                <a:latin typeface="Arial" charset="0"/>
              </a:rPr>
              <a:t>Small piece of code – </a:t>
            </a:r>
            <a:r>
              <a:rPr lang="en-US" sz="2200" b="1" dirty="0">
                <a:solidFill>
                  <a:srgbClr val="3366FF"/>
                </a:solidFill>
                <a:latin typeface="Arial" charset="0"/>
              </a:rPr>
              <a:t>bootstrap loader</a:t>
            </a:r>
            <a:r>
              <a:rPr lang="en-US" sz="2200" dirty="0">
                <a:latin typeface="Arial" charset="0"/>
              </a:rPr>
              <a:t>, stored in </a:t>
            </a:r>
            <a:r>
              <a:rPr lang="en-US" sz="2200" b="1" dirty="0">
                <a:solidFill>
                  <a:srgbClr val="3366FF"/>
                </a:solidFill>
                <a:latin typeface="Arial" charset="0"/>
              </a:rPr>
              <a:t>ROM</a:t>
            </a:r>
            <a:r>
              <a:rPr lang="en-US" sz="2200" dirty="0">
                <a:latin typeface="Arial" charset="0"/>
              </a:rPr>
              <a:t> or </a:t>
            </a:r>
            <a:r>
              <a:rPr lang="en-US" sz="2200" b="1" dirty="0">
                <a:solidFill>
                  <a:srgbClr val="3366FF"/>
                </a:solidFill>
                <a:latin typeface="Arial" charset="0"/>
              </a:rPr>
              <a:t>EEPROM</a:t>
            </a:r>
            <a:r>
              <a:rPr lang="en-US" sz="2200" dirty="0">
                <a:latin typeface="Arial" charset="0"/>
              </a:rPr>
              <a:t> locates the kernel, loads it into memory, and starts it</a:t>
            </a:r>
          </a:p>
          <a:p>
            <a:pPr lvl="1">
              <a:spcBef>
                <a:spcPts val="788"/>
              </a:spcBef>
              <a:buClr>
                <a:srgbClr val="CC6600"/>
              </a:buClr>
              <a:buSzPct val="80000"/>
              <a:buFont typeface="Monotype Sorts" charset="2"/>
              <a:buChar char=""/>
            </a:pPr>
            <a:r>
              <a:rPr lang="en-US" sz="2200" dirty="0">
                <a:latin typeface="Arial" charset="0"/>
              </a:rPr>
              <a:t>Sometimes two-step process where </a:t>
            </a:r>
            <a:r>
              <a:rPr lang="en-US" sz="2200" b="1" dirty="0">
                <a:solidFill>
                  <a:srgbClr val="3366FF"/>
                </a:solidFill>
                <a:latin typeface="Arial" charset="0"/>
              </a:rPr>
              <a:t>boot block </a:t>
            </a:r>
            <a:r>
              <a:rPr lang="en-US" sz="2200" dirty="0">
                <a:latin typeface="Arial" charset="0"/>
              </a:rPr>
              <a:t>at fixed location loaded by ROM code, which loads bootstrap loader from disk</a:t>
            </a:r>
          </a:p>
          <a:p>
            <a:pPr>
              <a:spcBef>
                <a:spcPts val="788"/>
              </a:spcBef>
              <a:buClr>
                <a:srgbClr val="993300"/>
              </a:buClr>
              <a:buSzPct val="90000"/>
              <a:buFont typeface="Monotype Sorts" charset="2"/>
              <a:buChar char=""/>
            </a:pPr>
            <a:r>
              <a:rPr lang="en-US" sz="2200" dirty="0">
                <a:latin typeface="Arial" charset="0"/>
              </a:rPr>
              <a:t>Common bootstrap loader, </a:t>
            </a:r>
            <a:r>
              <a:rPr lang="en-US" sz="2200" b="1" dirty="0">
                <a:solidFill>
                  <a:srgbClr val="3366FF"/>
                </a:solidFill>
                <a:latin typeface="Arial" charset="0"/>
              </a:rPr>
              <a:t>GRUB</a:t>
            </a:r>
            <a:r>
              <a:rPr lang="en-US" sz="2200" dirty="0">
                <a:latin typeface="Arial" charset="0"/>
              </a:rPr>
              <a:t>, allows selection of kernel from multiple disks, versions, kernel options</a:t>
            </a:r>
          </a:p>
          <a:p>
            <a:pPr>
              <a:spcBef>
                <a:spcPts val="788"/>
              </a:spcBef>
              <a:buClr>
                <a:srgbClr val="993300"/>
              </a:buClr>
              <a:buSzPct val="90000"/>
              <a:buFont typeface="Monotype Sorts" charset="2"/>
              <a:buChar char=""/>
            </a:pPr>
            <a:r>
              <a:rPr lang="en-US" sz="2200" dirty="0">
                <a:latin typeface="Arial" charset="0"/>
              </a:rPr>
              <a:t>Kernel loads and system is then </a:t>
            </a:r>
            <a:r>
              <a:rPr lang="en-US" sz="2200" b="1" dirty="0">
                <a:solidFill>
                  <a:srgbClr val="3366FF"/>
                </a:solidFill>
                <a:latin typeface="Arial" charset="0"/>
              </a:rPr>
              <a:t>running</a:t>
            </a:r>
          </a:p>
        </p:txBody>
      </p:sp>
    </p:spTree>
    <p:extLst>
      <p:ext uri="{BB962C8B-B14F-4D97-AF65-F5344CB8AC3E}">
        <p14:creationId xmlns:p14="http://schemas.microsoft.com/office/powerpoint/2010/main" val="28968163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609600" y="166688"/>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System Boot</a:t>
            </a:r>
          </a:p>
        </p:txBody>
      </p:sp>
      <p:sp>
        <p:nvSpPr>
          <p:cNvPr id="58370" name="Text Box 2"/>
          <p:cNvSpPr txBox="1">
            <a:spLocks noChangeArrowheads="1"/>
          </p:cNvSpPr>
          <p:nvPr/>
        </p:nvSpPr>
        <p:spPr bwMode="auto">
          <a:xfrm>
            <a:off x="1181101" y="1154114"/>
            <a:ext cx="9876367" cy="6091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1800" dirty="0">
                <a:latin typeface="Times New Roman" panose="02020603050405020304" pitchFamily="18" charset="0"/>
                <a:cs typeface="Times New Roman" panose="02020603050405020304" pitchFamily="18" charset="0"/>
              </a:rPr>
              <a:t>System Boot Process:</a:t>
            </a:r>
          </a:p>
          <a:p>
            <a:pPr lvl="1">
              <a:spcBef>
                <a:spcPts val="788"/>
              </a:spcBef>
              <a:buClr>
                <a:srgbClr val="993300"/>
              </a:buClr>
              <a:buSzPct val="90000"/>
              <a:buFont typeface="Monotype Sorts" charset="2"/>
              <a:buChar char=""/>
            </a:pPr>
            <a:r>
              <a:rPr lang="en-US" sz="1800" dirty="0">
                <a:latin typeface="Times New Roman" panose="02020603050405020304" pitchFamily="18" charset="0"/>
                <a:cs typeface="Times New Roman" panose="02020603050405020304" pitchFamily="18" charset="0"/>
              </a:rPr>
              <a:t>The system boot process, also known as booting, is the process by which a computer system starts up and loads its operating system and other essential software. The boot process involves a series of steps that occur in a specific order, and it is a critical part of the system's initialization.</a:t>
            </a:r>
          </a:p>
          <a:p>
            <a:pPr>
              <a:spcBef>
                <a:spcPts val="788"/>
              </a:spcBef>
              <a:buClr>
                <a:srgbClr val="993300"/>
              </a:buClr>
              <a:buSzPct val="90000"/>
              <a:buFont typeface="Monotype Sorts" charset="2"/>
              <a:buChar char=""/>
            </a:pPr>
            <a:r>
              <a:rPr lang="en-US" sz="1800" dirty="0">
                <a:latin typeface="Times New Roman" panose="02020603050405020304" pitchFamily="18" charset="0"/>
                <a:cs typeface="Times New Roman" panose="02020603050405020304" pitchFamily="18" charset="0"/>
              </a:rPr>
              <a:t>Steps in the System Boot Process:</a:t>
            </a:r>
          </a:p>
          <a:p>
            <a:pPr lvl="1">
              <a:spcBef>
                <a:spcPts val="788"/>
              </a:spcBef>
              <a:buClr>
                <a:srgbClr val="993300"/>
              </a:buClr>
              <a:buSzPct val="90000"/>
              <a:buFont typeface="Monotype Sorts" charset="2"/>
              <a:buChar char=""/>
            </a:pPr>
            <a:r>
              <a:rPr lang="en-US" sz="1800" dirty="0">
                <a:latin typeface="Times New Roman" panose="02020603050405020304" pitchFamily="18" charset="0"/>
                <a:cs typeface="Times New Roman" panose="02020603050405020304" pitchFamily="18" charset="0"/>
              </a:rPr>
              <a:t>Power-On Self-Test (POST): When the power button is pressed, the system's power supply unit (PSU) sends power to the motherboard, and the system begins to boot. The POST checks the system's hardware components, such as the CPU, memory, and storage devices, to ensure they are functioning properly.</a:t>
            </a:r>
          </a:p>
          <a:p>
            <a:pPr lvl="1">
              <a:spcBef>
                <a:spcPts val="788"/>
              </a:spcBef>
              <a:buClr>
                <a:srgbClr val="993300"/>
              </a:buClr>
              <a:buSzPct val="90000"/>
              <a:buFont typeface="Monotype Sorts" charset="2"/>
              <a:buChar char=""/>
            </a:pPr>
            <a:r>
              <a:rPr lang="en-US" sz="1800" dirty="0">
                <a:latin typeface="Times New Roman" panose="02020603050405020304" pitchFamily="18" charset="0"/>
                <a:cs typeface="Times New Roman" panose="02020603050405020304" pitchFamily="18" charset="0"/>
              </a:rPr>
              <a:t>Bootloader: The bootloader is a small program that is stored in the system's firmware, typically in the BIOS (Basic Input/Output System) or UEFI (Unified Extensible Firmware Interface). The bootloader is responsible for loading the operating system into memory.</a:t>
            </a:r>
          </a:p>
          <a:p>
            <a:pPr lvl="1">
              <a:spcBef>
                <a:spcPts val="788"/>
              </a:spcBef>
              <a:buClr>
                <a:srgbClr val="993300"/>
              </a:buClr>
              <a:buSzPct val="90000"/>
              <a:buFont typeface="Monotype Sorts" charset="2"/>
              <a:buChar char=""/>
            </a:pPr>
            <a:r>
              <a:rPr lang="en-US" sz="1800" dirty="0">
                <a:latin typeface="Times New Roman" panose="02020603050405020304" pitchFamily="18" charset="0"/>
                <a:cs typeface="Times New Roman" panose="02020603050405020304" pitchFamily="18" charset="0"/>
              </a:rPr>
              <a:t>Boot Device Selection: The bootloader searches for a boot device, such as a hard drive, solid-state drive (SSD), or USB drive, that contains the operating system. The bootloader checks the boot device's partition table to determine which partition contains the operating system.</a:t>
            </a:r>
          </a:p>
          <a:p>
            <a:pPr lvl="1">
              <a:spcBef>
                <a:spcPts val="788"/>
              </a:spcBef>
              <a:buClr>
                <a:srgbClr val="993300"/>
              </a:buClr>
              <a:buSzPct val="90000"/>
              <a:buFont typeface="Monotype Sorts" charset="2"/>
              <a:buChar char=""/>
            </a:pPr>
            <a:r>
              <a:rPr lang="en-US" sz="1800" dirty="0">
                <a:latin typeface="Times New Roman" panose="02020603050405020304" pitchFamily="18" charset="0"/>
                <a:cs typeface="Times New Roman" panose="02020603050405020304" pitchFamily="18" charset="0"/>
              </a:rPr>
              <a:t>Operating System Loading: The bootloader loads the operating system into memory, starting with the kernel. The kernel is the core part of the operating system that manages the system's hardware resources and provides services to applications.</a:t>
            </a:r>
          </a:p>
        </p:txBody>
      </p:sp>
    </p:spTree>
    <p:extLst>
      <p:ext uri="{BB962C8B-B14F-4D97-AF65-F5344CB8AC3E}">
        <p14:creationId xmlns:p14="http://schemas.microsoft.com/office/powerpoint/2010/main" val="420157769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609600" y="166688"/>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System Boot</a:t>
            </a:r>
          </a:p>
        </p:txBody>
      </p:sp>
      <p:sp>
        <p:nvSpPr>
          <p:cNvPr id="58370" name="Text Box 2"/>
          <p:cNvSpPr txBox="1">
            <a:spLocks noChangeArrowheads="1"/>
          </p:cNvSpPr>
          <p:nvPr/>
        </p:nvSpPr>
        <p:spPr bwMode="auto">
          <a:xfrm>
            <a:off x="1181101" y="1154114"/>
            <a:ext cx="9876367" cy="6091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lvl="1">
              <a:spcBef>
                <a:spcPts val="788"/>
              </a:spcBef>
              <a:buClr>
                <a:srgbClr val="993300"/>
              </a:buClr>
              <a:buSzPct val="90000"/>
              <a:buFont typeface="Monotype Sorts" charset="2"/>
              <a:buChar char=""/>
            </a:pPr>
            <a:r>
              <a:rPr lang="en-US" sz="1800" dirty="0">
                <a:latin typeface="Times New Roman" panose="02020603050405020304" pitchFamily="18" charset="0"/>
                <a:cs typeface="Times New Roman" panose="02020603050405020304" pitchFamily="18" charset="0"/>
              </a:rPr>
              <a:t>Device Initialization: The operating system initializes the system's hardware devices, such as the keyboard, mouse, and network interface card.</a:t>
            </a:r>
          </a:p>
          <a:p>
            <a:pPr lvl="1">
              <a:spcBef>
                <a:spcPts val="788"/>
              </a:spcBef>
              <a:buClr>
                <a:srgbClr val="993300"/>
              </a:buClr>
              <a:buSzPct val="90000"/>
              <a:buFont typeface="Monotype Sorts" charset="2"/>
              <a:buChar char=""/>
            </a:pPr>
            <a:r>
              <a:rPr lang="en-US" sz="1800" dirty="0">
                <a:latin typeface="Times New Roman" panose="02020603050405020304" pitchFamily="18" charset="0"/>
                <a:cs typeface="Times New Roman" panose="02020603050405020304" pitchFamily="18" charset="0"/>
              </a:rPr>
              <a:t>System Services: The operating system starts system services, such as the file system, network services, and security services.</a:t>
            </a:r>
          </a:p>
          <a:p>
            <a:pPr lvl="1">
              <a:spcBef>
                <a:spcPts val="788"/>
              </a:spcBef>
              <a:buClr>
                <a:srgbClr val="993300"/>
              </a:buClr>
              <a:buSzPct val="90000"/>
              <a:buFont typeface="Monotype Sorts" charset="2"/>
              <a:buChar char=""/>
            </a:pPr>
            <a:r>
              <a:rPr lang="en-US" sz="1800" dirty="0">
                <a:latin typeface="Times New Roman" panose="02020603050405020304" pitchFamily="18" charset="0"/>
                <a:cs typeface="Times New Roman" panose="02020603050405020304" pitchFamily="18" charset="0"/>
              </a:rPr>
              <a:t>User Space: The operating system creates a user space, which is the environment in which applications run. The user space includes the shell, which is the command-line interface to the operating system.</a:t>
            </a:r>
          </a:p>
          <a:p>
            <a:pPr lvl="1">
              <a:spcBef>
                <a:spcPts val="788"/>
              </a:spcBef>
              <a:buClr>
                <a:srgbClr val="993300"/>
              </a:buClr>
              <a:buSzPct val="90000"/>
              <a:buFont typeface="Monotype Sorts" charset="2"/>
              <a:buChar char=""/>
            </a:pPr>
            <a:r>
              <a:rPr lang="en-US" sz="1800" dirty="0">
                <a:latin typeface="Times New Roman" panose="02020603050405020304" pitchFamily="18" charset="0"/>
                <a:cs typeface="Times New Roman" panose="02020603050405020304" pitchFamily="18" charset="0"/>
              </a:rPr>
              <a:t>Login: The system prompts the user to log in, and the user enters their credentials. The operating system authenticates the user and grants access to the system.</a:t>
            </a:r>
          </a:p>
          <a:p>
            <a:pPr>
              <a:spcBef>
                <a:spcPts val="788"/>
              </a:spcBef>
              <a:buClr>
                <a:srgbClr val="993300"/>
              </a:buClr>
              <a:buSzPct val="90000"/>
              <a:buFont typeface="Monotype Sorts" charset="2"/>
              <a:buChar char=""/>
            </a:pPr>
            <a:r>
              <a:rPr lang="en-US" sz="1800" dirty="0">
                <a:latin typeface="Times New Roman" panose="02020603050405020304" pitchFamily="18" charset="0"/>
                <a:cs typeface="Times New Roman" panose="02020603050405020304" pitchFamily="18" charset="0"/>
              </a:rPr>
              <a:t>Types of Boot Processes:</a:t>
            </a:r>
          </a:p>
          <a:p>
            <a:pPr lvl="1">
              <a:spcBef>
                <a:spcPts val="788"/>
              </a:spcBef>
              <a:buClr>
                <a:srgbClr val="993300"/>
              </a:buClr>
              <a:buSzPct val="90000"/>
              <a:buFont typeface="Monotype Sorts" charset="2"/>
              <a:buChar char=""/>
            </a:pPr>
            <a:r>
              <a:rPr lang="en-US" sz="1800" dirty="0">
                <a:latin typeface="Times New Roman" panose="02020603050405020304" pitchFamily="18" charset="0"/>
                <a:cs typeface="Times New Roman" panose="02020603050405020304" pitchFamily="18" charset="0"/>
              </a:rPr>
              <a:t>Cold Boot: A cold boot occurs when the system is powered on from a completely powered-off state.</a:t>
            </a:r>
          </a:p>
          <a:p>
            <a:pPr lvl="1">
              <a:spcBef>
                <a:spcPts val="788"/>
              </a:spcBef>
              <a:buClr>
                <a:srgbClr val="993300"/>
              </a:buClr>
              <a:buSzPct val="90000"/>
              <a:buFont typeface="Monotype Sorts" charset="2"/>
              <a:buChar char=""/>
            </a:pPr>
            <a:r>
              <a:rPr lang="en-US" sz="1800" dirty="0">
                <a:latin typeface="Times New Roman" panose="02020603050405020304" pitchFamily="18" charset="0"/>
                <a:cs typeface="Times New Roman" panose="02020603050405020304" pitchFamily="18" charset="0"/>
              </a:rPr>
              <a:t>Warm Boot: A warm boot occurs when the system is restarted from a running state, such as when the user clicks the restart button.</a:t>
            </a:r>
          </a:p>
          <a:p>
            <a:pPr lvl="1">
              <a:spcBef>
                <a:spcPts val="788"/>
              </a:spcBef>
              <a:buClr>
                <a:srgbClr val="993300"/>
              </a:buClr>
              <a:buSzPct val="90000"/>
              <a:buFont typeface="Monotype Sorts" charset="2"/>
              <a:buChar char=""/>
            </a:pPr>
            <a:r>
              <a:rPr lang="en-US" sz="1800" dirty="0">
                <a:latin typeface="Times New Roman" panose="02020603050405020304" pitchFamily="18" charset="0"/>
                <a:cs typeface="Times New Roman" panose="02020603050405020304" pitchFamily="18" charset="0"/>
              </a:rPr>
              <a:t>Soft Boot: A soft boot occurs when the system is restarted without powering off, such as when the user closes the lid of a laptop.</a:t>
            </a:r>
          </a:p>
        </p:txBody>
      </p:sp>
    </p:spTree>
    <p:extLst>
      <p:ext uri="{BB962C8B-B14F-4D97-AF65-F5344CB8AC3E}">
        <p14:creationId xmlns:p14="http://schemas.microsoft.com/office/powerpoint/2010/main" val="76247273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609600" y="166688"/>
            <a:ext cx="109728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System Boot</a:t>
            </a:r>
          </a:p>
        </p:txBody>
      </p:sp>
      <p:sp>
        <p:nvSpPr>
          <p:cNvPr id="58370" name="Text Box 2"/>
          <p:cNvSpPr txBox="1">
            <a:spLocks noChangeArrowheads="1"/>
          </p:cNvSpPr>
          <p:nvPr/>
        </p:nvSpPr>
        <p:spPr bwMode="auto">
          <a:xfrm>
            <a:off x="1181101" y="1154114"/>
            <a:ext cx="9876367" cy="6091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spcBef>
                <a:spcPts val="788"/>
              </a:spcBef>
              <a:buClr>
                <a:srgbClr val="993300"/>
              </a:buClr>
              <a:buSzPct val="90000"/>
              <a:buFont typeface="Monotype Sorts" charset="2"/>
              <a:buChar char=""/>
            </a:pPr>
            <a:r>
              <a:rPr lang="en-US" sz="1800" dirty="0">
                <a:latin typeface="Times New Roman" panose="02020603050405020304" pitchFamily="18" charset="0"/>
                <a:cs typeface="Times New Roman" panose="02020603050405020304" pitchFamily="18" charset="0"/>
              </a:rPr>
              <a:t>Boot Process Variations:</a:t>
            </a:r>
          </a:p>
          <a:p>
            <a:pPr lvl="1">
              <a:spcBef>
                <a:spcPts val="788"/>
              </a:spcBef>
              <a:buClr>
                <a:srgbClr val="993300"/>
              </a:buClr>
              <a:buSzPct val="90000"/>
              <a:buFont typeface="Monotype Sorts" charset="2"/>
              <a:buChar char=""/>
            </a:pPr>
            <a:r>
              <a:rPr lang="en-US" sz="1800" dirty="0">
                <a:latin typeface="Times New Roman" panose="02020603050405020304" pitchFamily="18" charset="0"/>
                <a:cs typeface="Times New Roman" panose="02020603050405020304" pitchFamily="18" charset="0"/>
              </a:rPr>
              <a:t>UEFI Boot: UEFI boot is a type of boot process that uses the UEFI firmware instead of the traditional BIOS.</a:t>
            </a:r>
          </a:p>
          <a:p>
            <a:pPr lvl="1">
              <a:spcBef>
                <a:spcPts val="788"/>
              </a:spcBef>
              <a:buClr>
                <a:srgbClr val="993300"/>
              </a:buClr>
              <a:buSzPct val="90000"/>
              <a:buFont typeface="Monotype Sorts" charset="2"/>
              <a:buChar char=""/>
            </a:pPr>
            <a:r>
              <a:rPr lang="en-US" sz="1800" dirty="0">
                <a:latin typeface="Times New Roman" panose="02020603050405020304" pitchFamily="18" charset="0"/>
                <a:cs typeface="Times New Roman" panose="02020603050405020304" pitchFamily="18" charset="0"/>
              </a:rPr>
              <a:t>Secure Boot: Secure boot is a type of boot process that ensures the system boots only with authorized software.</a:t>
            </a:r>
          </a:p>
          <a:p>
            <a:pPr lvl="1">
              <a:spcBef>
                <a:spcPts val="788"/>
              </a:spcBef>
              <a:buClr>
                <a:srgbClr val="993300"/>
              </a:buClr>
              <a:buSzPct val="90000"/>
              <a:buFont typeface="Monotype Sorts" charset="2"/>
              <a:buChar char=""/>
            </a:pPr>
            <a:r>
              <a:rPr lang="en-US" sz="1800" dirty="0">
                <a:latin typeface="Times New Roman" panose="02020603050405020304" pitchFamily="18" charset="0"/>
                <a:cs typeface="Times New Roman" panose="02020603050405020304" pitchFamily="18" charset="0"/>
              </a:rPr>
              <a:t>Network Boot: Network boot is a type of boot process that loads the operating system from a network location instead of a local device.</a:t>
            </a:r>
            <a:endParaRPr lang="en-US" sz="1800" b="1" dirty="0">
              <a:solidFill>
                <a:srgbClr val="3366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07268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31320" y="285254"/>
            <a:ext cx="10492317"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Operating System Services (Cont.)</a:t>
            </a:r>
          </a:p>
        </p:txBody>
      </p:sp>
      <p:sp>
        <p:nvSpPr>
          <p:cNvPr id="8194" name="Text Box 2"/>
          <p:cNvSpPr txBox="1">
            <a:spLocks noChangeArrowheads="1"/>
          </p:cNvSpPr>
          <p:nvPr/>
        </p:nvSpPr>
        <p:spPr bwMode="auto">
          <a:xfrm>
            <a:off x="1043517" y="892175"/>
            <a:ext cx="10056283" cy="572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marL="1084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lvl="1">
              <a:spcBef>
                <a:spcPts val="700"/>
              </a:spcBef>
              <a:buClr>
                <a:srgbClr val="CC6600"/>
              </a:buClr>
              <a:buSzPct val="80000"/>
              <a:buFont typeface="Monotype Sorts" charset="2"/>
              <a:buNone/>
            </a:pPr>
            <a:endParaRPr lang="en-US" sz="1600" b="1" dirty="0">
              <a:latin typeface="Arial" charset="0"/>
            </a:endParaRPr>
          </a:p>
          <a:p>
            <a:pPr>
              <a:spcBef>
                <a:spcPts val="700"/>
              </a:spcBef>
              <a:buClr>
                <a:srgbClr val="993300"/>
              </a:buClr>
              <a:buSzPct val="90000"/>
              <a:buFont typeface="Monotype Sorts" charset="2"/>
              <a:buChar char=""/>
            </a:pPr>
            <a:r>
              <a:rPr lang="en-US" sz="2200" dirty="0">
                <a:latin typeface="Arial" charset="0"/>
              </a:rPr>
              <a:t>One set of operating-system services provides functions that are helpful to the user (Cont.):</a:t>
            </a:r>
          </a:p>
          <a:p>
            <a:pPr marL="0" indent="0">
              <a:spcBef>
                <a:spcPts val="700"/>
              </a:spcBef>
              <a:buClr>
                <a:srgbClr val="993300"/>
              </a:buClr>
              <a:buSzPct val="90000"/>
            </a:pPr>
            <a:endParaRPr lang="en-US" sz="2200" dirty="0">
              <a:latin typeface="Arial" charset="0"/>
            </a:endParaRPr>
          </a:p>
          <a:p>
            <a:pPr lvl="1">
              <a:spcBef>
                <a:spcPts val="700"/>
              </a:spcBef>
              <a:buClr>
                <a:srgbClr val="CC6600"/>
              </a:buClr>
              <a:buSzPct val="80000"/>
              <a:buFont typeface="Monotype Sorts" charset="2"/>
              <a:buChar char=""/>
            </a:pPr>
            <a:r>
              <a:rPr lang="en-US" sz="2200" b="1" dirty="0">
                <a:latin typeface="Arial" charset="0"/>
              </a:rPr>
              <a:t>File-system manipulation </a:t>
            </a:r>
            <a:r>
              <a:rPr lang="en-US" sz="2200" dirty="0">
                <a:latin typeface="Arial" charset="0"/>
              </a:rPr>
              <a:t>-  The file system is of particular interest. Programs need to read and write files and directories, create and delete them, search them, list file Information, permission management.</a:t>
            </a:r>
          </a:p>
          <a:p>
            <a:pPr lvl="1">
              <a:spcBef>
                <a:spcPts val="700"/>
              </a:spcBef>
              <a:buClr>
                <a:srgbClr val="CC6600"/>
              </a:buClr>
              <a:buSzPct val="80000"/>
              <a:buFont typeface="Monotype Sorts" charset="2"/>
              <a:buChar char=""/>
            </a:pPr>
            <a:r>
              <a:rPr lang="en-US" sz="2200" b="1" dirty="0">
                <a:latin typeface="Arial" charset="0"/>
              </a:rPr>
              <a:t>Communications</a:t>
            </a:r>
            <a:r>
              <a:rPr lang="en-US" sz="2200" dirty="0">
                <a:latin typeface="Arial" charset="0"/>
              </a:rPr>
              <a:t> – Processes may exchange information, on the same computer or between computers over a network</a:t>
            </a:r>
          </a:p>
          <a:p>
            <a:pPr lvl="2">
              <a:spcBef>
                <a:spcPts val="700"/>
              </a:spcBef>
              <a:buClr>
                <a:srgbClr val="009900"/>
              </a:buClr>
              <a:buSzPct val="75000"/>
              <a:buFont typeface="Webdings" pitchFamily="16" charset="2"/>
              <a:buChar char=""/>
            </a:pPr>
            <a:r>
              <a:rPr lang="en-US" sz="2200" dirty="0">
                <a:latin typeface="Arial" charset="0"/>
              </a:rPr>
              <a:t>Communications may be via shared memory or through message passing (packets moved by the OS)</a:t>
            </a:r>
          </a:p>
        </p:txBody>
      </p:sp>
    </p:spTree>
    <p:extLst>
      <p:ext uri="{BB962C8B-B14F-4D97-AF65-F5344CB8AC3E}">
        <p14:creationId xmlns:p14="http://schemas.microsoft.com/office/powerpoint/2010/main" val="349465163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8581" y="504352"/>
            <a:ext cx="10492317"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Operating System Services (Cont.)</a:t>
            </a:r>
          </a:p>
        </p:txBody>
      </p:sp>
      <p:sp>
        <p:nvSpPr>
          <p:cNvPr id="8194" name="Text Box 2"/>
          <p:cNvSpPr txBox="1">
            <a:spLocks noChangeArrowheads="1"/>
          </p:cNvSpPr>
          <p:nvPr/>
        </p:nvSpPr>
        <p:spPr bwMode="auto">
          <a:xfrm>
            <a:off x="1043517" y="1268760"/>
            <a:ext cx="10056283" cy="572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marL="1084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lvl="1">
              <a:spcBef>
                <a:spcPts val="700"/>
              </a:spcBef>
              <a:buClr>
                <a:srgbClr val="CC6600"/>
              </a:buClr>
              <a:buSzPct val="80000"/>
              <a:buFont typeface="Monotype Sorts" charset="2"/>
              <a:buNone/>
            </a:pPr>
            <a:endParaRPr lang="en-US" sz="1600" b="1" dirty="0">
              <a:latin typeface="Arial" charset="0"/>
            </a:endParaRPr>
          </a:p>
          <a:p>
            <a:pPr lvl="1">
              <a:spcBef>
                <a:spcPts val="700"/>
              </a:spcBef>
              <a:buClr>
                <a:srgbClr val="CC6600"/>
              </a:buClr>
              <a:buSzPct val="80000"/>
              <a:buFont typeface="Monotype Sorts" charset="2"/>
              <a:buChar char=""/>
            </a:pPr>
            <a:r>
              <a:rPr lang="en-US" sz="2200" b="1" dirty="0">
                <a:latin typeface="Arial" charset="0"/>
              </a:rPr>
              <a:t>Error detection </a:t>
            </a:r>
            <a:r>
              <a:rPr lang="en-US" sz="2200" dirty="0">
                <a:latin typeface="Arial" charset="0"/>
              </a:rPr>
              <a:t>– OS needs to be constantly aware of possible errors</a:t>
            </a:r>
          </a:p>
          <a:p>
            <a:pPr lvl="2">
              <a:spcBef>
                <a:spcPts val="700"/>
              </a:spcBef>
              <a:buClr>
                <a:srgbClr val="009900"/>
              </a:buClr>
              <a:buSzPct val="75000"/>
              <a:buFont typeface="Webdings" pitchFamily="16" charset="2"/>
              <a:buChar char=""/>
            </a:pPr>
            <a:r>
              <a:rPr lang="en-US" sz="2200" dirty="0">
                <a:latin typeface="Arial" charset="0"/>
              </a:rPr>
              <a:t>May occur in the CPU and memory hardware, in I/O devices, in user program</a:t>
            </a:r>
          </a:p>
          <a:p>
            <a:pPr lvl="2">
              <a:spcBef>
                <a:spcPts val="700"/>
              </a:spcBef>
              <a:buClr>
                <a:srgbClr val="009900"/>
              </a:buClr>
              <a:buSzPct val="75000"/>
              <a:buFont typeface="Webdings" pitchFamily="16" charset="2"/>
              <a:buChar char=""/>
            </a:pPr>
            <a:r>
              <a:rPr lang="en-US" sz="2200" dirty="0">
                <a:latin typeface="Arial" charset="0"/>
              </a:rPr>
              <a:t>For each type of error, OS should take the appropriate action to ensure correct and consistent computing</a:t>
            </a:r>
          </a:p>
          <a:p>
            <a:pPr lvl="2">
              <a:spcBef>
                <a:spcPts val="700"/>
              </a:spcBef>
              <a:buClr>
                <a:srgbClr val="009900"/>
              </a:buClr>
              <a:buSzPct val="75000"/>
              <a:buFont typeface="Webdings" pitchFamily="16" charset="2"/>
              <a:buChar char=""/>
            </a:pPr>
            <a:r>
              <a:rPr lang="en-US" sz="2200" dirty="0">
                <a:latin typeface="Arial" charset="0"/>
              </a:rPr>
              <a:t>Debugging facilities can greatly enhance the user</a:t>
            </a:r>
            <a:r>
              <a:rPr lang="ja-JP" sz="2200" dirty="0">
                <a:latin typeface="Arial" charset="0"/>
              </a:rPr>
              <a:t>’</a:t>
            </a:r>
            <a:r>
              <a:rPr lang="en-US" sz="2200" dirty="0">
                <a:latin typeface="Arial" charset="0"/>
              </a:rPr>
              <a:t>s and programmer</a:t>
            </a:r>
            <a:r>
              <a:rPr lang="ja-JP" sz="2200" dirty="0">
                <a:latin typeface="Arial" charset="0"/>
              </a:rPr>
              <a:t>’</a:t>
            </a:r>
            <a:r>
              <a:rPr lang="en-US" sz="2200" dirty="0">
                <a:latin typeface="Arial" charset="0"/>
              </a:rPr>
              <a:t>s abilities to efficiently use the system</a:t>
            </a:r>
          </a:p>
        </p:txBody>
      </p:sp>
    </p:spTree>
    <p:extLst>
      <p:ext uri="{BB962C8B-B14F-4D97-AF65-F5344CB8AC3E}">
        <p14:creationId xmlns:p14="http://schemas.microsoft.com/office/powerpoint/2010/main" val="131717734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263352" y="514945"/>
            <a:ext cx="10416117"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Operating System Services (Cont.)</a:t>
            </a:r>
          </a:p>
        </p:txBody>
      </p:sp>
      <p:sp>
        <p:nvSpPr>
          <p:cNvPr id="9218" name="Text Box 2"/>
          <p:cNvSpPr txBox="1">
            <a:spLocks noChangeArrowheads="1"/>
          </p:cNvSpPr>
          <p:nvPr/>
        </p:nvSpPr>
        <p:spPr bwMode="auto">
          <a:xfrm>
            <a:off x="1011275" y="1700808"/>
            <a:ext cx="9872133" cy="490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marL="1084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nSpc>
                <a:spcPct val="90000"/>
              </a:lnSpc>
              <a:spcBef>
                <a:spcPts val="700"/>
              </a:spcBef>
              <a:buClr>
                <a:srgbClr val="993300"/>
              </a:buClr>
              <a:buSzPct val="90000"/>
              <a:buFont typeface="Monotype Sorts" charset="2"/>
              <a:buChar char=""/>
            </a:pPr>
            <a:r>
              <a:rPr lang="en-US" sz="2200" dirty="0">
                <a:latin typeface="Arial" charset="0"/>
              </a:rPr>
              <a:t>Another set of OS functions exists for ensuring the efficient operation of the system itself via resource sharing</a:t>
            </a:r>
          </a:p>
          <a:p>
            <a:pPr lvl="1">
              <a:lnSpc>
                <a:spcPct val="90000"/>
              </a:lnSpc>
              <a:spcBef>
                <a:spcPts val="700"/>
              </a:spcBef>
              <a:buClr>
                <a:srgbClr val="CC6600"/>
              </a:buClr>
              <a:buSzPct val="80000"/>
              <a:buFont typeface="Monotype Sorts" charset="2"/>
              <a:buChar char=""/>
            </a:pPr>
            <a:r>
              <a:rPr lang="en-US" sz="2200" b="1" dirty="0">
                <a:latin typeface="Arial" charset="0"/>
              </a:rPr>
              <a:t>Resource allocation - </a:t>
            </a:r>
            <a:r>
              <a:rPr lang="en-US" sz="2200" dirty="0">
                <a:latin typeface="Arial" charset="0"/>
              </a:rPr>
              <a:t>When  multiple users or multiple jobs running concurrently, resources must be allocated to each of them</a:t>
            </a:r>
          </a:p>
          <a:p>
            <a:pPr lvl="2">
              <a:lnSpc>
                <a:spcPct val="90000"/>
              </a:lnSpc>
              <a:spcBef>
                <a:spcPts val="700"/>
              </a:spcBef>
              <a:buClr>
                <a:srgbClr val="009900"/>
              </a:buClr>
              <a:buSzPct val="75000"/>
              <a:buFont typeface="Webdings" pitchFamily="16" charset="2"/>
              <a:buChar char=""/>
            </a:pPr>
            <a:r>
              <a:rPr lang="en-US" sz="2200" dirty="0">
                <a:latin typeface="Arial" charset="0"/>
              </a:rPr>
              <a:t>Many types of resources -   CPU cycles, main memory, file storage, I/O devices.</a:t>
            </a:r>
          </a:p>
          <a:p>
            <a:pPr lvl="1">
              <a:lnSpc>
                <a:spcPct val="90000"/>
              </a:lnSpc>
              <a:spcBef>
                <a:spcPts val="700"/>
              </a:spcBef>
              <a:buClr>
                <a:srgbClr val="CC6600"/>
              </a:buClr>
              <a:buSzPct val="80000"/>
              <a:buFont typeface="Monotype Sorts" charset="2"/>
              <a:buChar char=""/>
            </a:pPr>
            <a:r>
              <a:rPr lang="en-US" sz="2200" b="1" dirty="0">
                <a:latin typeface="Arial" charset="0"/>
              </a:rPr>
              <a:t>Accounting -</a:t>
            </a:r>
            <a:r>
              <a:rPr lang="en-US" sz="2200" dirty="0">
                <a:latin typeface="Arial" charset="0"/>
              </a:rPr>
              <a:t> To keep track of which users use how much and what kinds of computer resources</a:t>
            </a:r>
          </a:p>
          <a:p>
            <a:pPr marL="342900">
              <a:lnSpc>
                <a:spcPct val="90000"/>
              </a:lnSpc>
              <a:spcBef>
                <a:spcPts val="700"/>
              </a:spcBef>
              <a:buClrTx/>
              <a:buSzPct val="90000"/>
              <a:buFontTx/>
              <a:buNone/>
            </a:pPr>
            <a:endParaRPr lang="en-US" sz="1600" dirty="0">
              <a:latin typeface="Arial" charset="0"/>
            </a:endParaRPr>
          </a:p>
        </p:txBody>
      </p:sp>
    </p:spTree>
    <p:extLst>
      <p:ext uri="{BB962C8B-B14F-4D97-AF65-F5344CB8AC3E}">
        <p14:creationId xmlns:p14="http://schemas.microsoft.com/office/powerpoint/2010/main" val="254845561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191344" y="528591"/>
            <a:ext cx="10416117"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algn="ctr" eaLnBrk="1" hangingPunct="1">
              <a:buClrTx/>
              <a:buFontTx/>
              <a:buNone/>
            </a:pPr>
            <a:r>
              <a:rPr lang="en-US" sz="4400" b="1" dirty="0">
                <a:solidFill>
                  <a:schemeClr val="tx1"/>
                </a:solidFill>
                <a:latin typeface="Times New Roman" pitchFamily="18" charset="0"/>
                <a:cs typeface="Times New Roman" pitchFamily="18" charset="0"/>
              </a:rPr>
              <a:t>Operating System Services (Cont.)</a:t>
            </a:r>
          </a:p>
        </p:txBody>
      </p:sp>
      <p:sp>
        <p:nvSpPr>
          <p:cNvPr id="9218" name="Text Box 2"/>
          <p:cNvSpPr txBox="1">
            <a:spLocks noChangeArrowheads="1"/>
          </p:cNvSpPr>
          <p:nvPr/>
        </p:nvSpPr>
        <p:spPr bwMode="auto">
          <a:xfrm>
            <a:off x="1199456" y="1933671"/>
            <a:ext cx="9872133" cy="490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2pPr>
            <a:lvl3pPr marL="1084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Verdana" pitchFamily="32" charset="0"/>
                <a:ea typeface="MS PGothic" pitchFamily="32" charset="-128"/>
              </a:defRPr>
            </a:lvl9pPr>
          </a:lstStyle>
          <a:p>
            <a:pPr lvl="1">
              <a:lnSpc>
                <a:spcPct val="90000"/>
              </a:lnSpc>
              <a:spcBef>
                <a:spcPts val="700"/>
              </a:spcBef>
              <a:buClr>
                <a:srgbClr val="CC6600"/>
              </a:buClr>
              <a:buSzPct val="80000"/>
              <a:buFont typeface="Monotype Sorts" charset="2"/>
              <a:buChar char=""/>
            </a:pPr>
            <a:r>
              <a:rPr lang="en-US" sz="2200" b="1" dirty="0">
                <a:latin typeface="Arial" charset="0"/>
              </a:rPr>
              <a:t>Protection and security - </a:t>
            </a:r>
            <a:r>
              <a:rPr lang="en-US" sz="2200" dirty="0">
                <a:latin typeface="Arial" charset="0"/>
              </a:rPr>
              <a:t>The owners of information stored in a multiuser or networked computer system may want to control use of that information, concurrent processes should not interfere with each other</a:t>
            </a:r>
          </a:p>
          <a:p>
            <a:pPr lvl="2">
              <a:lnSpc>
                <a:spcPct val="90000"/>
              </a:lnSpc>
              <a:spcBef>
                <a:spcPts val="700"/>
              </a:spcBef>
              <a:buClr>
                <a:srgbClr val="009900"/>
              </a:buClr>
              <a:buSzPct val="75000"/>
              <a:buFont typeface="Webdings" pitchFamily="16" charset="2"/>
              <a:buChar char=""/>
            </a:pPr>
            <a:r>
              <a:rPr lang="en-US" sz="2200" b="1" dirty="0">
                <a:latin typeface="Arial" charset="0"/>
              </a:rPr>
              <a:t>Protection</a:t>
            </a:r>
            <a:r>
              <a:rPr lang="en-US" sz="2200" dirty="0">
                <a:latin typeface="Arial" charset="0"/>
              </a:rPr>
              <a:t> involves ensuring that all access to system resources is controlled</a:t>
            </a:r>
          </a:p>
          <a:p>
            <a:pPr lvl="2">
              <a:lnSpc>
                <a:spcPct val="90000"/>
              </a:lnSpc>
              <a:spcBef>
                <a:spcPts val="700"/>
              </a:spcBef>
              <a:buClr>
                <a:srgbClr val="009900"/>
              </a:buClr>
              <a:buSzPct val="75000"/>
              <a:buFont typeface="Webdings" pitchFamily="16" charset="2"/>
              <a:buChar char=""/>
            </a:pPr>
            <a:r>
              <a:rPr lang="en-US" sz="2200" b="1" dirty="0">
                <a:latin typeface="Arial" charset="0"/>
              </a:rPr>
              <a:t>Security</a:t>
            </a:r>
            <a:r>
              <a:rPr lang="en-US" sz="2200" dirty="0">
                <a:latin typeface="Arial" charset="0"/>
              </a:rPr>
              <a:t> of the system from outsiders requires user authentication, extends to defending external I/O devices from invalid access attempts</a:t>
            </a:r>
          </a:p>
          <a:p>
            <a:pPr marL="342900">
              <a:lnSpc>
                <a:spcPct val="90000"/>
              </a:lnSpc>
              <a:spcBef>
                <a:spcPts val="700"/>
              </a:spcBef>
              <a:buClrTx/>
              <a:buSzPct val="90000"/>
              <a:buFontTx/>
              <a:buNone/>
            </a:pPr>
            <a:endParaRPr lang="en-US" sz="1600" dirty="0">
              <a:latin typeface="Arial" charset="0"/>
            </a:endParaRPr>
          </a:p>
        </p:txBody>
      </p:sp>
    </p:spTree>
    <p:extLst>
      <p:ext uri="{BB962C8B-B14F-4D97-AF65-F5344CB8AC3E}">
        <p14:creationId xmlns:p14="http://schemas.microsoft.com/office/powerpoint/2010/main" val="35841932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3116</TotalTime>
  <Words>4570</Words>
  <Application>Microsoft Office PowerPoint</Application>
  <PresentationFormat>Widescreen</PresentationFormat>
  <Paragraphs>453</Paragraphs>
  <Slides>57</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Monotype Sorts</vt:lpstr>
      <vt:lpstr>Webdings</vt:lpstr>
      <vt:lpstr>Times New Roman</vt:lpstr>
      <vt:lpstr>Office Theme</vt:lpstr>
      <vt:lpstr>PowerPoint Presentation</vt:lpstr>
      <vt:lpstr>Module 1</vt:lpstr>
      <vt:lpstr> Operating System Services</vt:lpstr>
      <vt:lpstr>Operating System Services</vt:lpstr>
      <vt:lpstr>PowerPoint Presentation</vt:lpstr>
      <vt:lpstr>PowerPoint Presentation</vt:lpstr>
      <vt:lpstr>PowerPoint Presentation</vt:lpstr>
      <vt:lpstr>PowerPoint Presentation</vt:lpstr>
      <vt:lpstr>PowerPoint Presentation</vt:lpstr>
      <vt:lpstr>PowerPoint Presentation</vt:lpstr>
      <vt:lpstr>User Operating System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Shree</dc:creator>
  <cp:lastModifiedBy>Surbhi Sharma</cp:lastModifiedBy>
  <cp:revision>95</cp:revision>
  <dcterms:created xsi:type="dcterms:W3CDTF">2022-09-25T13:00:10Z</dcterms:created>
  <dcterms:modified xsi:type="dcterms:W3CDTF">2024-09-19T08:10:57Z</dcterms:modified>
</cp:coreProperties>
</file>