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ial Bold" charset="1" panose="020B0802020202020204"/>
      <p:regular r:id="rId13"/>
    </p:embeddedFont>
    <p:embeddedFont>
      <p:font typeface="Arial" charset="1" panose="020B0502020202020204"/>
      <p:regular r:id="rId14"/>
    </p:embeddedFont>
    <p:embeddedFont>
      <p:font typeface="Lilita One" charset="1" panose="02000000000000000000"/>
      <p:regular r:id="rId15"/>
    </p:embeddedFont>
    <p:embeddedFont>
      <p:font typeface="Inter Bold" charset="1" panose="020B0802030000000004"/>
      <p:regular r:id="rId19"/>
    </p:embeddedFont>
    <p:embeddedFont>
      <p:font typeface="Inter" charset="1" panose="020B0502030000000004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Garet Bold" charset="1" panose="00000000000000000000"/>
      <p:regular r:id="rId24"/>
    </p:embeddedFont>
    <p:embeddedFont>
      <p:font typeface="Times New Roman Bold" charset="1" panose="020308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21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22.svg" Type="http://schemas.openxmlformats.org/officeDocument/2006/relationships/image"/><Relationship Id="rId21" Target="../media/image23.png" Type="http://schemas.openxmlformats.org/officeDocument/2006/relationships/image"/><Relationship Id="rId22" Target="../media/image24.svg" Type="http://schemas.openxmlformats.org/officeDocument/2006/relationships/image"/><Relationship Id="rId23" Target="../media/image25.png" Type="http://schemas.openxmlformats.org/officeDocument/2006/relationships/image"/><Relationship Id="rId24" Target="../media/image26.svg" Type="http://schemas.openxmlformats.org/officeDocument/2006/relationships/image"/><Relationship Id="rId25" Target="../media/image27.png" Type="http://schemas.openxmlformats.org/officeDocument/2006/relationships/image"/><Relationship Id="rId26" Target="../media/image28.svg" Type="http://schemas.openxmlformats.org/officeDocument/2006/relationships/image"/><Relationship Id="rId27" Target="../media/image29.png" Type="http://schemas.openxmlformats.org/officeDocument/2006/relationships/image"/><Relationship Id="rId28" Target="../media/image30.svg" Type="http://schemas.openxmlformats.org/officeDocument/2006/relationships/image"/><Relationship Id="rId29" Target="../media/image31.png" Type="http://schemas.openxmlformats.org/officeDocument/2006/relationships/image"/><Relationship Id="rId3" Target="../media/image1.png" Type="http://schemas.openxmlformats.org/officeDocument/2006/relationships/image"/><Relationship Id="rId30" Target="../media/image32.svg" Type="http://schemas.openxmlformats.org/officeDocument/2006/relationships/image"/><Relationship Id="rId31" Target="../media/image33.png" Type="http://schemas.openxmlformats.org/officeDocument/2006/relationships/image"/><Relationship Id="rId32" Target="../media/image34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35.jpe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jpe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12" Target="../media/image6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7966" y="1957645"/>
            <a:ext cx="16343499" cy="583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79"/>
              </a:lnSpc>
            </a:pPr>
            <a:r>
              <a:rPr lang="en-US" sz="324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: 1638</a:t>
            </a:r>
          </a:p>
          <a:p>
            <a:pPr algn="just">
              <a:lnSpc>
                <a:spcPts val="7779"/>
              </a:lnSpc>
            </a:pPr>
            <a:r>
              <a:rPr lang="en-US" sz="324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 : </a:t>
            </a:r>
            <a:r>
              <a:rPr lang="en-US" sz="32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AI-Driven Crop Disease Prediction and Management System</a:t>
            </a:r>
          </a:p>
          <a:p>
            <a:pPr algn="just">
              <a:lnSpc>
                <a:spcPts val="7779"/>
              </a:lnSpc>
            </a:pPr>
            <a:r>
              <a:rPr lang="en-US" sz="324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 : </a:t>
            </a:r>
            <a:r>
              <a:rPr lang="en-US" sz="32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Agriculture, FoodTech &amp; Rural Development</a:t>
            </a:r>
          </a:p>
          <a:p>
            <a:pPr algn="just">
              <a:lnSpc>
                <a:spcPts val="7779"/>
              </a:lnSpc>
            </a:pPr>
            <a:r>
              <a:rPr lang="en-US" sz="324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  : </a:t>
            </a:r>
            <a:r>
              <a:rPr lang="en-US" sz="32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algn="just">
              <a:lnSpc>
                <a:spcPts val="7779"/>
              </a:lnSpc>
            </a:pPr>
            <a:r>
              <a:rPr lang="en-US" sz="324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 : </a:t>
            </a:r>
            <a:r>
              <a:rPr lang="en-US" sz="32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AIML 06</a:t>
            </a:r>
          </a:p>
          <a:p>
            <a:pPr algn="just">
              <a:lnSpc>
                <a:spcPts val="7779"/>
              </a:lnSpc>
            </a:pPr>
            <a:r>
              <a:rPr lang="en-US" sz="324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: </a:t>
            </a:r>
            <a:r>
              <a:rPr lang="en-US" sz="32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Xception Endeavours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74436" y="309274"/>
            <a:ext cx="2532254" cy="1295194"/>
          </a:xfrm>
          <a:custGeom>
            <a:avLst/>
            <a:gdLst/>
            <a:ahLst/>
            <a:cxnLst/>
            <a:rect r="r" b="b" t="t" l="l"/>
            <a:pathLst>
              <a:path h="1295194" w="2532254">
                <a:moveTo>
                  <a:pt x="0" y="0"/>
                </a:moveTo>
                <a:lnTo>
                  <a:pt x="2532254" y="0"/>
                </a:lnTo>
                <a:lnTo>
                  <a:pt x="2532254" y="1295194"/>
                </a:lnTo>
                <a:lnTo>
                  <a:pt x="0" y="1295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270" y="318017"/>
            <a:ext cx="1386152" cy="1334858"/>
          </a:xfrm>
          <a:custGeom>
            <a:avLst/>
            <a:gdLst/>
            <a:ahLst/>
            <a:cxnLst/>
            <a:rect r="r" b="b" t="t" l="l"/>
            <a:pathLst>
              <a:path h="1334858" w="1386152">
                <a:moveTo>
                  <a:pt x="0" y="0"/>
                </a:moveTo>
                <a:lnTo>
                  <a:pt x="1386152" y="0"/>
                </a:lnTo>
                <a:lnTo>
                  <a:pt x="1386152" y="1334859"/>
                </a:lnTo>
                <a:lnTo>
                  <a:pt x="0" y="1334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171" t="-24902" r="-21088" b="-2074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1575" y="542534"/>
            <a:ext cx="1434926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sz="57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SMART INDIA HACKATHON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7966" y="7964355"/>
            <a:ext cx="7959790" cy="169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Members 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Suryaprakash S - 22AM062    Kishore Balaji B - 22AM031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Sanjai M - 22AM053               Saarathy Mithran R S - 22AM051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Manibharathi R - 22AM034     Kavya Shree V - 22AM030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11844" y="1993819"/>
            <a:ext cx="6957908" cy="7732451"/>
            <a:chOff x="0" y="0"/>
            <a:chExt cx="9277210" cy="103099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77210" cy="10309934"/>
            </a:xfrm>
            <a:custGeom>
              <a:avLst/>
              <a:gdLst/>
              <a:ahLst/>
              <a:cxnLst/>
              <a:rect r="r" b="b" t="t" l="l"/>
              <a:pathLst>
                <a:path h="10309934" w="9277210">
                  <a:moveTo>
                    <a:pt x="0" y="0"/>
                  </a:moveTo>
                  <a:lnTo>
                    <a:pt x="9277210" y="0"/>
                  </a:lnTo>
                  <a:lnTo>
                    <a:pt x="9277210" y="10309934"/>
                  </a:lnTo>
                  <a:lnTo>
                    <a:pt x="0" y="10309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003573" y="3306096"/>
              <a:ext cx="4164635" cy="4454186"/>
            </a:xfrm>
            <a:custGeom>
              <a:avLst/>
              <a:gdLst/>
              <a:ahLst/>
              <a:cxnLst/>
              <a:rect r="r" b="b" t="t" l="l"/>
              <a:pathLst>
                <a:path h="4454186" w="4164635">
                  <a:moveTo>
                    <a:pt x="0" y="0"/>
                  </a:moveTo>
                  <a:lnTo>
                    <a:pt x="4164635" y="0"/>
                  </a:lnTo>
                  <a:lnTo>
                    <a:pt x="4164635" y="4454186"/>
                  </a:lnTo>
                  <a:lnTo>
                    <a:pt x="0" y="4454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49476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60021" y="39885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2" y="0"/>
                </a:lnTo>
                <a:lnTo>
                  <a:pt x="3369862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3982" y="482591"/>
            <a:ext cx="758960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CROP CARE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49198" y="1457455"/>
            <a:ext cx="758960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899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PROPOSED SOLUTION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3982" y="100920"/>
            <a:ext cx="1609446" cy="1521773"/>
            <a:chOff x="0" y="0"/>
            <a:chExt cx="2145928" cy="202903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07691" y="1014516"/>
              <a:ext cx="1530547" cy="680321"/>
              <a:chOff x="0" y="0"/>
              <a:chExt cx="812800" cy="3612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361286"/>
              </a:xfrm>
              <a:custGeom>
                <a:avLst/>
                <a:gdLst/>
                <a:ahLst/>
                <a:cxnLst/>
                <a:rect r="r" b="b" t="t" l="l"/>
                <a:pathLst>
                  <a:path h="361286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33345"/>
                    </a:lnTo>
                    <a:cubicBezTo>
                      <a:pt x="812800" y="267277"/>
                      <a:pt x="799321" y="299820"/>
                      <a:pt x="775327" y="323813"/>
                    </a:cubicBezTo>
                    <a:cubicBezTo>
                      <a:pt x="751333" y="347807"/>
                      <a:pt x="718791" y="361286"/>
                      <a:pt x="684859" y="361286"/>
                    </a:cubicBezTo>
                    <a:lnTo>
                      <a:pt x="127941" y="361286"/>
                    </a:lnTo>
                    <a:cubicBezTo>
                      <a:pt x="94009" y="361286"/>
                      <a:pt x="61467" y="347807"/>
                      <a:pt x="37473" y="323813"/>
                    </a:cubicBezTo>
                    <a:cubicBezTo>
                      <a:pt x="13479" y="299820"/>
                      <a:pt x="0" y="267277"/>
                      <a:pt x="0" y="23334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812800" cy="418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28" cy="2029031"/>
            </a:xfrm>
            <a:custGeom>
              <a:avLst/>
              <a:gdLst/>
              <a:ahLst/>
              <a:cxnLst/>
              <a:rect r="r" b="b" t="t" l="l"/>
              <a:pathLst>
                <a:path h="2029031" w="2145928">
                  <a:moveTo>
                    <a:pt x="0" y="0"/>
                  </a:moveTo>
                  <a:lnTo>
                    <a:pt x="2145928" y="0"/>
                  </a:lnTo>
                  <a:lnTo>
                    <a:pt x="2145928" y="2029031"/>
                  </a:lnTo>
                  <a:lnTo>
                    <a:pt x="0" y="2029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626" t="-19771" r="-16276" b="-2078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77464" y="2362330"/>
            <a:ext cx="17505431" cy="7307601"/>
            <a:chOff x="0" y="0"/>
            <a:chExt cx="23340575" cy="9743468"/>
          </a:xfrm>
        </p:grpSpPr>
        <p:sp>
          <p:nvSpPr>
            <p:cNvPr name="Freeform 11" id="11"/>
            <p:cNvSpPr/>
            <p:nvPr/>
          </p:nvSpPr>
          <p:spPr>
            <a:xfrm flipH="false" flipV="false" rot="-10800000">
              <a:off x="1640617" y="5035764"/>
              <a:ext cx="1481960" cy="1469370"/>
            </a:xfrm>
            <a:custGeom>
              <a:avLst/>
              <a:gdLst/>
              <a:ahLst/>
              <a:cxnLst/>
              <a:rect r="r" b="b" t="t" l="l"/>
              <a:pathLst>
                <a:path h="1469370" w="1481960">
                  <a:moveTo>
                    <a:pt x="0" y="0"/>
                  </a:moveTo>
                  <a:lnTo>
                    <a:pt x="1481960" y="0"/>
                  </a:lnTo>
                  <a:lnTo>
                    <a:pt x="1481960" y="1469371"/>
                  </a:lnTo>
                  <a:lnTo>
                    <a:pt x="0" y="1469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40617" y="6265497"/>
              <a:ext cx="1481960" cy="1120900"/>
            </a:xfrm>
            <a:custGeom>
              <a:avLst/>
              <a:gdLst/>
              <a:ahLst/>
              <a:cxnLst/>
              <a:rect r="r" b="b" t="t" l="l"/>
              <a:pathLst>
                <a:path h="1120900" w="1481960">
                  <a:moveTo>
                    <a:pt x="0" y="0"/>
                  </a:moveTo>
                  <a:lnTo>
                    <a:pt x="1481960" y="0"/>
                  </a:lnTo>
                  <a:lnTo>
                    <a:pt x="1481960" y="1120900"/>
                  </a:lnTo>
                  <a:lnTo>
                    <a:pt x="0" y="1120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5400000">
              <a:off x="720873" y="2401901"/>
              <a:ext cx="3321448" cy="3293232"/>
            </a:xfrm>
            <a:custGeom>
              <a:avLst/>
              <a:gdLst/>
              <a:ahLst/>
              <a:cxnLst/>
              <a:rect r="r" b="b" t="t" l="l"/>
              <a:pathLst>
                <a:path h="3293232" w="3321448">
                  <a:moveTo>
                    <a:pt x="0" y="0"/>
                  </a:moveTo>
                  <a:lnTo>
                    <a:pt x="3321448" y="0"/>
                  </a:lnTo>
                  <a:lnTo>
                    <a:pt x="3321448" y="3293232"/>
                  </a:lnTo>
                  <a:lnTo>
                    <a:pt x="0" y="3293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477101" y="2357071"/>
              <a:ext cx="1808992" cy="1856242"/>
            </a:xfrm>
            <a:custGeom>
              <a:avLst/>
              <a:gdLst/>
              <a:ahLst/>
              <a:cxnLst/>
              <a:rect r="r" b="b" t="t" l="l"/>
              <a:pathLst>
                <a:path h="1856242" w="1808992">
                  <a:moveTo>
                    <a:pt x="0" y="0"/>
                  </a:moveTo>
                  <a:lnTo>
                    <a:pt x="1808992" y="0"/>
                  </a:lnTo>
                  <a:lnTo>
                    <a:pt x="1808992" y="1856242"/>
                  </a:lnTo>
                  <a:lnTo>
                    <a:pt x="0" y="1856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32483" y="4982940"/>
              <a:ext cx="694064" cy="712193"/>
            </a:xfrm>
            <a:custGeom>
              <a:avLst/>
              <a:gdLst/>
              <a:ahLst/>
              <a:cxnLst/>
              <a:rect r="r" b="b" t="t" l="l"/>
              <a:pathLst>
                <a:path h="712193" w="694064">
                  <a:moveTo>
                    <a:pt x="0" y="0"/>
                  </a:moveTo>
                  <a:lnTo>
                    <a:pt x="694065" y="0"/>
                  </a:lnTo>
                  <a:lnTo>
                    <a:pt x="694065" y="712193"/>
                  </a:lnTo>
                  <a:lnTo>
                    <a:pt x="0" y="71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477101" y="4982940"/>
              <a:ext cx="694064" cy="712193"/>
            </a:xfrm>
            <a:custGeom>
              <a:avLst/>
              <a:gdLst/>
              <a:ahLst/>
              <a:cxnLst/>
              <a:rect r="r" b="b" t="t" l="l"/>
              <a:pathLst>
                <a:path h="712193" w="694064">
                  <a:moveTo>
                    <a:pt x="0" y="0"/>
                  </a:moveTo>
                  <a:lnTo>
                    <a:pt x="694064" y="0"/>
                  </a:lnTo>
                  <a:lnTo>
                    <a:pt x="694064" y="712193"/>
                  </a:lnTo>
                  <a:lnTo>
                    <a:pt x="0" y="71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25752" y="5124770"/>
              <a:ext cx="1111690" cy="1140727"/>
            </a:xfrm>
            <a:custGeom>
              <a:avLst/>
              <a:gdLst/>
              <a:ahLst/>
              <a:cxnLst/>
              <a:rect r="r" b="b" t="t" l="l"/>
              <a:pathLst>
                <a:path h="1140727" w="1111690">
                  <a:moveTo>
                    <a:pt x="0" y="0"/>
                  </a:moveTo>
                  <a:lnTo>
                    <a:pt x="1111690" y="0"/>
                  </a:lnTo>
                  <a:lnTo>
                    <a:pt x="1111690" y="1140727"/>
                  </a:lnTo>
                  <a:lnTo>
                    <a:pt x="0" y="1140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39366" y="4088805"/>
              <a:ext cx="1166422" cy="1196888"/>
            </a:xfrm>
            <a:custGeom>
              <a:avLst/>
              <a:gdLst/>
              <a:ahLst/>
              <a:cxnLst/>
              <a:rect r="r" b="b" t="t" l="l"/>
              <a:pathLst>
                <a:path h="1196888" w="1166422">
                  <a:moveTo>
                    <a:pt x="0" y="0"/>
                  </a:moveTo>
                  <a:lnTo>
                    <a:pt x="1166422" y="0"/>
                  </a:lnTo>
                  <a:lnTo>
                    <a:pt x="1166422" y="1196889"/>
                  </a:lnTo>
                  <a:lnTo>
                    <a:pt x="0" y="1196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057406" y="4088805"/>
              <a:ext cx="1166422" cy="1196888"/>
            </a:xfrm>
            <a:custGeom>
              <a:avLst/>
              <a:gdLst/>
              <a:ahLst/>
              <a:cxnLst/>
              <a:rect r="r" b="b" t="t" l="l"/>
              <a:pathLst>
                <a:path h="1196888" w="1166422">
                  <a:moveTo>
                    <a:pt x="0" y="0"/>
                  </a:moveTo>
                  <a:lnTo>
                    <a:pt x="1166422" y="0"/>
                  </a:lnTo>
                  <a:lnTo>
                    <a:pt x="1166422" y="1196889"/>
                  </a:lnTo>
                  <a:lnTo>
                    <a:pt x="0" y="1196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495645" cy="9743468"/>
            </a:xfrm>
            <a:custGeom>
              <a:avLst/>
              <a:gdLst/>
              <a:ahLst/>
              <a:cxnLst/>
              <a:rect r="r" b="b" t="t" l="l"/>
              <a:pathLst>
                <a:path h="9743468" w="6495645">
                  <a:moveTo>
                    <a:pt x="0" y="0"/>
                  </a:moveTo>
                  <a:lnTo>
                    <a:pt x="6495645" y="0"/>
                  </a:lnTo>
                  <a:lnTo>
                    <a:pt x="6495645" y="9743468"/>
                  </a:lnTo>
                  <a:lnTo>
                    <a:pt x="0" y="9743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381490" y="922708"/>
              <a:ext cx="1205285" cy="1205285"/>
            </a:xfrm>
            <a:custGeom>
              <a:avLst/>
              <a:gdLst/>
              <a:ahLst/>
              <a:cxnLst/>
              <a:rect r="r" b="b" t="t" l="l"/>
              <a:pathLst>
                <a:path h="1205285" w="1205285">
                  <a:moveTo>
                    <a:pt x="0" y="0"/>
                  </a:moveTo>
                  <a:lnTo>
                    <a:pt x="1205284" y="0"/>
                  </a:lnTo>
                  <a:lnTo>
                    <a:pt x="1205284" y="1205285"/>
                  </a:lnTo>
                  <a:lnTo>
                    <a:pt x="0" y="1205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728433" y="1202794"/>
              <a:ext cx="511399" cy="645113"/>
            </a:xfrm>
            <a:custGeom>
              <a:avLst/>
              <a:gdLst/>
              <a:ahLst/>
              <a:cxnLst/>
              <a:rect r="r" b="b" t="t" l="l"/>
              <a:pathLst>
                <a:path h="645113" w="511399">
                  <a:moveTo>
                    <a:pt x="0" y="0"/>
                  </a:moveTo>
                  <a:lnTo>
                    <a:pt x="511398" y="0"/>
                  </a:lnTo>
                  <a:lnTo>
                    <a:pt x="511398" y="645113"/>
                  </a:lnTo>
                  <a:lnTo>
                    <a:pt x="0" y="6451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5792360" y="4102535"/>
              <a:ext cx="1205285" cy="1205285"/>
            </a:xfrm>
            <a:custGeom>
              <a:avLst/>
              <a:gdLst/>
              <a:ahLst/>
              <a:cxnLst/>
              <a:rect r="r" b="b" t="t" l="l"/>
              <a:pathLst>
                <a:path h="1205285" w="1205285">
                  <a:moveTo>
                    <a:pt x="0" y="0"/>
                  </a:moveTo>
                  <a:lnTo>
                    <a:pt x="1205284" y="0"/>
                  </a:lnTo>
                  <a:lnTo>
                    <a:pt x="1205284" y="1205285"/>
                  </a:lnTo>
                  <a:lnTo>
                    <a:pt x="0" y="1205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041652" y="4394230"/>
              <a:ext cx="706699" cy="621895"/>
            </a:xfrm>
            <a:custGeom>
              <a:avLst/>
              <a:gdLst/>
              <a:ahLst/>
              <a:cxnLst/>
              <a:rect r="r" b="b" t="t" l="l"/>
              <a:pathLst>
                <a:path h="621895" w="706699">
                  <a:moveTo>
                    <a:pt x="0" y="0"/>
                  </a:moveTo>
                  <a:lnTo>
                    <a:pt x="706700" y="0"/>
                  </a:lnTo>
                  <a:lnTo>
                    <a:pt x="706700" y="621895"/>
                  </a:lnTo>
                  <a:lnTo>
                    <a:pt x="0" y="6218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571339" y="7351024"/>
              <a:ext cx="1210709" cy="1210709"/>
            </a:xfrm>
            <a:custGeom>
              <a:avLst/>
              <a:gdLst/>
              <a:ahLst/>
              <a:cxnLst/>
              <a:rect r="r" b="b" t="t" l="l"/>
              <a:pathLst>
                <a:path h="1210709" w="1210709">
                  <a:moveTo>
                    <a:pt x="0" y="0"/>
                  </a:moveTo>
                  <a:lnTo>
                    <a:pt x="1210710" y="0"/>
                  </a:lnTo>
                  <a:lnTo>
                    <a:pt x="1210710" y="1210710"/>
                  </a:lnTo>
                  <a:lnTo>
                    <a:pt x="0" y="1210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4918499" y="7646320"/>
              <a:ext cx="516390" cy="620119"/>
            </a:xfrm>
            <a:custGeom>
              <a:avLst/>
              <a:gdLst/>
              <a:ahLst/>
              <a:cxnLst/>
              <a:rect r="r" b="b" t="t" l="l"/>
              <a:pathLst>
                <a:path h="620119" w="516390">
                  <a:moveTo>
                    <a:pt x="0" y="0"/>
                  </a:moveTo>
                  <a:lnTo>
                    <a:pt x="516390" y="0"/>
                  </a:lnTo>
                  <a:lnTo>
                    <a:pt x="516390" y="620118"/>
                  </a:lnTo>
                  <a:lnTo>
                    <a:pt x="0" y="620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5927483" y="1104276"/>
              <a:ext cx="4713573" cy="773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 spc="34" b="true">
                  <a:solidFill>
                    <a:srgbClr val="DF8A06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Our Solution</a:t>
              </a:r>
            </a:p>
          </p:txBody>
        </p:sp>
        <p:sp>
          <p:nvSpPr>
            <p:cNvPr name="AutoShape 28" id="28"/>
            <p:cNvSpPr/>
            <p:nvPr/>
          </p:nvSpPr>
          <p:spPr>
            <a:xfrm>
              <a:off x="10036255" y="1511735"/>
              <a:ext cx="1158803" cy="0"/>
            </a:xfrm>
            <a:prstGeom prst="line">
              <a:avLst/>
            </a:prstGeom>
            <a:ln cap="rnd" w="25400">
              <a:solidFill>
                <a:srgbClr val="F7B385"/>
              </a:solidFill>
              <a:prstDash val="solid"/>
              <a:headEnd type="oval" len="lg" w="lg"/>
              <a:tailEnd type="oval" len="lg" w="lg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11780706" y="399876"/>
              <a:ext cx="11255326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 DL model for predicting the disease class of leaf image and building Web and Mobile Applications using that model.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7365733" y="3959710"/>
              <a:ext cx="3516386" cy="1599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 spc="34" b="true">
                  <a:solidFill>
                    <a:srgbClr val="76D45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Problem Solving</a:t>
              </a:r>
            </a:p>
          </p:txBody>
        </p:sp>
        <p:sp>
          <p:nvSpPr>
            <p:cNvPr name="AutoShape 31" id="31"/>
            <p:cNvSpPr/>
            <p:nvPr/>
          </p:nvSpPr>
          <p:spPr>
            <a:xfrm>
              <a:off x="10232523" y="4692478"/>
              <a:ext cx="1158803" cy="0"/>
            </a:xfrm>
            <a:prstGeom prst="line">
              <a:avLst/>
            </a:prstGeom>
            <a:ln cap="rnd" w="25400">
              <a:solidFill>
                <a:srgbClr val="73C2A6"/>
              </a:solidFill>
              <a:prstDash val="solid"/>
              <a:headEnd type="oval" len="lg" w="lg"/>
              <a:tailEnd type="oval" len="lg" w="lg"/>
            </a:ln>
          </p:spPr>
        </p:sp>
        <p:sp>
          <p:nvSpPr>
            <p:cNvPr name="TextBox 32" id="32"/>
            <p:cNvSpPr txBox="true"/>
            <p:nvPr/>
          </p:nvSpPr>
          <p:spPr>
            <a:xfrm rot="0">
              <a:off x="11924983" y="3651077"/>
              <a:ext cx="10501598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The Model enables early detection of diseases accurately before they devastate crops, preventing large-scale yield losses.</a:t>
              </a:r>
            </a:p>
          </p:txBody>
        </p:sp>
        <p:sp>
          <p:nvSpPr>
            <p:cNvPr name="AutoShape 33" id="33"/>
            <p:cNvSpPr/>
            <p:nvPr/>
          </p:nvSpPr>
          <p:spPr>
            <a:xfrm>
              <a:off x="10302718" y="7969079"/>
              <a:ext cx="1158803" cy="0"/>
            </a:xfrm>
            <a:prstGeom prst="line">
              <a:avLst/>
            </a:prstGeom>
            <a:ln cap="rnd" w="25400">
              <a:solidFill>
                <a:srgbClr val="5CE1E6"/>
              </a:solidFill>
              <a:prstDash val="solid"/>
              <a:headEnd type="oval" len="lg" w="lg"/>
              <a:tailEnd type="oval" len="lg" w="lg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6206883" y="7123470"/>
              <a:ext cx="3884168" cy="1599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 spc="34" b="true">
                  <a:solidFill>
                    <a:srgbClr val="5CE1E6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Innovation &amp; Uniqueness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2085249" y="6902278"/>
              <a:ext cx="11255326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Xception Model is used for accurately detecting images, as it performs depthwise and pointwise convolutional.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87478" y="122064"/>
            <a:ext cx="2688251" cy="1374983"/>
          </a:xfrm>
          <a:custGeom>
            <a:avLst/>
            <a:gdLst/>
            <a:ahLst/>
            <a:cxnLst/>
            <a:rect r="r" b="b" t="t" l="l"/>
            <a:pathLst>
              <a:path h="1374983" w="2688251">
                <a:moveTo>
                  <a:pt x="0" y="0"/>
                </a:moveTo>
                <a:lnTo>
                  <a:pt x="2688251" y="0"/>
                </a:lnTo>
                <a:lnTo>
                  <a:pt x="2688251" y="1374983"/>
                </a:lnTo>
                <a:lnTo>
                  <a:pt x="0" y="1374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3977" y="100920"/>
            <a:ext cx="1609446" cy="1521773"/>
            <a:chOff x="0" y="0"/>
            <a:chExt cx="2145928" cy="202903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07691" y="1014516"/>
              <a:ext cx="1530547" cy="680321"/>
              <a:chOff x="0" y="0"/>
              <a:chExt cx="812800" cy="36128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61286"/>
              </a:xfrm>
              <a:custGeom>
                <a:avLst/>
                <a:gdLst/>
                <a:ahLst/>
                <a:cxnLst/>
                <a:rect r="r" b="b" t="t" l="l"/>
                <a:pathLst>
                  <a:path h="361286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33345"/>
                    </a:lnTo>
                    <a:cubicBezTo>
                      <a:pt x="812800" y="267277"/>
                      <a:pt x="799321" y="299820"/>
                      <a:pt x="775327" y="323813"/>
                    </a:cubicBezTo>
                    <a:cubicBezTo>
                      <a:pt x="751333" y="347807"/>
                      <a:pt x="718791" y="361286"/>
                      <a:pt x="684859" y="361286"/>
                    </a:cubicBezTo>
                    <a:lnTo>
                      <a:pt x="127941" y="361286"/>
                    </a:lnTo>
                    <a:cubicBezTo>
                      <a:pt x="94009" y="361286"/>
                      <a:pt x="61467" y="347807"/>
                      <a:pt x="37473" y="323813"/>
                    </a:cubicBezTo>
                    <a:cubicBezTo>
                      <a:pt x="13479" y="299820"/>
                      <a:pt x="0" y="267277"/>
                      <a:pt x="0" y="23334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812800" cy="418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45928" cy="2029031"/>
            </a:xfrm>
            <a:custGeom>
              <a:avLst/>
              <a:gdLst/>
              <a:ahLst/>
              <a:cxnLst/>
              <a:rect r="r" b="b" t="t" l="l"/>
              <a:pathLst>
                <a:path h="2029031" w="2145928">
                  <a:moveTo>
                    <a:pt x="0" y="0"/>
                  </a:moveTo>
                  <a:lnTo>
                    <a:pt x="2145928" y="0"/>
                  </a:lnTo>
                  <a:lnTo>
                    <a:pt x="2145928" y="2029031"/>
                  </a:lnTo>
                  <a:lnTo>
                    <a:pt x="0" y="2029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626" t="-19771" r="-16276" b="-20788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19227" y="2213554"/>
            <a:ext cx="13062382" cy="4935830"/>
          </a:xfrm>
          <a:custGeom>
            <a:avLst/>
            <a:gdLst/>
            <a:ahLst/>
            <a:cxnLst/>
            <a:rect r="r" b="b" t="t" l="l"/>
            <a:pathLst>
              <a:path h="4935830" w="13062382">
                <a:moveTo>
                  <a:pt x="0" y="0"/>
                </a:moveTo>
                <a:lnTo>
                  <a:pt x="13062382" y="0"/>
                </a:lnTo>
                <a:lnTo>
                  <a:pt x="13062382" y="4935830"/>
                </a:lnTo>
                <a:lnTo>
                  <a:pt x="0" y="4935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13553806" y="1239116"/>
            <a:ext cx="990135" cy="2123831"/>
            <a:chOff x="0" y="0"/>
            <a:chExt cx="402780" cy="8639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2780" cy="858233"/>
            </a:xfrm>
            <a:custGeom>
              <a:avLst/>
              <a:gdLst/>
              <a:ahLst/>
              <a:cxnLst/>
              <a:rect r="r" b="b" t="t" l="l"/>
              <a:pathLst>
                <a:path h="858233" w="402780">
                  <a:moveTo>
                    <a:pt x="402780" y="30543"/>
                  </a:moveTo>
                  <a:lnTo>
                    <a:pt x="402780" y="719116"/>
                  </a:lnTo>
                  <a:cubicBezTo>
                    <a:pt x="402780" y="737994"/>
                    <a:pt x="392635" y="755417"/>
                    <a:pt x="376217" y="764735"/>
                  </a:cubicBezTo>
                  <a:lnTo>
                    <a:pt x="227953" y="848883"/>
                  </a:lnTo>
                  <a:cubicBezTo>
                    <a:pt x="211478" y="858233"/>
                    <a:pt x="191301" y="858233"/>
                    <a:pt x="174827" y="848883"/>
                  </a:cubicBezTo>
                  <a:lnTo>
                    <a:pt x="26563" y="764735"/>
                  </a:lnTo>
                  <a:cubicBezTo>
                    <a:pt x="10145" y="755417"/>
                    <a:pt x="0" y="737994"/>
                    <a:pt x="0" y="719116"/>
                  </a:cubicBezTo>
                  <a:lnTo>
                    <a:pt x="0" y="30543"/>
                  </a:lnTo>
                  <a:cubicBezTo>
                    <a:pt x="0" y="22443"/>
                    <a:pt x="3218" y="14674"/>
                    <a:pt x="8946" y="8946"/>
                  </a:cubicBezTo>
                  <a:cubicBezTo>
                    <a:pt x="14674" y="3218"/>
                    <a:pt x="22443" y="0"/>
                    <a:pt x="30543" y="0"/>
                  </a:cubicBezTo>
                  <a:lnTo>
                    <a:pt x="372236" y="0"/>
                  </a:lnTo>
                  <a:cubicBezTo>
                    <a:pt x="380337" y="0"/>
                    <a:pt x="388106" y="3218"/>
                    <a:pt x="393834" y="8946"/>
                  </a:cubicBezTo>
                  <a:cubicBezTo>
                    <a:pt x="399562" y="14674"/>
                    <a:pt x="402780" y="22443"/>
                    <a:pt x="402780" y="30543"/>
                  </a:cubicBezTo>
                  <a:close/>
                </a:path>
              </a:pathLst>
            </a:custGeom>
            <a:solidFill>
              <a:srgbClr val="A5A86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02780" cy="778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5226036" y="545423"/>
            <a:ext cx="1288359" cy="3511217"/>
            <a:chOff x="0" y="0"/>
            <a:chExt cx="402780" cy="10977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2780" cy="1088911"/>
            </a:xfrm>
            <a:custGeom>
              <a:avLst/>
              <a:gdLst/>
              <a:ahLst/>
              <a:cxnLst/>
              <a:rect r="r" b="b" t="t" l="l"/>
              <a:pathLst>
                <a:path h="1088911" w="402780">
                  <a:moveTo>
                    <a:pt x="402780" y="46946"/>
                  </a:moveTo>
                  <a:lnTo>
                    <a:pt x="402780" y="936465"/>
                  </a:lnTo>
                  <a:cubicBezTo>
                    <a:pt x="402780" y="965483"/>
                    <a:pt x="387187" y="992262"/>
                    <a:pt x="361951" y="1006584"/>
                  </a:cubicBezTo>
                  <a:lnTo>
                    <a:pt x="242219" y="1074539"/>
                  </a:lnTo>
                  <a:cubicBezTo>
                    <a:pt x="216896" y="1088911"/>
                    <a:pt x="185883" y="1088911"/>
                    <a:pt x="160561" y="1074539"/>
                  </a:cubicBezTo>
                  <a:lnTo>
                    <a:pt x="40829" y="1006584"/>
                  </a:lnTo>
                  <a:cubicBezTo>
                    <a:pt x="15593" y="992262"/>
                    <a:pt x="0" y="965483"/>
                    <a:pt x="0" y="936465"/>
                  </a:cubicBezTo>
                  <a:lnTo>
                    <a:pt x="0" y="46946"/>
                  </a:lnTo>
                  <a:cubicBezTo>
                    <a:pt x="0" y="34495"/>
                    <a:pt x="4946" y="22554"/>
                    <a:pt x="13750" y="13750"/>
                  </a:cubicBezTo>
                  <a:cubicBezTo>
                    <a:pt x="22554" y="4946"/>
                    <a:pt x="34495" y="0"/>
                    <a:pt x="46946" y="0"/>
                  </a:cubicBezTo>
                  <a:lnTo>
                    <a:pt x="355833" y="0"/>
                  </a:lnTo>
                  <a:cubicBezTo>
                    <a:pt x="368284" y="0"/>
                    <a:pt x="380225" y="4946"/>
                    <a:pt x="389029" y="13750"/>
                  </a:cubicBezTo>
                  <a:cubicBezTo>
                    <a:pt x="397834" y="22554"/>
                    <a:pt x="402780" y="34495"/>
                    <a:pt x="402780" y="46946"/>
                  </a:cubicBezTo>
                  <a:close/>
                </a:path>
              </a:pathLst>
            </a:custGeom>
            <a:solidFill>
              <a:srgbClr val="B9BD7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02780" cy="101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228614" y="1742464"/>
            <a:ext cx="1299939" cy="1117135"/>
            <a:chOff x="0" y="0"/>
            <a:chExt cx="812800" cy="6985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718" y="0"/>
              <a:ext cx="801364" cy="698500"/>
            </a:xfrm>
            <a:custGeom>
              <a:avLst/>
              <a:gdLst/>
              <a:ahLst/>
              <a:cxnLst/>
              <a:rect r="r" b="b" t="t" l="l"/>
              <a:pathLst>
                <a:path h="698500" w="801364">
                  <a:moveTo>
                    <a:pt x="792107" y="374989"/>
                  </a:moveTo>
                  <a:lnTo>
                    <a:pt x="618857" y="672761"/>
                  </a:lnTo>
                  <a:cubicBezTo>
                    <a:pt x="609586" y="688697"/>
                    <a:pt x="592540" y="698500"/>
                    <a:pt x="574104" y="698500"/>
                  </a:cubicBezTo>
                  <a:lnTo>
                    <a:pt x="227260" y="698500"/>
                  </a:lnTo>
                  <a:cubicBezTo>
                    <a:pt x="208824" y="698500"/>
                    <a:pt x="191778" y="688697"/>
                    <a:pt x="182507" y="672761"/>
                  </a:cubicBezTo>
                  <a:lnTo>
                    <a:pt x="9257" y="374989"/>
                  </a:lnTo>
                  <a:cubicBezTo>
                    <a:pt x="0" y="359078"/>
                    <a:pt x="0" y="339422"/>
                    <a:pt x="9257" y="323511"/>
                  </a:cubicBezTo>
                  <a:lnTo>
                    <a:pt x="182507" y="25739"/>
                  </a:lnTo>
                  <a:cubicBezTo>
                    <a:pt x="191778" y="9803"/>
                    <a:pt x="208824" y="0"/>
                    <a:pt x="227260" y="0"/>
                  </a:cubicBezTo>
                  <a:lnTo>
                    <a:pt x="574104" y="0"/>
                  </a:lnTo>
                  <a:cubicBezTo>
                    <a:pt x="592540" y="0"/>
                    <a:pt x="609586" y="9803"/>
                    <a:pt x="618857" y="25739"/>
                  </a:cubicBezTo>
                  <a:lnTo>
                    <a:pt x="792107" y="323511"/>
                  </a:lnTo>
                  <a:cubicBezTo>
                    <a:pt x="801364" y="339422"/>
                    <a:pt x="801364" y="359078"/>
                    <a:pt x="792107" y="3749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400000">
            <a:off x="13553806" y="2701449"/>
            <a:ext cx="990135" cy="2123831"/>
            <a:chOff x="0" y="0"/>
            <a:chExt cx="402780" cy="8639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2780" cy="858233"/>
            </a:xfrm>
            <a:custGeom>
              <a:avLst/>
              <a:gdLst/>
              <a:ahLst/>
              <a:cxnLst/>
              <a:rect r="r" b="b" t="t" l="l"/>
              <a:pathLst>
                <a:path h="858233" w="402780">
                  <a:moveTo>
                    <a:pt x="402780" y="30543"/>
                  </a:moveTo>
                  <a:lnTo>
                    <a:pt x="402780" y="719116"/>
                  </a:lnTo>
                  <a:cubicBezTo>
                    <a:pt x="402780" y="737994"/>
                    <a:pt x="392635" y="755417"/>
                    <a:pt x="376217" y="764735"/>
                  </a:cubicBezTo>
                  <a:lnTo>
                    <a:pt x="227953" y="848883"/>
                  </a:lnTo>
                  <a:cubicBezTo>
                    <a:pt x="211478" y="858233"/>
                    <a:pt x="191301" y="858233"/>
                    <a:pt x="174827" y="848883"/>
                  </a:cubicBezTo>
                  <a:lnTo>
                    <a:pt x="26563" y="764735"/>
                  </a:lnTo>
                  <a:cubicBezTo>
                    <a:pt x="10145" y="755417"/>
                    <a:pt x="0" y="737994"/>
                    <a:pt x="0" y="719116"/>
                  </a:cubicBezTo>
                  <a:lnTo>
                    <a:pt x="0" y="30543"/>
                  </a:lnTo>
                  <a:cubicBezTo>
                    <a:pt x="0" y="22443"/>
                    <a:pt x="3218" y="14674"/>
                    <a:pt x="8946" y="8946"/>
                  </a:cubicBezTo>
                  <a:cubicBezTo>
                    <a:pt x="14674" y="3218"/>
                    <a:pt x="22443" y="0"/>
                    <a:pt x="30543" y="0"/>
                  </a:cubicBezTo>
                  <a:lnTo>
                    <a:pt x="372236" y="0"/>
                  </a:lnTo>
                  <a:cubicBezTo>
                    <a:pt x="380337" y="0"/>
                    <a:pt x="388106" y="3218"/>
                    <a:pt x="393834" y="8946"/>
                  </a:cubicBezTo>
                  <a:cubicBezTo>
                    <a:pt x="399562" y="14674"/>
                    <a:pt x="402780" y="22443"/>
                    <a:pt x="402780" y="30543"/>
                  </a:cubicBezTo>
                  <a:close/>
                </a:path>
              </a:pathLst>
            </a:custGeom>
            <a:solidFill>
              <a:srgbClr val="CBB16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02780" cy="778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5226036" y="2007756"/>
            <a:ext cx="1288359" cy="3511217"/>
            <a:chOff x="0" y="0"/>
            <a:chExt cx="402780" cy="10977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2780" cy="1088911"/>
            </a:xfrm>
            <a:custGeom>
              <a:avLst/>
              <a:gdLst/>
              <a:ahLst/>
              <a:cxnLst/>
              <a:rect r="r" b="b" t="t" l="l"/>
              <a:pathLst>
                <a:path h="1088911" w="402780">
                  <a:moveTo>
                    <a:pt x="402780" y="46946"/>
                  </a:moveTo>
                  <a:lnTo>
                    <a:pt x="402780" y="936465"/>
                  </a:lnTo>
                  <a:cubicBezTo>
                    <a:pt x="402780" y="965483"/>
                    <a:pt x="387187" y="992262"/>
                    <a:pt x="361951" y="1006584"/>
                  </a:cubicBezTo>
                  <a:lnTo>
                    <a:pt x="242219" y="1074539"/>
                  </a:lnTo>
                  <a:cubicBezTo>
                    <a:pt x="216896" y="1088911"/>
                    <a:pt x="185883" y="1088911"/>
                    <a:pt x="160561" y="1074539"/>
                  </a:cubicBezTo>
                  <a:lnTo>
                    <a:pt x="40829" y="1006584"/>
                  </a:lnTo>
                  <a:cubicBezTo>
                    <a:pt x="15593" y="992262"/>
                    <a:pt x="0" y="965483"/>
                    <a:pt x="0" y="936465"/>
                  </a:cubicBezTo>
                  <a:lnTo>
                    <a:pt x="0" y="46946"/>
                  </a:lnTo>
                  <a:cubicBezTo>
                    <a:pt x="0" y="34495"/>
                    <a:pt x="4946" y="22554"/>
                    <a:pt x="13750" y="13750"/>
                  </a:cubicBezTo>
                  <a:cubicBezTo>
                    <a:pt x="22554" y="4946"/>
                    <a:pt x="34495" y="0"/>
                    <a:pt x="46946" y="0"/>
                  </a:cubicBezTo>
                  <a:lnTo>
                    <a:pt x="355833" y="0"/>
                  </a:lnTo>
                  <a:cubicBezTo>
                    <a:pt x="368284" y="0"/>
                    <a:pt x="380225" y="4946"/>
                    <a:pt x="389029" y="13750"/>
                  </a:cubicBezTo>
                  <a:cubicBezTo>
                    <a:pt x="397834" y="22554"/>
                    <a:pt x="402780" y="34495"/>
                    <a:pt x="402780" y="46946"/>
                  </a:cubicBezTo>
                  <a:close/>
                </a:path>
              </a:pathLst>
            </a:custGeom>
            <a:solidFill>
              <a:srgbClr val="E4CA7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02780" cy="101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228614" y="3204797"/>
            <a:ext cx="1299939" cy="1117135"/>
            <a:chOff x="0" y="0"/>
            <a:chExt cx="812800" cy="6985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718" y="0"/>
              <a:ext cx="801364" cy="698500"/>
            </a:xfrm>
            <a:custGeom>
              <a:avLst/>
              <a:gdLst/>
              <a:ahLst/>
              <a:cxnLst/>
              <a:rect r="r" b="b" t="t" l="l"/>
              <a:pathLst>
                <a:path h="698500" w="801364">
                  <a:moveTo>
                    <a:pt x="792107" y="374989"/>
                  </a:moveTo>
                  <a:lnTo>
                    <a:pt x="618857" y="672761"/>
                  </a:lnTo>
                  <a:cubicBezTo>
                    <a:pt x="609586" y="688697"/>
                    <a:pt x="592540" y="698500"/>
                    <a:pt x="574104" y="698500"/>
                  </a:cubicBezTo>
                  <a:lnTo>
                    <a:pt x="227260" y="698500"/>
                  </a:lnTo>
                  <a:cubicBezTo>
                    <a:pt x="208824" y="698500"/>
                    <a:pt x="191778" y="688697"/>
                    <a:pt x="182507" y="672761"/>
                  </a:cubicBezTo>
                  <a:lnTo>
                    <a:pt x="9257" y="374989"/>
                  </a:lnTo>
                  <a:cubicBezTo>
                    <a:pt x="0" y="359078"/>
                    <a:pt x="0" y="339422"/>
                    <a:pt x="9257" y="323511"/>
                  </a:cubicBezTo>
                  <a:lnTo>
                    <a:pt x="182507" y="25739"/>
                  </a:lnTo>
                  <a:cubicBezTo>
                    <a:pt x="191778" y="9803"/>
                    <a:pt x="208824" y="0"/>
                    <a:pt x="227260" y="0"/>
                  </a:cubicBezTo>
                  <a:lnTo>
                    <a:pt x="574104" y="0"/>
                  </a:lnTo>
                  <a:cubicBezTo>
                    <a:pt x="592540" y="0"/>
                    <a:pt x="609586" y="9803"/>
                    <a:pt x="618857" y="25739"/>
                  </a:cubicBezTo>
                  <a:lnTo>
                    <a:pt x="792107" y="323511"/>
                  </a:lnTo>
                  <a:cubicBezTo>
                    <a:pt x="801364" y="339422"/>
                    <a:pt x="801364" y="359078"/>
                    <a:pt x="792107" y="3749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13553806" y="4159071"/>
            <a:ext cx="990135" cy="2123831"/>
            <a:chOff x="0" y="0"/>
            <a:chExt cx="402780" cy="86395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2780" cy="858233"/>
            </a:xfrm>
            <a:custGeom>
              <a:avLst/>
              <a:gdLst/>
              <a:ahLst/>
              <a:cxnLst/>
              <a:rect r="r" b="b" t="t" l="l"/>
              <a:pathLst>
                <a:path h="858233" w="402780">
                  <a:moveTo>
                    <a:pt x="402780" y="30543"/>
                  </a:moveTo>
                  <a:lnTo>
                    <a:pt x="402780" y="719116"/>
                  </a:lnTo>
                  <a:cubicBezTo>
                    <a:pt x="402780" y="737994"/>
                    <a:pt x="392635" y="755417"/>
                    <a:pt x="376217" y="764735"/>
                  </a:cubicBezTo>
                  <a:lnTo>
                    <a:pt x="227953" y="848883"/>
                  </a:lnTo>
                  <a:cubicBezTo>
                    <a:pt x="211478" y="858233"/>
                    <a:pt x="191301" y="858233"/>
                    <a:pt x="174827" y="848883"/>
                  </a:cubicBezTo>
                  <a:lnTo>
                    <a:pt x="26563" y="764735"/>
                  </a:lnTo>
                  <a:cubicBezTo>
                    <a:pt x="10145" y="755417"/>
                    <a:pt x="0" y="737994"/>
                    <a:pt x="0" y="719116"/>
                  </a:cubicBezTo>
                  <a:lnTo>
                    <a:pt x="0" y="30543"/>
                  </a:lnTo>
                  <a:cubicBezTo>
                    <a:pt x="0" y="22443"/>
                    <a:pt x="3218" y="14674"/>
                    <a:pt x="8946" y="8946"/>
                  </a:cubicBezTo>
                  <a:cubicBezTo>
                    <a:pt x="14674" y="3218"/>
                    <a:pt x="22443" y="0"/>
                    <a:pt x="30543" y="0"/>
                  </a:cubicBezTo>
                  <a:lnTo>
                    <a:pt x="372236" y="0"/>
                  </a:lnTo>
                  <a:cubicBezTo>
                    <a:pt x="380337" y="0"/>
                    <a:pt x="388106" y="3218"/>
                    <a:pt x="393834" y="8946"/>
                  </a:cubicBezTo>
                  <a:cubicBezTo>
                    <a:pt x="399562" y="14674"/>
                    <a:pt x="402780" y="22443"/>
                    <a:pt x="402780" y="30543"/>
                  </a:cubicBezTo>
                  <a:close/>
                </a:path>
              </a:pathLst>
            </a:custGeom>
            <a:solidFill>
              <a:srgbClr val="B4766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402780" cy="778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15226036" y="3465378"/>
            <a:ext cx="1288359" cy="3511217"/>
            <a:chOff x="0" y="0"/>
            <a:chExt cx="402780" cy="109771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02780" cy="1088911"/>
            </a:xfrm>
            <a:custGeom>
              <a:avLst/>
              <a:gdLst/>
              <a:ahLst/>
              <a:cxnLst/>
              <a:rect r="r" b="b" t="t" l="l"/>
              <a:pathLst>
                <a:path h="1088911" w="402780">
                  <a:moveTo>
                    <a:pt x="402780" y="46946"/>
                  </a:moveTo>
                  <a:lnTo>
                    <a:pt x="402780" y="936465"/>
                  </a:lnTo>
                  <a:cubicBezTo>
                    <a:pt x="402780" y="965483"/>
                    <a:pt x="387187" y="992262"/>
                    <a:pt x="361951" y="1006584"/>
                  </a:cubicBezTo>
                  <a:lnTo>
                    <a:pt x="242219" y="1074539"/>
                  </a:lnTo>
                  <a:cubicBezTo>
                    <a:pt x="216896" y="1088911"/>
                    <a:pt x="185883" y="1088911"/>
                    <a:pt x="160561" y="1074539"/>
                  </a:cubicBezTo>
                  <a:lnTo>
                    <a:pt x="40829" y="1006584"/>
                  </a:lnTo>
                  <a:cubicBezTo>
                    <a:pt x="15593" y="992262"/>
                    <a:pt x="0" y="965483"/>
                    <a:pt x="0" y="936465"/>
                  </a:cubicBezTo>
                  <a:lnTo>
                    <a:pt x="0" y="46946"/>
                  </a:lnTo>
                  <a:cubicBezTo>
                    <a:pt x="0" y="34495"/>
                    <a:pt x="4946" y="22554"/>
                    <a:pt x="13750" y="13750"/>
                  </a:cubicBezTo>
                  <a:cubicBezTo>
                    <a:pt x="22554" y="4946"/>
                    <a:pt x="34495" y="0"/>
                    <a:pt x="46946" y="0"/>
                  </a:cubicBezTo>
                  <a:lnTo>
                    <a:pt x="355833" y="0"/>
                  </a:lnTo>
                  <a:cubicBezTo>
                    <a:pt x="368284" y="0"/>
                    <a:pt x="380225" y="4946"/>
                    <a:pt x="389029" y="13750"/>
                  </a:cubicBezTo>
                  <a:cubicBezTo>
                    <a:pt x="397834" y="22554"/>
                    <a:pt x="402780" y="34495"/>
                    <a:pt x="402780" y="46946"/>
                  </a:cubicBezTo>
                  <a:close/>
                </a:path>
              </a:pathLst>
            </a:custGeom>
            <a:solidFill>
              <a:srgbClr val="CF8C8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402780" cy="101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6228614" y="4662419"/>
            <a:ext cx="1299939" cy="1117135"/>
            <a:chOff x="0" y="0"/>
            <a:chExt cx="812800" cy="6985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5718" y="0"/>
              <a:ext cx="801364" cy="698500"/>
            </a:xfrm>
            <a:custGeom>
              <a:avLst/>
              <a:gdLst/>
              <a:ahLst/>
              <a:cxnLst/>
              <a:rect r="r" b="b" t="t" l="l"/>
              <a:pathLst>
                <a:path h="698500" w="801364">
                  <a:moveTo>
                    <a:pt x="792107" y="374989"/>
                  </a:moveTo>
                  <a:lnTo>
                    <a:pt x="618857" y="672761"/>
                  </a:lnTo>
                  <a:cubicBezTo>
                    <a:pt x="609586" y="688697"/>
                    <a:pt x="592540" y="698500"/>
                    <a:pt x="574104" y="698500"/>
                  </a:cubicBezTo>
                  <a:lnTo>
                    <a:pt x="227260" y="698500"/>
                  </a:lnTo>
                  <a:cubicBezTo>
                    <a:pt x="208824" y="698500"/>
                    <a:pt x="191778" y="688697"/>
                    <a:pt x="182507" y="672761"/>
                  </a:cubicBezTo>
                  <a:lnTo>
                    <a:pt x="9257" y="374989"/>
                  </a:lnTo>
                  <a:cubicBezTo>
                    <a:pt x="0" y="359078"/>
                    <a:pt x="0" y="339422"/>
                    <a:pt x="9257" y="323511"/>
                  </a:cubicBezTo>
                  <a:lnTo>
                    <a:pt x="182507" y="25739"/>
                  </a:lnTo>
                  <a:cubicBezTo>
                    <a:pt x="191778" y="9803"/>
                    <a:pt x="208824" y="0"/>
                    <a:pt x="227260" y="0"/>
                  </a:cubicBezTo>
                  <a:lnTo>
                    <a:pt x="574104" y="0"/>
                  </a:lnTo>
                  <a:cubicBezTo>
                    <a:pt x="592540" y="0"/>
                    <a:pt x="609586" y="9803"/>
                    <a:pt x="618857" y="25739"/>
                  </a:cubicBezTo>
                  <a:lnTo>
                    <a:pt x="792107" y="323511"/>
                  </a:lnTo>
                  <a:cubicBezTo>
                    <a:pt x="801364" y="339422"/>
                    <a:pt x="801364" y="359078"/>
                    <a:pt x="792107" y="3749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5400000">
            <a:off x="13553806" y="5616693"/>
            <a:ext cx="990135" cy="2123831"/>
            <a:chOff x="0" y="0"/>
            <a:chExt cx="402780" cy="86395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02780" cy="858233"/>
            </a:xfrm>
            <a:custGeom>
              <a:avLst/>
              <a:gdLst/>
              <a:ahLst/>
              <a:cxnLst/>
              <a:rect r="r" b="b" t="t" l="l"/>
              <a:pathLst>
                <a:path h="858233" w="402780">
                  <a:moveTo>
                    <a:pt x="402780" y="30543"/>
                  </a:moveTo>
                  <a:lnTo>
                    <a:pt x="402780" y="719116"/>
                  </a:lnTo>
                  <a:cubicBezTo>
                    <a:pt x="402780" y="737994"/>
                    <a:pt x="392635" y="755417"/>
                    <a:pt x="376217" y="764735"/>
                  </a:cubicBezTo>
                  <a:lnTo>
                    <a:pt x="227953" y="848883"/>
                  </a:lnTo>
                  <a:cubicBezTo>
                    <a:pt x="211478" y="858233"/>
                    <a:pt x="191301" y="858233"/>
                    <a:pt x="174827" y="848883"/>
                  </a:cubicBezTo>
                  <a:lnTo>
                    <a:pt x="26563" y="764735"/>
                  </a:lnTo>
                  <a:cubicBezTo>
                    <a:pt x="10145" y="755417"/>
                    <a:pt x="0" y="737994"/>
                    <a:pt x="0" y="719116"/>
                  </a:cubicBezTo>
                  <a:lnTo>
                    <a:pt x="0" y="30543"/>
                  </a:lnTo>
                  <a:cubicBezTo>
                    <a:pt x="0" y="22443"/>
                    <a:pt x="3218" y="14674"/>
                    <a:pt x="8946" y="8946"/>
                  </a:cubicBezTo>
                  <a:cubicBezTo>
                    <a:pt x="14674" y="3218"/>
                    <a:pt x="22443" y="0"/>
                    <a:pt x="30543" y="0"/>
                  </a:cubicBezTo>
                  <a:lnTo>
                    <a:pt x="372236" y="0"/>
                  </a:lnTo>
                  <a:cubicBezTo>
                    <a:pt x="380337" y="0"/>
                    <a:pt x="388106" y="3218"/>
                    <a:pt x="393834" y="8946"/>
                  </a:cubicBezTo>
                  <a:cubicBezTo>
                    <a:pt x="399562" y="14674"/>
                    <a:pt x="402780" y="22443"/>
                    <a:pt x="402780" y="30543"/>
                  </a:cubicBezTo>
                  <a:close/>
                </a:path>
              </a:pathLst>
            </a:custGeom>
            <a:solidFill>
              <a:srgbClr val="819F88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402780" cy="778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5400000">
            <a:off x="15226036" y="4923000"/>
            <a:ext cx="1288359" cy="3511217"/>
            <a:chOff x="0" y="0"/>
            <a:chExt cx="402780" cy="109771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02780" cy="1088911"/>
            </a:xfrm>
            <a:custGeom>
              <a:avLst/>
              <a:gdLst/>
              <a:ahLst/>
              <a:cxnLst/>
              <a:rect r="r" b="b" t="t" l="l"/>
              <a:pathLst>
                <a:path h="1088911" w="402780">
                  <a:moveTo>
                    <a:pt x="402780" y="46946"/>
                  </a:moveTo>
                  <a:lnTo>
                    <a:pt x="402780" y="936465"/>
                  </a:lnTo>
                  <a:cubicBezTo>
                    <a:pt x="402780" y="965483"/>
                    <a:pt x="387187" y="992262"/>
                    <a:pt x="361951" y="1006584"/>
                  </a:cubicBezTo>
                  <a:lnTo>
                    <a:pt x="242219" y="1074539"/>
                  </a:lnTo>
                  <a:cubicBezTo>
                    <a:pt x="216896" y="1088911"/>
                    <a:pt x="185883" y="1088911"/>
                    <a:pt x="160561" y="1074539"/>
                  </a:cubicBezTo>
                  <a:lnTo>
                    <a:pt x="40829" y="1006584"/>
                  </a:lnTo>
                  <a:cubicBezTo>
                    <a:pt x="15593" y="992262"/>
                    <a:pt x="0" y="965483"/>
                    <a:pt x="0" y="936465"/>
                  </a:cubicBezTo>
                  <a:lnTo>
                    <a:pt x="0" y="46946"/>
                  </a:lnTo>
                  <a:cubicBezTo>
                    <a:pt x="0" y="34495"/>
                    <a:pt x="4946" y="22554"/>
                    <a:pt x="13750" y="13750"/>
                  </a:cubicBezTo>
                  <a:cubicBezTo>
                    <a:pt x="22554" y="4946"/>
                    <a:pt x="34495" y="0"/>
                    <a:pt x="46946" y="0"/>
                  </a:cubicBezTo>
                  <a:lnTo>
                    <a:pt x="355833" y="0"/>
                  </a:lnTo>
                  <a:cubicBezTo>
                    <a:pt x="368284" y="0"/>
                    <a:pt x="380225" y="4946"/>
                    <a:pt x="389029" y="13750"/>
                  </a:cubicBezTo>
                  <a:cubicBezTo>
                    <a:pt x="397834" y="22554"/>
                    <a:pt x="402780" y="34495"/>
                    <a:pt x="402780" y="46946"/>
                  </a:cubicBezTo>
                  <a:close/>
                </a:path>
              </a:pathLst>
            </a:custGeom>
            <a:solidFill>
              <a:srgbClr val="9DBBA4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402780" cy="101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6228614" y="6120041"/>
            <a:ext cx="1299939" cy="1117135"/>
            <a:chOff x="0" y="0"/>
            <a:chExt cx="812800" cy="6985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718" y="0"/>
              <a:ext cx="801364" cy="698500"/>
            </a:xfrm>
            <a:custGeom>
              <a:avLst/>
              <a:gdLst/>
              <a:ahLst/>
              <a:cxnLst/>
              <a:rect r="r" b="b" t="t" l="l"/>
              <a:pathLst>
                <a:path h="698500" w="801364">
                  <a:moveTo>
                    <a:pt x="792107" y="374989"/>
                  </a:moveTo>
                  <a:lnTo>
                    <a:pt x="618857" y="672761"/>
                  </a:lnTo>
                  <a:cubicBezTo>
                    <a:pt x="609586" y="688697"/>
                    <a:pt x="592540" y="698500"/>
                    <a:pt x="574104" y="698500"/>
                  </a:cubicBezTo>
                  <a:lnTo>
                    <a:pt x="227260" y="698500"/>
                  </a:lnTo>
                  <a:cubicBezTo>
                    <a:pt x="208824" y="698500"/>
                    <a:pt x="191778" y="688697"/>
                    <a:pt x="182507" y="672761"/>
                  </a:cubicBezTo>
                  <a:lnTo>
                    <a:pt x="9257" y="374989"/>
                  </a:lnTo>
                  <a:cubicBezTo>
                    <a:pt x="0" y="359078"/>
                    <a:pt x="0" y="339422"/>
                    <a:pt x="9257" y="323511"/>
                  </a:cubicBezTo>
                  <a:lnTo>
                    <a:pt x="182507" y="25739"/>
                  </a:lnTo>
                  <a:cubicBezTo>
                    <a:pt x="191778" y="9803"/>
                    <a:pt x="208824" y="0"/>
                    <a:pt x="227260" y="0"/>
                  </a:cubicBezTo>
                  <a:lnTo>
                    <a:pt x="574104" y="0"/>
                  </a:lnTo>
                  <a:cubicBezTo>
                    <a:pt x="592540" y="0"/>
                    <a:pt x="609586" y="9803"/>
                    <a:pt x="618857" y="25739"/>
                  </a:cubicBezTo>
                  <a:lnTo>
                    <a:pt x="792107" y="323511"/>
                  </a:lnTo>
                  <a:cubicBezTo>
                    <a:pt x="801364" y="339422"/>
                    <a:pt x="801364" y="359078"/>
                    <a:pt x="792107" y="3749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6528091" y="1920812"/>
            <a:ext cx="700986" cy="760439"/>
          </a:xfrm>
          <a:custGeom>
            <a:avLst/>
            <a:gdLst/>
            <a:ahLst/>
            <a:cxnLst/>
            <a:rect r="r" b="b" t="t" l="l"/>
            <a:pathLst>
              <a:path h="760439" w="700986">
                <a:moveTo>
                  <a:pt x="0" y="0"/>
                </a:moveTo>
                <a:lnTo>
                  <a:pt x="700986" y="0"/>
                </a:lnTo>
                <a:lnTo>
                  <a:pt x="700986" y="760439"/>
                </a:lnTo>
                <a:lnTo>
                  <a:pt x="0" y="760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6473720" y="3431376"/>
            <a:ext cx="809729" cy="663978"/>
          </a:xfrm>
          <a:custGeom>
            <a:avLst/>
            <a:gdLst/>
            <a:ahLst/>
            <a:cxnLst/>
            <a:rect r="r" b="b" t="t" l="l"/>
            <a:pathLst>
              <a:path h="663978" w="809729">
                <a:moveTo>
                  <a:pt x="0" y="0"/>
                </a:moveTo>
                <a:lnTo>
                  <a:pt x="809728" y="0"/>
                </a:lnTo>
                <a:lnTo>
                  <a:pt x="809728" y="663978"/>
                </a:lnTo>
                <a:lnTo>
                  <a:pt x="0" y="6639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6692151" y="3372717"/>
            <a:ext cx="372867" cy="310496"/>
          </a:xfrm>
          <a:custGeom>
            <a:avLst/>
            <a:gdLst/>
            <a:ahLst/>
            <a:cxnLst/>
            <a:rect r="r" b="b" t="t" l="l"/>
            <a:pathLst>
              <a:path h="310496" w="372867">
                <a:moveTo>
                  <a:pt x="0" y="0"/>
                </a:moveTo>
                <a:lnTo>
                  <a:pt x="372866" y="0"/>
                </a:lnTo>
                <a:lnTo>
                  <a:pt x="372866" y="310496"/>
                </a:lnTo>
                <a:lnTo>
                  <a:pt x="0" y="310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6539820" y="4893319"/>
            <a:ext cx="677528" cy="677528"/>
          </a:xfrm>
          <a:custGeom>
            <a:avLst/>
            <a:gdLst/>
            <a:ahLst/>
            <a:cxnLst/>
            <a:rect r="r" b="b" t="t" l="l"/>
            <a:pathLst>
              <a:path h="677528" w="677528">
                <a:moveTo>
                  <a:pt x="0" y="0"/>
                </a:moveTo>
                <a:lnTo>
                  <a:pt x="677528" y="0"/>
                </a:lnTo>
                <a:lnTo>
                  <a:pt x="677528" y="677528"/>
                </a:lnTo>
                <a:lnTo>
                  <a:pt x="0" y="6775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6539820" y="6303316"/>
            <a:ext cx="705416" cy="705416"/>
          </a:xfrm>
          <a:custGeom>
            <a:avLst/>
            <a:gdLst/>
            <a:ahLst/>
            <a:cxnLst/>
            <a:rect r="r" b="b" t="t" l="l"/>
            <a:pathLst>
              <a:path h="705416" w="705416">
                <a:moveTo>
                  <a:pt x="0" y="0"/>
                </a:moveTo>
                <a:lnTo>
                  <a:pt x="705416" y="0"/>
                </a:lnTo>
                <a:lnTo>
                  <a:pt x="705416" y="705416"/>
                </a:lnTo>
                <a:lnTo>
                  <a:pt x="0" y="7054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4139270" y="442706"/>
            <a:ext cx="10009459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XCEPTION ARCHITECTURE</a:t>
            </a:r>
          </a:p>
        </p:txBody>
      </p:sp>
      <p:grpSp>
        <p:nvGrpSpPr>
          <p:cNvPr name="Group 51" id="51"/>
          <p:cNvGrpSpPr/>
          <p:nvPr/>
        </p:nvGrpSpPr>
        <p:grpSpPr>
          <a:xfrm rot="-5400000">
            <a:off x="8128553" y="-738"/>
            <a:ext cx="2090250" cy="17632653"/>
            <a:chOff x="0" y="0"/>
            <a:chExt cx="653475" cy="551249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53475" cy="5509127"/>
            </a:xfrm>
            <a:custGeom>
              <a:avLst/>
              <a:gdLst/>
              <a:ahLst/>
              <a:cxnLst/>
              <a:rect r="r" b="b" t="t" l="l"/>
              <a:pathLst>
                <a:path h="5509127" w="653475">
                  <a:moveTo>
                    <a:pt x="653475" y="28936"/>
                  </a:moveTo>
                  <a:lnTo>
                    <a:pt x="653475" y="5369259"/>
                  </a:lnTo>
                  <a:cubicBezTo>
                    <a:pt x="653475" y="5386590"/>
                    <a:pt x="642520" y="5402028"/>
                    <a:pt x="626162" y="5407751"/>
                  </a:cubicBezTo>
                  <a:lnTo>
                    <a:pt x="354050" y="5502941"/>
                  </a:lnTo>
                  <a:cubicBezTo>
                    <a:pt x="336367" y="5509127"/>
                    <a:pt x="317108" y="5509127"/>
                    <a:pt x="299424" y="5502941"/>
                  </a:cubicBezTo>
                  <a:lnTo>
                    <a:pt x="27313" y="5407751"/>
                  </a:lnTo>
                  <a:cubicBezTo>
                    <a:pt x="10954" y="5402028"/>
                    <a:pt x="0" y="5386590"/>
                    <a:pt x="0" y="5369259"/>
                  </a:cubicBezTo>
                  <a:lnTo>
                    <a:pt x="0" y="28936"/>
                  </a:lnTo>
                  <a:cubicBezTo>
                    <a:pt x="0" y="21262"/>
                    <a:pt x="3049" y="13902"/>
                    <a:pt x="8475" y="8475"/>
                  </a:cubicBezTo>
                  <a:cubicBezTo>
                    <a:pt x="13902" y="3049"/>
                    <a:pt x="21262" y="0"/>
                    <a:pt x="28936" y="0"/>
                  </a:cubicBezTo>
                  <a:lnTo>
                    <a:pt x="624539" y="0"/>
                  </a:lnTo>
                  <a:cubicBezTo>
                    <a:pt x="632213" y="0"/>
                    <a:pt x="639573" y="3049"/>
                    <a:pt x="644999" y="8475"/>
                  </a:cubicBezTo>
                  <a:cubicBezTo>
                    <a:pt x="650426" y="13902"/>
                    <a:pt x="653475" y="21262"/>
                    <a:pt x="653475" y="28936"/>
                  </a:cubicBezTo>
                  <a:close/>
                </a:path>
              </a:pathLst>
            </a:custGeom>
            <a:solidFill>
              <a:srgbClr val="E4CA7D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653475" cy="5426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443076" y="7903813"/>
            <a:ext cx="17401848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Xception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a deep convolutional neural network architecture that improves upon the Inception model by using depthwise separable convolutions.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Xception, the convolution operation is split into two parts: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depthwise convolution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which filters spatial information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separately for each channel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pointwise convolution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which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combines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across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channels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Xception achieves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performance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while being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computationally efficient,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it has been widely used in image classification tasks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55678" y="1908329"/>
            <a:ext cx="1660094" cy="80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4"/>
              </a:lnSpc>
            </a:pPr>
            <a:r>
              <a:rPr lang="en-US" sz="1458" b="true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More efficient due to depthwise separable convolutions.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117413" y="1999416"/>
            <a:ext cx="884352" cy="57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b="true" sz="3791" spc="-2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455678" y="3476755"/>
            <a:ext cx="1660094" cy="609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4"/>
              </a:lnSpc>
            </a:pPr>
            <a:r>
              <a:rPr lang="en-US" sz="1458" b="true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Reduces model size and complexity.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117413" y="3461750"/>
            <a:ext cx="884352" cy="57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b="true" sz="3791" spc="-2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4420208" y="4907344"/>
            <a:ext cx="1660094" cy="100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4"/>
              </a:lnSpc>
            </a:pPr>
            <a:r>
              <a:rPr lang="en-US" sz="1458" b="true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Often outperforms traditional models in image tasks.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022417" y="4919372"/>
            <a:ext cx="979348" cy="57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b="true" sz="3791" spc="-2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455678" y="6369991"/>
            <a:ext cx="1660094" cy="80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4"/>
              </a:lnSpc>
            </a:pPr>
            <a:r>
              <a:rPr lang="en-US" sz="1458" b="true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Suitable for both mobile and large-scale applications.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3022417" y="6376994"/>
            <a:ext cx="979348" cy="57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b="true" sz="3791" spc="-2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3977" y="100920"/>
            <a:ext cx="1609446" cy="1521773"/>
            <a:chOff x="0" y="0"/>
            <a:chExt cx="2145928" cy="202903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07691" y="1014516"/>
              <a:ext cx="1530547" cy="680321"/>
              <a:chOff x="0" y="0"/>
              <a:chExt cx="812800" cy="36128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61286"/>
              </a:xfrm>
              <a:custGeom>
                <a:avLst/>
                <a:gdLst/>
                <a:ahLst/>
                <a:cxnLst/>
                <a:rect r="r" b="b" t="t" l="l"/>
                <a:pathLst>
                  <a:path h="361286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33345"/>
                    </a:lnTo>
                    <a:cubicBezTo>
                      <a:pt x="812800" y="267277"/>
                      <a:pt x="799321" y="299820"/>
                      <a:pt x="775327" y="323813"/>
                    </a:cubicBezTo>
                    <a:cubicBezTo>
                      <a:pt x="751333" y="347807"/>
                      <a:pt x="718791" y="361286"/>
                      <a:pt x="684859" y="361286"/>
                    </a:cubicBezTo>
                    <a:lnTo>
                      <a:pt x="127941" y="361286"/>
                    </a:lnTo>
                    <a:cubicBezTo>
                      <a:pt x="94009" y="361286"/>
                      <a:pt x="61467" y="347807"/>
                      <a:pt x="37473" y="323813"/>
                    </a:cubicBezTo>
                    <a:cubicBezTo>
                      <a:pt x="13479" y="299820"/>
                      <a:pt x="0" y="267277"/>
                      <a:pt x="0" y="23334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812800" cy="418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45928" cy="2029031"/>
            </a:xfrm>
            <a:custGeom>
              <a:avLst/>
              <a:gdLst/>
              <a:ahLst/>
              <a:cxnLst/>
              <a:rect r="r" b="b" t="t" l="l"/>
              <a:pathLst>
                <a:path h="2029031" w="2145928">
                  <a:moveTo>
                    <a:pt x="0" y="0"/>
                  </a:moveTo>
                  <a:lnTo>
                    <a:pt x="2145928" y="0"/>
                  </a:lnTo>
                  <a:lnTo>
                    <a:pt x="2145928" y="2029031"/>
                  </a:lnTo>
                  <a:lnTo>
                    <a:pt x="0" y="2029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626" t="-19771" r="-16276" b="-20788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02552" y="356981"/>
            <a:ext cx="1174328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FLOW CHART &amp; TECHNICAL STACK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575872" y="1689368"/>
            <a:ext cx="3197945" cy="531054"/>
            <a:chOff x="0" y="0"/>
            <a:chExt cx="2658424" cy="4414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58424" cy="441461"/>
            </a:xfrm>
            <a:custGeom>
              <a:avLst/>
              <a:gdLst/>
              <a:ahLst/>
              <a:cxnLst/>
              <a:rect r="r" b="b" t="t" l="l"/>
              <a:pathLst>
                <a:path h="441461" w="2658424">
                  <a:moveTo>
                    <a:pt x="60523" y="0"/>
                  </a:moveTo>
                  <a:lnTo>
                    <a:pt x="2597901" y="0"/>
                  </a:lnTo>
                  <a:cubicBezTo>
                    <a:pt x="2613953" y="0"/>
                    <a:pt x="2629347" y="6376"/>
                    <a:pt x="2640697" y="17727"/>
                  </a:cubicBezTo>
                  <a:cubicBezTo>
                    <a:pt x="2652047" y="29077"/>
                    <a:pt x="2658424" y="44471"/>
                    <a:pt x="2658424" y="60523"/>
                  </a:cubicBezTo>
                  <a:lnTo>
                    <a:pt x="2658424" y="380938"/>
                  </a:lnTo>
                  <a:cubicBezTo>
                    <a:pt x="2658424" y="396990"/>
                    <a:pt x="2652047" y="412384"/>
                    <a:pt x="2640697" y="423734"/>
                  </a:cubicBezTo>
                  <a:cubicBezTo>
                    <a:pt x="2629347" y="435084"/>
                    <a:pt x="2613953" y="441461"/>
                    <a:pt x="2597901" y="441461"/>
                  </a:cubicBezTo>
                  <a:lnTo>
                    <a:pt x="60523" y="441461"/>
                  </a:lnTo>
                  <a:cubicBezTo>
                    <a:pt x="44471" y="441461"/>
                    <a:pt x="29077" y="435084"/>
                    <a:pt x="17727" y="423734"/>
                  </a:cubicBezTo>
                  <a:cubicBezTo>
                    <a:pt x="6376" y="412384"/>
                    <a:pt x="0" y="396990"/>
                    <a:pt x="0" y="380938"/>
                  </a:cubicBezTo>
                  <a:lnTo>
                    <a:pt x="0" y="60523"/>
                  </a:lnTo>
                  <a:cubicBezTo>
                    <a:pt x="0" y="44471"/>
                    <a:pt x="6376" y="29077"/>
                    <a:pt x="17727" y="17727"/>
                  </a:cubicBezTo>
                  <a:cubicBezTo>
                    <a:pt x="29077" y="6376"/>
                    <a:pt x="44471" y="0"/>
                    <a:pt x="60523" y="0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658424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Data Acquisation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45300" y="2513062"/>
            <a:ext cx="2659088" cy="531054"/>
            <a:chOff x="0" y="0"/>
            <a:chExt cx="2210477" cy="4414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10477" cy="441461"/>
            </a:xfrm>
            <a:custGeom>
              <a:avLst/>
              <a:gdLst/>
              <a:ahLst/>
              <a:cxnLst/>
              <a:rect r="r" b="b" t="t" l="l"/>
              <a:pathLst>
                <a:path h="441461" w="2210477">
                  <a:moveTo>
                    <a:pt x="0" y="0"/>
                  </a:moveTo>
                  <a:lnTo>
                    <a:pt x="2210477" y="0"/>
                  </a:lnTo>
                  <a:lnTo>
                    <a:pt x="2210477" y="441461"/>
                  </a:lnTo>
                  <a:lnTo>
                    <a:pt x="0" y="44146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210477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Tensorflow Dataset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550805" y="3336756"/>
            <a:ext cx="7248078" cy="531054"/>
            <a:chOff x="0" y="0"/>
            <a:chExt cx="6025265" cy="4414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25265" cy="441461"/>
            </a:xfrm>
            <a:custGeom>
              <a:avLst/>
              <a:gdLst/>
              <a:ahLst/>
              <a:cxnLst/>
              <a:rect r="r" b="b" t="t" l="l"/>
              <a:pathLst>
                <a:path h="441461" w="6025265">
                  <a:moveTo>
                    <a:pt x="0" y="0"/>
                  </a:moveTo>
                  <a:lnTo>
                    <a:pt x="6025265" y="0"/>
                  </a:lnTo>
                  <a:lnTo>
                    <a:pt x="6025265" y="441461"/>
                  </a:lnTo>
                  <a:lnTo>
                    <a:pt x="0" y="44146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025265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Preprocessing (Image Resizing, Augmentation, etc.)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09245" y="4160449"/>
            <a:ext cx="2732757" cy="531054"/>
            <a:chOff x="0" y="0"/>
            <a:chExt cx="2271718" cy="4414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71718" cy="441461"/>
            </a:xfrm>
            <a:custGeom>
              <a:avLst/>
              <a:gdLst/>
              <a:ahLst/>
              <a:cxnLst/>
              <a:rect r="r" b="b" t="t" l="l"/>
              <a:pathLst>
                <a:path h="441461" w="2271718">
                  <a:moveTo>
                    <a:pt x="0" y="0"/>
                  </a:moveTo>
                  <a:lnTo>
                    <a:pt x="2271718" y="0"/>
                  </a:lnTo>
                  <a:lnTo>
                    <a:pt x="2271718" y="441461"/>
                  </a:lnTo>
                  <a:lnTo>
                    <a:pt x="0" y="44146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271718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Xception Model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575872" y="8949083"/>
            <a:ext cx="3197945" cy="823694"/>
            <a:chOff x="0" y="0"/>
            <a:chExt cx="2658424" cy="6847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58424" cy="684730"/>
            </a:xfrm>
            <a:custGeom>
              <a:avLst/>
              <a:gdLst/>
              <a:ahLst/>
              <a:cxnLst/>
              <a:rect r="r" b="b" t="t" l="l"/>
              <a:pathLst>
                <a:path h="684730" w="2658424">
                  <a:moveTo>
                    <a:pt x="60523" y="0"/>
                  </a:moveTo>
                  <a:lnTo>
                    <a:pt x="2597901" y="0"/>
                  </a:lnTo>
                  <a:cubicBezTo>
                    <a:pt x="2613953" y="0"/>
                    <a:pt x="2629347" y="6376"/>
                    <a:pt x="2640697" y="17727"/>
                  </a:cubicBezTo>
                  <a:cubicBezTo>
                    <a:pt x="2652047" y="29077"/>
                    <a:pt x="2658424" y="44471"/>
                    <a:pt x="2658424" y="60523"/>
                  </a:cubicBezTo>
                  <a:lnTo>
                    <a:pt x="2658424" y="624207"/>
                  </a:lnTo>
                  <a:cubicBezTo>
                    <a:pt x="2658424" y="640259"/>
                    <a:pt x="2652047" y="655653"/>
                    <a:pt x="2640697" y="667003"/>
                  </a:cubicBezTo>
                  <a:cubicBezTo>
                    <a:pt x="2629347" y="678353"/>
                    <a:pt x="2613953" y="684730"/>
                    <a:pt x="2597901" y="684730"/>
                  </a:cubicBezTo>
                  <a:lnTo>
                    <a:pt x="60523" y="684730"/>
                  </a:lnTo>
                  <a:cubicBezTo>
                    <a:pt x="44471" y="684730"/>
                    <a:pt x="29077" y="678353"/>
                    <a:pt x="17727" y="667003"/>
                  </a:cubicBezTo>
                  <a:cubicBezTo>
                    <a:pt x="6376" y="655653"/>
                    <a:pt x="0" y="640259"/>
                    <a:pt x="0" y="624207"/>
                  </a:cubicBezTo>
                  <a:lnTo>
                    <a:pt x="0" y="60523"/>
                  </a:lnTo>
                  <a:cubicBezTo>
                    <a:pt x="0" y="44471"/>
                    <a:pt x="6376" y="29077"/>
                    <a:pt x="17727" y="17727"/>
                  </a:cubicBezTo>
                  <a:cubicBezTo>
                    <a:pt x="29077" y="6376"/>
                    <a:pt x="44471" y="0"/>
                    <a:pt x="60523" y="0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2658424" cy="713305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Real-Time Insights (Notifications)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45310" y="6494675"/>
            <a:ext cx="3023711" cy="531054"/>
            <a:chOff x="0" y="0"/>
            <a:chExt cx="2513585" cy="4414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513585" cy="441461"/>
            </a:xfrm>
            <a:custGeom>
              <a:avLst/>
              <a:gdLst/>
              <a:ahLst/>
              <a:cxnLst/>
              <a:rect r="r" b="b" t="t" l="l"/>
              <a:pathLst>
                <a:path h="441461" w="2513585">
                  <a:moveTo>
                    <a:pt x="0" y="0"/>
                  </a:moveTo>
                  <a:lnTo>
                    <a:pt x="2513585" y="0"/>
                  </a:lnTo>
                  <a:lnTo>
                    <a:pt x="2513585" y="441461"/>
                  </a:lnTo>
                  <a:lnTo>
                    <a:pt x="0" y="44146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2513585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Web App (React.js)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578498" y="6494675"/>
            <a:ext cx="3824604" cy="531054"/>
            <a:chOff x="0" y="0"/>
            <a:chExt cx="3179360" cy="4414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179360" cy="441461"/>
            </a:xfrm>
            <a:custGeom>
              <a:avLst/>
              <a:gdLst/>
              <a:ahLst/>
              <a:cxnLst/>
              <a:rect r="r" b="b" t="t" l="l"/>
              <a:pathLst>
                <a:path h="441461" w="3179360">
                  <a:moveTo>
                    <a:pt x="0" y="0"/>
                  </a:moveTo>
                  <a:lnTo>
                    <a:pt x="3179360" y="0"/>
                  </a:lnTo>
                  <a:lnTo>
                    <a:pt x="3179360" y="441461"/>
                  </a:lnTo>
                  <a:lnTo>
                    <a:pt x="0" y="44146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3179360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Mobile App (React NatIve)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550805" y="8064311"/>
            <a:ext cx="7248078" cy="533027"/>
            <a:chOff x="0" y="0"/>
            <a:chExt cx="6025265" cy="44310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025265" cy="443101"/>
            </a:xfrm>
            <a:custGeom>
              <a:avLst/>
              <a:gdLst/>
              <a:ahLst/>
              <a:cxnLst/>
              <a:rect r="r" b="b" t="t" l="l"/>
              <a:pathLst>
                <a:path h="443101" w="6025265">
                  <a:moveTo>
                    <a:pt x="0" y="0"/>
                  </a:moveTo>
                  <a:lnTo>
                    <a:pt x="6025265" y="0"/>
                  </a:lnTo>
                  <a:lnTo>
                    <a:pt x="6025265" y="443101"/>
                  </a:lnTo>
                  <a:lnTo>
                    <a:pt x="0" y="44310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6025265" cy="47167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Recommendation Engine (Treatment &amp; Prevention)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80340" y="5247697"/>
            <a:ext cx="3553650" cy="533027"/>
            <a:chOff x="0" y="0"/>
            <a:chExt cx="2954118" cy="44310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954118" cy="443101"/>
            </a:xfrm>
            <a:custGeom>
              <a:avLst/>
              <a:gdLst/>
              <a:ahLst/>
              <a:cxnLst/>
              <a:rect r="r" b="b" t="t" l="l"/>
              <a:pathLst>
                <a:path h="443101" w="2954118">
                  <a:moveTo>
                    <a:pt x="0" y="0"/>
                  </a:moveTo>
                  <a:lnTo>
                    <a:pt x="2954118" y="0"/>
                  </a:lnTo>
                  <a:lnTo>
                    <a:pt x="2954118" y="443101"/>
                  </a:lnTo>
                  <a:lnTo>
                    <a:pt x="0" y="44310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2954118" cy="47167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FastAPI Backend (TF Serving)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316640" y="5249670"/>
            <a:ext cx="4348320" cy="531054"/>
            <a:chOff x="0" y="0"/>
            <a:chExt cx="3614721" cy="4414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614721" cy="441461"/>
            </a:xfrm>
            <a:custGeom>
              <a:avLst/>
              <a:gdLst/>
              <a:ahLst/>
              <a:cxnLst/>
              <a:rect r="r" b="b" t="t" l="l"/>
              <a:pathLst>
                <a:path h="441461" w="3614721">
                  <a:moveTo>
                    <a:pt x="0" y="0"/>
                  </a:moveTo>
                  <a:lnTo>
                    <a:pt x="3614721" y="0"/>
                  </a:lnTo>
                  <a:lnTo>
                    <a:pt x="3614721" y="441461"/>
                  </a:lnTo>
                  <a:lnTo>
                    <a:pt x="0" y="441461"/>
                  </a:lnTo>
                  <a:close/>
                </a:path>
              </a:pathLst>
            </a:custGeom>
            <a:solidFill>
              <a:srgbClr val="57AA5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3614721" cy="470036"/>
            </a:xfrm>
            <a:prstGeom prst="rect">
              <a:avLst/>
            </a:prstGeom>
          </p:spPr>
          <p:txBody>
            <a:bodyPr anchor="ctr" rtlCol="false" tIns="124102" lIns="124102" bIns="124102" rIns="124102"/>
            <a:lstStyle/>
            <a:p>
              <a:pPr algn="ctr">
                <a:lnSpc>
                  <a:spcPts val="2025"/>
                </a:lnSpc>
              </a:pPr>
              <a:r>
                <a:rPr lang="en-US" b="true" sz="1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GCP Functions (TFLite Model)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899956" y="5807837"/>
            <a:ext cx="2551337" cy="1904729"/>
            <a:chOff x="0" y="0"/>
            <a:chExt cx="1088725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88725" cy="812800"/>
            </a:xfrm>
            <a:custGeom>
              <a:avLst/>
              <a:gdLst/>
              <a:ahLst/>
              <a:cxnLst/>
              <a:rect r="r" b="b" t="t" l="l"/>
              <a:pathLst>
                <a:path h="812800" w="1088725">
                  <a:moveTo>
                    <a:pt x="544363" y="0"/>
                  </a:moveTo>
                  <a:lnTo>
                    <a:pt x="1088725" y="406400"/>
                  </a:lnTo>
                  <a:lnTo>
                    <a:pt x="544363" y="812800"/>
                  </a:lnTo>
                  <a:lnTo>
                    <a:pt x="0" y="406400"/>
                  </a:lnTo>
                  <a:lnTo>
                    <a:pt x="544363" y="0"/>
                  </a:lnTo>
                  <a:close/>
                </a:path>
              </a:pathLst>
            </a:custGeom>
            <a:solidFill>
              <a:srgbClr val="1F497D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87125" y="111125"/>
              <a:ext cx="714476" cy="561975"/>
            </a:xfrm>
            <a:prstGeom prst="rect">
              <a:avLst/>
            </a:prstGeom>
          </p:spPr>
          <p:txBody>
            <a:bodyPr anchor="ctr" rtlCol="false" tIns="57805" lIns="57805" bIns="57805" rIns="57805"/>
            <a:lstStyle/>
            <a:p>
              <a:pPr algn="ctr">
                <a:lnSpc>
                  <a:spcPts val="2029"/>
                </a:lnSpc>
              </a:pPr>
              <a:r>
                <a:rPr lang="en-US" b="true" sz="144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Model Deployment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flipV="true">
            <a:off x="6174844" y="1954895"/>
            <a:ext cx="412032" cy="265527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>
            <a:off x="6174844" y="3044116"/>
            <a:ext cx="780" cy="176759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>
            <a:off x="6174844" y="3867810"/>
            <a:ext cx="780" cy="292640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5" id="45"/>
          <p:cNvSpPr/>
          <p:nvPr/>
        </p:nvSpPr>
        <p:spPr>
          <a:xfrm>
            <a:off x="6175624" y="4691503"/>
            <a:ext cx="0" cy="1116334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 flipH="true">
            <a:off x="3769020" y="6760202"/>
            <a:ext cx="1130935" cy="0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>
            <a:off x="7451292" y="6760202"/>
            <a:ext cx="958727" cy="0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 flipV="true">
            <a:off x="2257165" y="5780724"/>
            <a:ext cx="0" cy="713950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9" id="49"/>
          <p:cNvSpPr/>
          <p:nvPr/>
        </p:nvSpPr>
        <p:spPr>
          <a:xfrm flipV="true">
            <a:off x="10490800" y="5807837"/>
            <a:ext cx="0" cy="686837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flipH="true">
            <a:off x="6174844" y="7712566"/>
            <a:ext cx="780" cy="351745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>
            <a:off x="6174844" y="8597338"/>
            <a:ext cx="0" cy="351745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2" id="52"/>
          <p:cNvSpPr/>
          <p:nvPr/>
        </p:nvSpPr>
        <p:spPr>
          <a:xfrm>
            <a:off x="2447839" y="5782698"/>
            <a:ext cx="0" cy="711977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3" id="53"/>
          <p:cNvSpPr/>
          <p:nvPr/>
        </p:nvSpPr>
        <p:spPr>
          <a:xfrm>
            <a:off x="10682795" y="5782698"/>
            <a:ext cx="0" cy="711977"/>
          </a:xfrm>
          <a:prstGeom prst="line">
            <a:avLst/>
          </a:prstGeom>
          <a:ln cap="flat" w="28575">
            <a:solidFill>
              <a:srgbClr val="7155C2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4" id="54"/>
          <p:cNvGrpSpPr/>
          <p:nvPr/>
        </p:nvGrpSpPr>
        <p:grpSpPr>
          <a:xfrm rot="0">
            <a:off x="13212485" y="3351681"/>
            <a:ext cx="4729894" cy="6116169"/>
            <a:chOff x="0" y="0"/>
            <a:chExt cx="1412734" cy="182679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412734" cy="1826790"/>
            </a:xfrm>
            <a:custGeom>
              <a:avLst/>
              <a:gdLst/>
              <a:ahLst/>
              <a:cxnLst/>
              <a:rect r="r" b="b" t="t" l="l"/>
              <a:pathLst>
                <a:path h="1826790" w="1412734">
                  <a:moveTo>
                    <a:pt x="83477" y="0"/>
                  </a:moveTo>
                  <a:lnTo>
                    <a:pt x="1329257" y="0"/>
                  </a:lnTo>
                  <a:cubicBezTo>
                    <a:pt x="1351397" y="0"/>
                    <a:pt x="1372629" y="8795"/>
                    <a:pt x="1388285" y="24450"/>
                  </a:cubicBezTo>
                  <a:cubicBezTo>
                    <a:pt x="1403939" y="40105"/>
                    <a:pt x="1412734" y="61338"/>
                    <a:pt x="1412734" y="83477"/>
                  </a:cubicBezTo>
                  <a:lnTo>
                    <a:pt x="1412734" y="1743313"/>
                  </a:lnTo>
                  <a:cubicBezTo>
                    <a:pt x="1412734" y="1789416"/>
                    <a:pt x="1375360" y="1826790"/>
                    <a:pt x="1329257" y="1826790"/>
                  </a:cubicBezTo>
                  <a:lnTo>
                    <a:pt x="83477" y="1826790"/>
                  </a:lnTo>
                  <a:cubicBezTo>
                    <a:pt x="37374" y="1826790"/>
                    <a:pt x="0" y="1789416"/>
                    <a:pt x="0" y="1743313"/>
                  </a:cubicBezTo>
                  <a:lnTo>
                    <a:pt x="0" y="83477"/>
                  </a:lnTo>
                  <a:cubicBezTo>
                    <a:pt x="0" y="37374"/>
                    <a:pt x="37374" y="0"/>
                    <a:pt x="8347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1412734" cy="1855365"/>
            </a:xfrm>
            <a:prstGeom prst="rect">
              <a:avLst/>
            </a:prstGeom>
          </p:spPr>
          <p:txBody>
            <a:bodyPr anchor="ctr" rtlCol="false" tIns="44795" lIns="44795" bIns="44795" rIns="44795"/>
            <a:lstStyle/>
            <a:p>
              <a:pPr algn="ctr">
                <a:lnSpc>
                  <a:spcPts val="2165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3485238" y="5944274"/>
            <a:ext cx="1747333" cy="682888"/>
          </a:xfrm>
          <a:custGeom>
            <a:avLst/>
            <a:gdLst/>
            <a:ahLst/>
            <a:cxnLst/>
            <a:rect r="r" b="b" t="t" l="l"/>
            <a:pathLst>
              <a:path h="682888" w="1747333">
                <a:moveTo>
                  <a:pt x="0" y="0"/>
                </a:moveTo>
                <a:lnTo>
                  <a:pt x="1747332" y="0"/>
                </a:lnTo>
                <a:lnTo>
                  <a:pt x="1747332" y="682887"/>
                </a:lnTo>
                <a:lnTo>
                  <a:pt x="0" y="682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74" t="0" r="-4174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4100107" y="4819682"/>
            <a:ext cx="1385093" cy="787882"/>
          </a:xfrm>
          <a:custGeom>
            <a:avLst/>
            <a:gdLst/>
            <a:ahLst/>
            <a:cxnLst/>
            <a:rect r="r" b="b" t="t" l="l"/>
            <a:pathLst>
              <a:path h="787882" w="1385093">
                <a:moveTo>
                  <a:pt x="0" y="0"/>
                </a:moveTo>
                <a:lnTo>
                  <a:pt x="1385093" y="0"/>
                </a:lnTo>
                <a:lnTo>
                  <a:pt x="1385093" y="787881"/>
                </a:lnTo>
                <a:lnTo>
                  <a:pt x="0" y="787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74" t="0" r="-4174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4100107" y="6531839"/>
            <a:ext cx="2880704" cy="1205102"/>
          </a:xfrm>
          <a:custGeom>
            <a:avLst/>
            <a:gdLst/>
            <a:ahLst/>
            <a:cxnLst/>
            <a:rect r="r" b="b" t="t" l="l"/>
            <a:pathLst>
              <a:path h="1205102" w="2880704">
                <a:moveTo>
                  <a:pt x="0" y="0"/>
                </a:moveTo>
                <a:lnTo>
                  <a:pt x="2880705" y="0"/>
                </a:lnTo>
                <a:lnTo>
                  <a:pt x="2880705" y="1205102"/>
                </a:lnTo>
                <a:lnTo>
                  <a:pt x="0" y="12051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760" r="0" b="-976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4087933" y="7736941"/>
            <a:ext cx="1325757" cy="1345767"/>
          </a:xfrm>
          <a:custGeom>
            <a:avLst/>
            <a:gdLst/>
            <a:ahLst/>
            <a:cxnLst/>
            <a:rect r="r" b="b" t="t" l="l"/>
            <a:pathLst>
              <a:path h="1345767" w="1325757">
                <a:moveTo>
                  <a:pt x="0" y="0"/>
                </a:moveTo>
                <a:lnTo>
                  <a:pt x="1325757" y="0"/>
                </a:lnTo>
                <a:lnTo>
                  <a:pt x="1325757" y="1345768"/>
                </a:lnTo>
                <a:lnTo>
                  <a:pt x="0" y="13457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509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5807640" y="7727680"/>
            <a:ext cx="1345767" cy="1345767"/>
          </a:xfrm>
          <a:custGeom>
            <a:avLst/>
            <a:gdLst/>
            <a:ahLst/>
            <a:cxnLst/>
            <a:rect r="r" b="b" t="t" l="l"/>
            <a:pathLst>
              <a:path h="1345767" w="1345767">
                <a:moveTo>
                  <a:pt x="0" y="0"/>
                </a:moveTo>
                <a:lnTo>
                  <a:pt x="1345768" y="0"/>
                </a:lnTo>
                <a:lnTo>
                  <a:pt x="1345768" y="1345768"/>
                </a:lnTo>
                <a:lnTo>
                  <a:pt x="0" y="13457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5511902" y="4301331"/>
            <a:ext cx="1892566" cy="1306233"/>
          </a:xfrm>
          <a:custGeom>
            <a:avLst/>
            <a:gdLst/>
            <a:ahLst/>
            <a:cxnLst/>
            <a:rect r="r" b="b" t="t" l="l"/>
            <a:pathLst>
              <a:path h="1306233" w="1892566">
                <a:moveTo>
                  <a:pt x="0" y="0"/>
                </a:moveTo>
                <a:lnTo>
                  <a:pt x="1892566" y="0"/>
                </a:lnTo>
                <a:lnTo>
                  <a:pt x="1892566" y="1306232"/>
                </a:lnTo>
                <a:lnTo>
                  <a:pt x="0" y="13062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174" t="0" r="-4174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14574851" y="3736822"/>
            <a:ext cx="1820698" cy="832821"/>
          </a:xfrm>
          <a:custGeom>
            <a:avLst/>
            <a:gdLst/>
            <a:ahLst/>
            <a:cxnLst/>
            <a:rect r="r" b="b" t="t" l="l"/>
            <a:pathLst>
              <a:path h="832821" w="1820698">
                <a:moveTo>
                  <a:pt x="0" y="0"/>
                </a:moveTo>
                <a:lnTo>
                  <a:pt x="1820698" y="0"/>
                </a:lnTo>
                <a:lnTo>
                  <a:pt x="1820698" y="832821"/>
                </a:lnTo>
                <a:lnTo>
                  <a:pt x="0" y="8328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7553" r="0" b="-19082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6291997" y="5586756"/>
            <a:ext cx="1377629" cy="1225035"/>
          </a:xfrm>
          <a:custGeom>
            <a:avLst/>
            <a:gdLst/>
            <a:ahLst/>
            <a:cxnLst/>
            <a:rect r="r" b="b" t="t" l="l"/>
            <a:pathLst>
              <a:path h="1225035" w="1377629">
                <a:moveTo>
                  <a:pt x="0" y="0"/>
                </a:moveTo>
                <a:lnTo>
                  <a:pt x="1377629" y="0"/>
                </a:lnTo>
                <a:lnTo>
                  <a:pt x="1377629" y="1225036"/>
                </a:lnTo>
                <a:lnTo>
                  <a:pt x="0" y="122503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174" t="0" r="-4174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13604623" y="2723975"/>
            <a:ext cx="373606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3977" y="100920"/>
            <a:ext cx="1609446" cy="1521773"/>
            <a:chOff x="0" y="0"/>
            <a:chExt cx="2145928" cy="202903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07691" y="1014516"/>
              <a:ext cx="1530547" cy="680321"/>
              <a:chOff x="0" y="0"/>
              <a:chExt cx="812800" cy="36128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61286"/>
              </a:xfrm>
              <a:custGeom>
                <a:avLst/>
                <a:gdLst/>
                <a:ahLst/>
                <a:cxnLst/>
                <a:rect r="r" b="b" t="t" l="l"/>
                <a:pathLst>
                  <a:path h="361286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33345"/>
                    </a:lnTo>
                    <a:cubicBezTo>
                      <a:pt x="812800" y="267277"/>
                      <a:pt x="799321" y="299820"/>
                      <a:pt x="775327" y="323813"/>
                    </a:cubicBezTo>
                    <a:cubicBezTo>
                      <a:pt x="751333" y="347807"/>
                      <a:pt x="718791" y="361286"/>
                      <a:pt x="684859" y="361286"/>
                    </a:cubicBezTo>
                    <a:lnTo>
                      <a:pt x="127941" y="361286"/>
                    </a:lnTo>
                    <a:cubicBezTo>
                      <a:pt x="94009" y="361286"/>
                      <a:pt x="61467" y="347807"/>
                      <a:pt x="37473" y="323813"/>
                    </a:cubicBezTo>
                    <a:cubicBezTo>
                      <a:pt x="13479" y="299820"/>
                      <a:pt x="0" y="267277"/>
                      <a:pt x="0" y="23334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812800" cy="418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45928" cy="2029031"/>
            </a:xfrm>
            <a:custGeom>
              <a:avLst/>
              <a:gdLst/>
              <a:ahLst/>
              <a:cxnLst/>
              <a:rect r="r" b="b" t="t" l="l"/>
              <a:pathLst>
                <a:path h="2029031" w="2145928">
                  <a:moveTo>
                    <a:pt x="0" y="0"/>
                  </a:moveTo>
                  <a:lnTo>
                    <a:pt x="2145928" y="0"/>
                  </a:lnTo>
                  <a:lnTo>
                    <a:pt x="2145928" y="2029031"/>
                  </a:lnTo>
                  <a:lnTo>
                    <a:pt x="0" y="2029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626" t="-19771" r="-16276" b="-20788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94985" y="2130844"/>
            <a:ext cx="6209297" cy="6359488"/>
            <a:chOff x="0" y="0"/>
            <a:chExt cx="8279062" cy="84793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75553" y="4301825"/>
              <a:ext cx="1952978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2978">
                  <a:moveTo>
                    <a:pt x="0" y="0"/>
                  </a:moveTo>
                  <a:lnTo>
                    <a:pt x="1952977" y="0"/>
                  </a:lnTo>
                  <a:lnTo>
                    <a:pt x="1952977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81780" y="4301825"/>
              <a:ext cx="1952978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2978">
                  <a:moveTo>
                    <a:pt x="0" y="0"/>
                  </a:moveTo>
                  <a:lnTo>
                    <a:pt x="1952978" y="0"/>
                  </a:lnTo>
                  <a:lnTo>
                    <a:pt x="1952978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188008" y="4301825"/>
              <a:ext cx="1952978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2978">
                  <a:moveTo>
                    <a:pt x="0" y="0"/>
                  </a:moveTo>
                  <a:lnTo>
                    <a:pt x="1952978" y="0"/>
                  </a:lnTo>
                  <a:lnTo>
                    <a:pt x="1952978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328"/>
              <a:ext cx="1958200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8200">
                  <a:moveTo>
                    <a:pt x="0" y="0"/>
                  </a:moveTo>
                  <a:lnTo>
                    <a:pt x="1958200" y="0"/>
                  </a:lnTo>
                  <a:lnTo>
                    <a:pt x="1958200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10284" y="10328"/>
              <a:ext cx="1952978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2978">
                  <a:moveTo>
                    <a:pt x="0" y="0"/>
                  </a:moveTo>
                  <a:lnTo>
                    <a:pt x="1952978" y="0"/>
                  </a:lnTo>
                  <a:lnTo>
                    <a:pt x="1952978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26085" y="0"/>
              <a:ext cx="1952978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2978">
                  <a:moveTo>
                    <a:pt x="0" y="0"/>
                  </a:moveTo>
                  <a:lnTo>
                    <a:pt x="1952977" y="0"/>
                  </a:lnTo>
                  <a:lnTo>
                    <a:pt x="1952977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218184" y="10328"/>
              <a:ext cx="1952978" cy="4177493"/>
            </a:xfrm>
            <a:custGeom>
              <a:avLst/>
              <a:gdLst/>
              <a:ahLst/>
              <a:cxnLst/>
              <a:rect r="r" b="b" t="t" l="l"/>
              <a:pathLst>
                <a:path h="4177493" w="1952978">
                  <a:moveTo>
                    <a:pt x="0" y="0"/>
                  </a:moveTo>
                  <a:lnTo>
                    <a:pt x="1952978" y="0"/>
                  </a:lnTo>
                  <a:lnTo>
                    <a:pt x="1952978" y="4177493"/>
                  </a:lnTo>
                  <a:lnTo>
                    <a:pt x="0" y="4177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-1962150" y="442688"/>
            <a:ext cx="11743282" cy="82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PROTOTYPE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495217" y="2603790"/>
            <a:ext cx="9030081" cy="5079421"/>
          </a:xfrm>
          <a:custGeom>
            <a:avLst/>
            <a:gdLst/>
            <a:ahLst/>
            <a:cxnLst/>
            <a:rect r="r" b="b" t="t" l="l"/>
            <a:pathLst>
              <a:path h="5079421" w="9030081">
                <a:moveTo>
                  <a:pt x="0" y="0"/>
                </a:moveTo>
                <a:lnTo>
                  <a:pt x="9030082" y="0"/>
                </a:lnTo>
                <a:lnTo>
                  <a:pt x="9030082" y="5079420"/>
                </a:lnTo>
                <a:lnTo>
                  <a:pt x="0" y="50794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075199" y="8759196"/>
            <a:ext cx="2848868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a) Mobile Application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91395" y="7890743"/>
            <a:ext cx="2483148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b) Web Application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9199" y="1960154"/>
            <a:ext cx="11856669" cy="1221491"/>
          </a:xfrm>
          <a:custGeom>
            <a:avLst/>
            <a:gdLst/>
            <a:ahLst/>
            <a:cxnLst/>
            <a:rect r="r" b="b" t="t" l="l"/>
            <a:pathLst>
              <a:path h="1221491" w="11856669">
                <a:moveTo>
                  <a:pt x="0" y="0"/>
                </a:moveTo>
                <a:lnTo>
                  <a:pt x="11856669" y="0"/>
                </a:lnTo>
                <a:lnTo>
                  <a:pt x="11856669" y="1221491"/>
                </a:lnTo>
                <a:lnTo>
                  <a:pt x="0" y="1221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4801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7186441" y="3443882"/>
            <a:ext cx="3222186" cy="0"/>
          </a:xfrm>
          <a:prstGeom prst="line">
            <a:avLst/>
          </a:prstGeom>
          <a:ln cap="rnd" w="38100">
            <a:solidFill>
              <a:srgbClr val="404040"/>
            </a:solidFill>
            <a:prstDash val="sysDot"/>
            <a:headEnd type="triangle" len="med" w="lg"/>
            <a:tailEnd type="triangle" len="med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8307590" y="3062608"/>
            <a:ext cx="979888" cy="762548"/>
            <a:chOff x="0" y="0"/>
            <a:chExt cx="6988107" cy="5438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7940" y="0"/>
              <a:ext cx="6932227" cy="5438140"/>
            </a:xfrm>
            <a:custGeom>
              <a:avLst/>
              <a:gdLst/>
              <a:ahLst/>
              <a:cxnLst/>
              <a:rect r="r" b="b" t="t" l="l"/>
              <a:pathLst>
                <a:path h="5438140" w="6932227">
                  <a:moveTo>
                    <a:pt x="6932227" y="2719070"/>
                  </a:moveTo>
                  <a:cubicBezTo>
                    <a:pt x="6906827" y="2743200"/>
                    <a:pt x="6528367" y="3116580"/>
                    <a:pt x="6528367" y="3509010"/>
                  </a:cubicBezTo>
                  <a:lnTo>
                    <a:pt x="6527096" y="3509010"/>
                  </a:lnTo>
                  <a:lnTo>
                    <a:pt x="6527096" y="4631690"/>
                  </a:lnTo>
                  <a:cubicBezTo>
                    <a:pt x="6527096" y="5058410"/>
                    <a:pt x="6195627" y="5406390"/>
                    <a:pt x="5776527" y="5435600"/>
                  </a:cubicBezTo>
                  <a:cubicBezTo>
                    <a:pt x="5767637" y="5436870"/>
                    <a:pt x="5758747" y="5436870"/>
                    <a:pt x="5749857" y="5436870"/>
                  </a:cubicBezTo>
                  <a:cubicBezTo>
                    <a:pt x="5739697" y="5438140"/>
                    <a:pt x="5730807" y="5438140"/>
                    <a:pt x="5720647" y="5438140"/>
                  </a:cubicBezTo>
                  <a:lnTo>
                    <a:pt x="1210310" y="5438140"/>
                  </a:lnTo>
                  <a:cubicBezTo>
                    <a:pt x="1200150" y="5438140"/>
                    <a:pt x="1191260" y="5436870"/>
                    <a:pt x="1181100" y="5436870"/>
                  </a:cubicBezTo>
                  <a:cubicBezTo>
                    <a:pt x="1172210" y="5436870"/>
                    <a:pt x="1163320" y="5435600"/>
                    <a:pt x="1154430" y="5435600"/>
                  </a:cubicBezTo>
                  <a:cubicBezTo>
                    <a:pt x="735330" y="5407660"/>
                    <a:pt x="403860" y="5058410"/>
                    <a:pt x="403860" y="4631690"/>
                  </a:cubicBezTo>
                  <a:lnTo>
                    <a:pt x="403860" y="3509010"/>
                  </a:lnTo>
                  <a:cubicBezTo>
                    <a:pt x="403860" y="3116580"/>
                    <a:pt x="24130" y="2743200"/>
                    <a:pt x="0" y="2719070"/>
                  </a:cubicBezTo>
                  <a:cubicBezTo>
                    <a:pt x="24130" y="2694940"/>
                    <a:pt x="403860" y="2321560"/>
                    <a:pt x="403860" y="1929130"/>
                  </a:cubicBezTo>
                  <a:lnTo>
                    <a:pt x="405130" y="1929130"/>
                  </a:lnTo>
                  <a:lnTo>
                    <a:pt x="405130" y="806450"/>
                  </a:lnTo>
                  <a:cubicBezTo>
                    <a:pt x="405130" y="379730"/>
                    <a:pt x="736600" y="31750"/>
                    <a:pt x="1155700" y="2540"/>
                  </a:cubicBezTo>
                  <a:cubicBezTo>
                    <a:pt x="1164590" y="1270"/>
                    <a:pt x="1173480" y="1270"/>
                    <a:pt x="1182370" y="1270"/>
                  </a:cubicBezTo>
                  <a:cubicBezTo>
                    <a:pt x="1192530" y="0"/>
                    <a:pt x="1201420" y="0"/>
                    <a:pt x="1211580" y="0"/>
                  </a:cubicBezTo>
                  <a:lnTo>
                    <a:pt x="5721917" y="0"/>
                  </a:lnTo>
                  <a:cubicBezTo>
                    <a:pt x="5732077" y="0"/>
                    <a:pt x="5740967" y="1270"/>
                    <a:pt x="5751127" y="1270"/>
                  </a:cubicBezTo>
                  <a:cubicBezTo>
                    <a:pt x="5760017" y="1270"/>
                    <a:pt x="5768907" y="2540"/>
                    <a:pt x="5777797" y="2540"/>
                  </a:cubicBezTo>
                  <a:cubicBezTo>
                    <a:pt x="6196897" y="30480"/>
                    <a:pt x="6528367" y="379730"/>
                    <a:pt x="6528367" y="806450"/>
                  </a:cubicBezTo>
                  <a:lnTo>
                    <a:pt x="6528367" y="1929130"/>
                  </a:lnTo>
                  <a:cubicBezTo>
                    <a:pt x="6528367" y="2321560"/>
                    <a:pt x="6906827" y="2694940"/>
                    <a:pt x="6932227" y="2719070"/>
                  </a:cubicBezTo>
                  <a:close/>
                </a:path>
              </a:pathLst>
            </a:custGeom>
            <a:solidFill>
              <a:srgbClr val="76D455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3278573" y="232133"/>
            <a:ext cx="1210206" cy="6423498"/>
            <a:chOff x="0" y="0"/>
            <a:chExt cx="448820" cy="2382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8820" cy="2378019"/>
            </a:xfrm>
            <a:custGeom>
              <a:avLst/>
              <a:gdLst/>
              <a:ahLst/>
              <a:cxnLst/>
              <a:rect r="r" b="b" t="t" l="l"/>
              <a:pathLst>
                <a:path h="2378019" w="448820">
                  <a:moveTo>
                    <a:pt x="448820" y="24989"/>
                  </a:moveTo>
                  <a:lnTo>
                    <a:pt x="448820" y="2242946"/>
                  </a:lnTo>
                  <a:cubicBezTo>
                    <a:pt x="448820" y="2258280"/>
                    <a:pt x="440217" y="2272317"/>
                    <a:pt x="426553" y="2279276"/>
                  </a:cubicBezTo>
                  <a:lnTo>
                    <a:pt x="246677" y="2370894"/>
                  </a:lnTo>
                  <a:cubicBezTo>
                    <a:pt x="232688" y="2378019"/>
                    <a:pt x="216133" y="2378019"/>
                    <a:pt x="202143" y="2370894"/>
                  </a:cubicBezTo>
                  <a:lnTo>
                    <a:pt x="22267" y="2279276"/>
                  </a:lnTo>
                  <a:cubicBezTo>
                    <a:pt x="8603" y="2272317"/>
                    <a:pt x="0" y="2258280"/>
                    <a:pt x="0" y="224294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448820" cy="2267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69199" y="993395"/>
            <a:ext cx="11856669" cy="1566353"/>
            <a:chOff x="0" y="0"/>
            <a:chExt cx="3070578" cy="4056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70578" cy="405646"/>
            </a:xfrm>
            <a:custGeom>
              <a:avLst/>
              <a:gdLst/>
              <a:ahLst/>
              <a:cxnLst/>
              <a:rect r="r" b="b" t="t" l="l"/>
              <a:pathLst>
                <a:path h="405646" w="3070578">
                  <a:moveTo>
                    <a:pt x="23507" y="0"/>
                  </a:moveTo>
                  <a:lnTo>
                    <a:pt x="3047071" y="0"/>
                  </a:lnTo>
                  <a:cubicBezTo>
                    <a:pt x="3053305" y="0"/>
                    <a:pt x="3059284" y="2477"/>
                    <a:pt x="3063693" y="6885"/>
                  </a:cubicBezTo>
                  <a:cubicBezTo>
                    <a:pt x="3068101" y="11293"/>
                    <a:pt x="3070578" y="17272"/>
                    <a:pt x="3070578" y="23507"/>
                  </a:cubicBezTo>
                  <a:lnTo>
                    <a:pt x="3070578" y="382139"/>
                  </a:lnTo>
                  <a:cubicBezTo>
                    <a:pt x="3070578" y="395122"/>
                    <a:pt x="3060054" y="405646"/>
                    <a:pt x="3047071" y="405646"/>
                  </a:cubicBezTo>
                  <a:lnTo>
                    <a:pt x="23507" y="405646"/>
                  </a:lnTo>
                  <a:cubicBezTo>
                    <a:pt x="17272" y="405646"/>
                    <a:pt x="11293" y="403169"/>
                    <a:pt x="6885" y="398761"/>
                  </a:cubicBezTo>
                  <a:cubicBezTo>
                    <a:pt x="2477" y="394353"/>
                    <a:pt x="0" y="388374"/>
                    <a:pt x="0" y="382139"/>
                  </a:cubicBezTo>
                  <a:lnTo>
                    <a:pt x="0" y="23507"/>
                  </a:lnTo>
                  <a:cubicBezTo>
                    <a:pt x="0" y="10524"/>
                    <a:pt x="10524" y="0"/>
                    <a:pt x="235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3070578" cy="40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3387915" y="-49292"/>
            <a:ext cx="1210206" cy="6986348"/>
            <a:chOff x="0" y="0"/>
            <a:chExt cx="448820" cy="2590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8820" cy="2586759"/>
            </a:xfrm>
            <a:custGeom>
              <a:avLst/>
              <a:gdLst/>
              <a:ahLst/>
              <a:cxnLst/>
              <a:rect r="r" b="b" t="t" l="l"/>
              <a:pathLst>
                <a:path h="2586759" w="448820">
                  <a:moveTo>
                    <a:pt x="448820" y="24989"/>
                  </a:moveTo>
                  <a:lnTo>
                    <a:pt x="448820" y="2451686"/>
                  </a:lnTo>
                  <a:cubicBezTo>
                    <a:pt x="448820" y="2467020"/>
                    <a:pt x="440217" y="2481057"/>
                    <a:pt x="426553" y="2488016"/>
                  </a:cubicBezTo>
                  <a:lnTo>
                    <a:pt x="246677" y="2579634"/>
                  </a:lnTo>
                  <a:cubicBezTo>
                    <a:pt x="232688" y="2586759"/>
                    <a:pt x="216133" y="2586759"/>
                    <a:pt x="202143" y="2579634"/>
                  </a:cubicBezTo>
                  <a:lnTo>
                    <a:pt x="22267" y="2488016"/>
                  </a:lnTo>
                  <a:cubicBezTo>
                    <a:pt x="8603" y="2481057"/>
                    <a:pt x="0" y="2467020"/>
                    <a:pt x="0" y="245168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448820" cy="247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7186441" y="4784581"/>
            <a:ext cx="3222186" cy="0"/>
          </a:xfrm>
          <a:prstGeom prst="line">
            <a:avLst/>
          </a:prstGeom>
          <a:ln cap="rnd" w="38100">
            <a:solidFill>
              <a:srgbClr val="404040"/>
            </a:solidFill>
            <a:prstDash val="sysDot"/>
            <a:headEnd type="triangle" len="med" w="lg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8307590" y="4403307"/>
            <a:ext cx="979888" cy="762548"/>
            <a:chOff x="0" y="0"/>
            <a:chExt cx="6988107" cy="5438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6932227" cy="5438140"/>
            </a:xfrm>
            <a:custGeom>
              <a:avLst/>
              <a:gdLst/>
              <a:ahLst/>
              <a:cxnLst/>
              <a:rect r="r" b="b" t="t" l="l"/>
              <a:pathLst>
                <a:path h="5438140" w="6932227">
                  <a:moveTo>
                    <a:pt x="6932227" y="2719070"/>
                  </a:moveTo>
                  <a:cubicBezTo>
                    <a:pt x="6906827" y="2743200"/>
                    <a:pt x="6528367" y="3116580"/>
                    <a:pt x="6528367" y="3509010"/>
                  </a:cubicBezTo>
                  <a:lnTo>
                    <a:pt x="6527096" y="3509010"/>
                  </a:lnTo>
                  <a:lnTo>
                    <a:pt x="6527096" y="4631690"/>
                  </a:lnTo>
                  <a:cubicBezTo>
                    <a:pt x="6527096" y="5058410"/>
                    <a:pt x="6195627" y="5406390"/>
                    <a:pt x="5776527" y="5435600"/>
                  </a:cubicBezTo>
                  <a:cubicBezTo>
                    <a:pt x="5767637" y="5436870"/>
                    <a:pt x="5758747" y="5436870"/>
                    <a:pt x="5749857" y="5436870"/>
                  </a:cubicBezTo>
                  <a:cubicBezTo>
                    <a:pt x="5739697" y="5438140"/>
                    <a:pt x="5730807" y="5438140"/>
                    <a:pt x="5720647" y="5438140"/>
                  </a:cubicBezTo>
                  <a:lnTo>
                    <a:pt x="1210310" y="5438140"/>
                  </a:lnTo>
                  <a:cubicBezTo>
                    <a:pt x="1200150" y="5438140"/>
                    <a:pt x="1191260" y="5436870"/>
                    <a:pt x="1181100" y="5436870"/>
                  </a:cubicBezTo>
                  <a:cubicBezTo>
                    <a:pt x="1172210" y="5436870"/>
                    <a:pt x="1163320" y="5435600"/>
                    <a:pt x="1154430" y="5435600"/>
                  </a:cubicBezTo>
                  <a:cubicBezTo>
                    <a:pt x="735330" y="5407660"/>
                    <a:pt x="403860" y="5058410"/>
                    <a:pt x="403860" y="4631690"/>
                  </a:cubicBezTo>
                  <a:lnTo>
                    <a:pt x="403860" y="3509010"/>
                  </a:lnTo>
                  <a:cubicBezTo>
                    <a:pt x="403860" y="3116580"/>
                    <a:pt x="24130" y="2743200"/>
                    <a:pt x="0" y="2719070"/>
                  </a:cubicBezTo>
                  <a:cubicBezTo>
                    <a:pt x="24130" y="2694940"/>
                    <a:pt x="403860" y="2321560"/>
                    <a:pt x="403860" y="1929130"/>
                  </a:cubicBezTo>
                  <a:lnTo>
                    <a:pt x="405130" y="1929130"/>
                  </a:lnTo>
                  <a:lnTo>
                    <a:pt x="405130" y="806450"/>
                  </a:lnTo>
                  <a:cubicBezTo>
                    <a:pt x="405130" y="379730"/>
                    <a:pt x="736600" y="31750"/>
                    <a:pt x="1155700" y="2540"/>
                  </a:cubicBezTo>
                  <a:cubicBezTo>
                    <a:pt x="1164590" y="1270"/>
                    <a:pt x="1173480" y="1270"/>
                    <a:pt x="1182370" y="1270"/>
                  </a:cubicBezTo>
                  <a:cubicBezTo>
                    <a:pt x="1192530" y="0"/>
                    <a:pt x="1201420" y="0"/>
                    <a:pt x="1211580" y="0"/>
                  </a:cubicBezTo>
                  <a:lnTo>
                    <a:pt x="5721917" y="0"/>
                  </a:lnTo>
                  <a:cubicBezTo>
                    <a:pt x="5732077" y="0"/>
                    <a:pt x="5740967" y="1270"/>
                    <a:pt x="5751127" y="1270"/>
                  </a:cubicBezTo>
                  <a:cubicBezTo>
                    <a:pt x="5760017" y="1270"/>
                    <a:pt x="5768907" y="2540"/>
                    <a:pt x="5777797" y="2540"/>
                  </a:cubicBezTo>
                  <a:cubicBezTo>
                    <a:pt x="6196897" y="30480"/>
                    <a:pt x="6528367" y="379730"/>
                    <a:pt x="6528367" y="806450"/>
                  </a:cubicBezTo>
                  <a:lnTo>
                    <a:pt x="6528367" y="1929130"/>
                  </a:lnTo>
                  <a:cubicBezTo>
                    <a:pt x="6528367" y="2321560"/>
                    <a:pt x="6906827" y="2694940"/>
                    <a:pt x="6932227" y="2719070"/>
                  </a:cubicBezTo>
                  <a:close/>
                </a:path>
              </a:pathLst>
            </a:custGeom>
            <a:solidFill>
              <a:srgbClr val="76D455"/>
            </a:solidFill>
          </p:spPr>
        </p:sp>
      </p:grpSp>
      <p:sp>
        <p:nvSpPr>
          <p:cNvPr name="AutoShape 18" id="18"/>
          <p:cNvSpPr/>
          <p:nvPr/>
        </p:nvSpPr>
        <p:spPr>
          <a:xfrm flipV="true">
            <a:off x="7186441" y="6131008"/>
            <a:ext cx="3222186" cy="0"/>
          </a:xfrm>
          <a:prstGeom prst="line">
            <a:avLst/>
          </a:prstGeom>
          <a:ln cap="rnd" w="38100">
            <a:solidFill>
              <a:srgbClr val="404040"/>
            </a:solidFill>
            <a:prstDash val="sysDot"/>
            <a:headEnd type="triangle" len="med" w="lg"/>
            <a:tailEnd type="triangle" len="med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8307590" y="5749734"/>
            <a:ext cx="979888" cy="762548"/>
            <a:chOff x="0" y="0"/>
            <a:chExt cx="6988107" cy="54381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6932227" cy="5438140"/>
            </a:xfrm>
            <a:custGeom>
              <a:avLst/>
              <a:gdLst/>
              <a:ahLst/>
              <a:cxnLst/>
              <a:rect r="r" b="b" t="t" l="l"/>
              <a:pathLst>
                <a:path h="5438140" w="6932227">
                  <a:moveTo>
                    <a:pt x="6932227" y="2719070"/>
                  </a:moveTo>
                  <a:cubicBezTo>
                    <a:pt x="6906827" y="2743200"/>
                    <a:pt x="6528367" y="3116580"/>
                    <a:pt x="6528367" y="3509010"/>
                  </a:cubicBezTo>
                  <a:lnTo>
                    <a:pt x="6527096" y="3509010"/>
                  </a:lnTo>
                  <a:lnTo>
                    <a:pt x="6527096" y="4631690"/>
                  </a:lnTo>
                  <a:cubicBezTo>
                    <a:pt x="6527096" y="5058410"/>
                    <a:pt x="6195627" y="5406390"/>
                    <a:pt x="5776527" y="5435600"/>
                  </a:cubicBezTo>
                  <a:cubicBezTo>
                    <a:pt x="5767637" y="5436870"/>
                    <a:pt x="5758747" y="5436870"/>
                    <a:pt x="5749857" y="5436870"/>
                  </a:cubicBezTo>
                  <a:cubicBezTo>
                    <a:pt x="5739697" y="5438140"/>
                    <a:pt x="5730807" y="5438140"/>
                    <a:pt x="5720647" y="5438140"/>
                  </a:cubicBezTo>
                  <a:lnTo>
                    <a:pt x="1210310" y="5438140"/>
                  </a:lnTo>
                  <a:cubicBezTo>
                    <a:pt x="1200150" y="5438140"/>
                    <a:pt x="1191260" y="5436870"/>
                    <a:pt x="1181100" y="5436870"/>
                  </a:cubicBezTo>
                  <a:cubicBezTo>
                    <a:pt x="1172210" y="5436870"/>
                    <a:pt x="1163320" y="5435600"/>
                    <a:pt x="1154430" y="5435600"/>
                  </a:cubicBezTo>
                  <a:cubicBezTo>
                    <a:pt x="735330" y="5407660"/>
                    <a:pt x="403860" y="5058410"/>
                    <a:pt x="403860" y="4631690"/>
                  </a:cubicBezTo>
                  <a:lnTo>
                    <a:pt x="403860" y="3509010"/>
                  </a:lnTo>
                  <a:cubicBezTo>
                    <a:pt x="403860" y="3116580"/>
                    <a:pt x="24130" y="2743200"/>
                    <a:pt x="0" y="2719070"/>
                  </a:cubicBezTo>
                  <a:cubicBezTo>
                    <a:pt x="24130" y="2694940"/>
                    <a:pt x="403860" y="2321560"/>
                    <a:pt x="403860" y="1929130"/>
                  </a:cubicBezTo>
                  <a:lnTo>
                    <a:pt x="405130" y="1929130"/>
                  </a:lnTo>
                  <a:lnTo>
                    <a:pt x="405130" y="806450"/>
                  </a:lnTo>
                  <a:cubicBezTo>
                    <a:pt x="405130" y="379730"/>
                    <a:pt x="736600" y="31750"/>
                    <a:pt x="1155700" y="2540"/>
                  </a:cubicBezTo>
                  <a:cubicBezTo>
                    <a:pt x="1164590" y="1270"/>
                    <a:pt x="1173480" y="1270"/>
                    <a:pt x="1182370" y="1270"/>
                  </a:cubicBezTo>
                  <a:cubicBezTo>
                    <a:pt x="1192530" y="0"/>
                    <a:pt x="1201420" y="0"/>
                    <a:pt x="1211580" y="0"/>
                  </a:cubicBezTo>
                  <a:lnTo>
                    <a:pt x="5721917" y="0"/>
                  </a:lnTo>
                  <a:cubicBezTo>
                    <a:pt x="5732077" y="0"/>
                    <a:pt x="5740967" y="1270"/>
                    <a:pt x="5751127" y="1270"/>
                  </a:cubicBezTo>
                  <a:cubicBezTo>
                    <a:pt x="5760017" y="1270"/>
                    <a:pt x="5768907" y="2540"/>
                    <a:pt x="5777797" y="2540"/>
                  </a:cubicBezTo>
                  <a:cubicBezTo>
                    <a:pt x="6196897" y="30480"/>
                    <a:pt x="6528367" y="379730"/>
                    <a:pt x="6528367" y="806450"/>
                  </a:cubicBezTo>
                  <a:lnTo>
                    <a:pt x="6528367" y="1929130"/>
                  </a:lnTo>
                  <a:cubicBezTo>
                    <a:pt x="6528367" y="2321560"/>
                    <a:pt x="6906827" y="2694940"/>
                    <a:pt x="6932227" y="2719070"/>
                  </a:cubicBezTo>
                  <a:close/>
                </a:path>
              </a:pathLst>
            </a:custGeom>
            <a:solidFill>
              <a:srgbClr val="76D455"/>
            </a:solidFill>
          </p:spPr>
        </p:sp>
      </p:grpSp>
      <p:sp>
        <p:nvSpPr>
          <p:cNvPr name="AutoShape 21" id="21"/>
          <p:cNvSpPr/>
          <p:nvPr/>
        </p:nvSpPr>
        <p:spPr>
          <a:xfrm>
            <a:off x="7186441" y="7471707"/>
            <a:ext cx="3222186" cy="0"/>
          </a:xfrm>
          <a:prstGeom prst="line">
            <a:avLst/>
          </a:prstGeom>
          <a:ln cap="rnd" w="38100">
            <a:solidFill>
              <a:srgbClr val="404040"/>
            </a:solidFill>
            <a:prstDash val="sysDot"/>
            <a:headEnd type="triangle" len="med" w="lg"/>
            <a:tailEnd type="triangle" len="med" w="lg"/>
          </a:ln>
        </p:spPr>
      </p:sp>
      <p:grpSp>
        <p:nvGrpSpPr>
          <p:cNvPr name="Group 22" id="22"/>
          <p:cNvGrpSpPr/>
          <p:nvPr/>
        </p:nvGrpSpPr>
        <p:grpSpPr>
          <a:xfrm rot="0">
            <a:off x="8307590" y="7090433"/>
            <a:ext cx="979888" cy="762548"/>
            <a:chOff x="0" y="0"/>
            <a:chExt cx="6988107" cy="5438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6932227" cy="5438140"/>
            </a:xfrm>
            <a:custGeom>
              <a:avLst/>
              <a:gdLst/>
              <a:ahLst/>
              <a:cxnLst/>
              <a:rect r="r" b="b" t="t" l="l"/>
              <a:pathLst>
                <a:path h="5438140" w="6932227">
                  <a:moveTo>
                    <a:pt x="6932227" y="2719070"/>
                  </a:moveTo>
                  <a:cubicBezTo>
                    <a:pt x="6906827" y="2743200"/>
                    <a:pt x="6528367" y="3116580"/>
                    <a:pt x="6528367" y="3509010"/>
                  </a:cubicBezTo>
                  <a:lnTo>
                    <a:pt x="6527096" y="3509010"/>
                  </a:lnTo>
                  <a:lnTo>
                    <a:pt x="6527096" y="4631690"/>
                  </a:lnTo>
                  <a:cubicBezTo>
                    <a:pt x="6527096" y="5058410"/>
                    <a:pt x="6195627" y="5406390"/>
                    <a:pt x="5776527" y="5435600"/>
                  </a:cubicBezTo>
                  <a:cubicBezTo>
                    <a:pt x="5767637" y="5436870"/>
                    <a:pt x="5758747" y="5436870"/>
                    <a:pt x="5749857" y="5436870"/>
                  </a:cubicBezTo>
                  <a:cubicBezTo>
                    <a:pt x="5739697" y="5438140"/>
                    <a:pt x="5730807" y="5438140"/>
                    <a:pt x="5720647" y="5438140"/>
                  </a:cubicBezTo>
                  <a:lnTo>
                    <a:pt x="1210310" y="5438140"/>
                  </a:lnTo>
                  <a:cubicBezTo>
                    <a:pt x="1200150" y="5438140"/>
                    <a:pt x="1191260" y="5436870"/>
                    <a:pt x="1181100" y="5436870"/>
                  </a:cubicBezTo>
                  <a:cubicBezTo>
                    <a:pt x="1172210" y="5436870"/>
                    <a:pt x="1163320" y="5435600"/>
                    <a:pt x="1154430" y="5435600"/>
                  </a:cubicBezTo>
                  <a:cubicBezTo>
                    <a:pt x="735330" y="5407660"/>
                    <a:pt x="403860" y="5058410"/>
                    <a:pt x="403860" y="4631690"/>
                  </a:cubicBezTo>
                  <a:lnTo>
                    <a:pt x="403860" y="3509010"/>
                  </a:lnTo>
                  <a:cubicBezTo>
                    <a:pt x="403860" y="3116580"/>
                    <a:pt x="24130" y="2743200"/>
                    <a:pt x="0" y="2719070"/>
                  </a:cubicBezTo>
                  <a:cubicBezTo>
                    <a:pt x="24130" y="2694940"/>
                    <a:pt x="403860" y="2321560"/>
                    <a:pt x="403860" y="1929130"/>
                  </a:cubicBezTo>
                  <a:lnTo>
                    <a:pt x="405130" y="1929130"/>
                  </a:lnTo>
                  <a:lnTo>
                    <a:pt x="405130" y="806450"/>
                  </a:lnTo>
                  <a:cubicBezTo>
                    <a:pt x="405130" y="379730"/>
                    <a:pt x="736600" y="31750"/>
                    <a:pt x="1155700" y="2540"/>
                  </a:cubicBezTo>
                  <a:cubicBezTo>
                    <a:pt x="1164590" y="1270"/>
                    <a:pt x="1173480" y="1270"/>
                    <a:pt x="1182370" y="1270"/>
                  </a:cubicBezTo>
                  <a:cubicBezTo>
                    <a:pt x="1192530" y="0"/>
                    <a:pt x="1201420" y="0"/>
                    <a:pt x="1211580" y="0"/>
                  </a:cubicBezTo>
                  <a:lnTo>
                    <a:pt x="5721917" y="0"/>
                  </a:lnTo>
                  <a:cubicBezTo>
                    <a:pt x="5732077" y="0"/>
                    <a:pt x="5740967" y="1270"/>
                    <a:pt x="5751127" y="1270"/>
                  </a:cubicBezTo>
                  <a:cubicBezTo>
                    <a:pt x="5760017" y="1270"/>
                    <a:pt x="5768907" y="2540"/>
                    <a:pt x="5777797" y="2540"/>
                  </a:cubicBezTo>
                  <a:cubicBezTo>
                    <a:pt x="6196897" y="30480"/>
                    <a:pt x="6528367" y="379730"/>
                    <a:pt x="6528367" y="806450"/>
                  </a:cubicBezTo>
                  <a:lnTo>
                    <a:pt x="6528367" y="1929130"/>
                  </a:lnTo>
                  <a:cubicBezTo>
                    <a:pt x="6528367" y="2321560"/>
                    <a:pt x="6906827" y="2694940"/>
                    <a:pt x="6932227" y="2719070"/>
                  </a:cubicBezTo>
                  <a:close/>
                </a:path>
              </a:pathLst>
            </a:custGeom>
            <a:solidFill>
              <a:srgbClr val="76D455"/>
            </a:solidFill>
          </p:spPr>
        </p:sp>
      </p:grpSp>
      <p:sp>
        <p:nvSpPr>
          <p:cNvPr name="AutoShape 24" id="24"/>
          <p:cNvSpPr/>
          <p:nvPr/>
        </p:nvSpPr>
        <p:spPr>
          <a:xfrm flipV="true">
            <a:off x="7186441" y="8818134"/>
            <a:ext cx="3222186" cy="0"/>
          </a:xfrm>
          <a:prstGeom prst="line">
            <a:avLst/>
          </a:prstGeom>
          <a:ln cap="rnd" w="38100">
            <a:solidFill>
              <a:srgbClr val="404040"/>
            </a:solidFill>
            <a:prstDash val="sysDot"/>
            <a:headEnd type="triangle" len="med" w="lg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8307590" y="8436860"/>
            <a:ext cx="979888" cy="762548"/>
            <a:chOff x="0" y="0"/>
            <a:chExt cx="6988107" cy="5438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7940" y="0"/>
              <a:ext cx="6932227" cy="5438140"/>
            </a:xfrm>
            <a:custGeom>
              <a:avLst/>
              <a:gdLst/>
              <a:ahLst/>
              <a:cxnLst/>
              <a:rect r="r" b="b" t="t" l="l"/>
              <a:pathLst>
                <a:path h="5438140" w="6932227">
                  <a:moveTo>
                    <a:pt x="6932227" y="2719070"/>
                  </a:moveTo>
                  <a:cubicBezTo>
                    <a:pt x="6906827" y="2743200"/>
                    <a:pt x="6528367" y="3116580"/>
                    <a:pt x="6528367" y="3509010"/>
                  </a:cubicBezTo>
                  <a:lnTo>
                    <a:pt x="6527096" y="3509010"/>
                  </a:lnTo>
                  <a:lnTo>
                    <a:pt x="6527096" y="4631690"/>
                  </a:lnTo>
                  <a:cubicBezTo>
                    <a:pt x="6527096" y="5058410"/>
                    <a:pt x="6195627" y="5406390"/>
                    <a:pt x="5776527" y="5435600"/>
                  </a:cubicBezTo>
                  <a:cubicBezTo>
                    <a:pt x="5767637" y="5436870"/>
                    <a:pt x="5758747" y="5436870"/>
                    <a:pt x="5749857" y="5436870"/>
                  </a:cubicBezTo>
                  <a:cubicBezTo>
                    <a:pt x="5739697" y="5438140"/>
                    <a:pt x="5730807" y="5438140"/>
                    <a:pt x="5720647" y="5438140"/>
                  </a:cubicBezTo>
                  <a:lnTo>
                    <a:pt x="1210310" y="5438140"/>
                  </a:lnTo>
                  <a:cubicBezTo>
                    <a:pt x="1200150" y="5438140"/>
                    <a:pt x="1191260" y="5436870"/>
                    <a:pt x="1181100" y="5436870"/>
                  </a:cubicBezTo>
                  <a:cubicBezTo>
                    <a:pt x="1172210" y="5436870"/>
                    <a:pt x="1163320" y="5435600"/>
                    <a:pt x="1154430" y="5435600"/>
                  </a:cubicBezTo>
                  <a:cubicBezTo>
                    <a:pt x="735330" y="5407660"/>
                    <a:pt x="403860" y="5058410"/>
                    <a:pt x="403860" y="4631690"/>
                  </a:cubicBezTo>
                  <a:lnTo>
                    <a:pt x="403860" y="3509010"/>
                  </a:lnTo>
                  <a:cubicBezTo>
                    <a:pt x="403860" y="3116580"/>
                    <a:pt x="24130" y="2743200"/>
                    <a:pt x="0" y="2719070"/>
                  </a:cubicBezTo>
                  <a:cubicBezTo>
                    <a:pt x="24130" y="2694940"/>
                    <a:pt x="403860" y="2321560"/>
                    <a:pt x="403860" y="1929130"/>
                  </a:cubicBezTo>
                  <a:lnTo>
                    <a:pt x="405130" y="1929130"/>
                  </a:lnTo>
                  <a:lnTo>
                    <a:pt x="405130" y="806450"/>
                  </a:lnTo>
                  <a:cubicBezTo>
                    <a:pt x="405130" y="379730"/>
                    <a:pt x="736600" y="31750"/>
                    <a:pt x="1155700" y="2540"/>
                  </a:cubicBezTo>
                  <a:cubicBezTo>
                    <a:pt x="1164590" y="1270"/>
                    <a:pt x="1173480" y="1270"/>
                    <a:pt x="1182370" y="1270"/>
                  </a:cubicBezTo>
                  <a:cubicBezTo>
                    <a:pt x="1192530" y="0"/>
                    <a:pt x="1201420" y="0"/>
                    <a:pt x="1211580" y="0"/>
                  </a:cubicBezTo>
                  <a:lnTo>
                    <a:pt x="5721917" y="0"/>
                  </a:lnTo>
                  <a:cubicBezTo>
                    <a:pt x="5732077" y="0"/>
                    <a:pt x="5740967" y="1270"/>
                    <a:pt x="5751127" y="1270"/>
                  </a:cubicBezTo>
                  <a:cubicBezTo>
                    <a:pt x="5760017" y="1270"/>
                    <a:pt x="5768907" y="2540"/>
                    <a:pt x="5777797" y="2540"/>
                  </a:cubicBezTo>
                  <a:cubicBezTo>
                    <a:pt x="6196897" y="30480"/>
                    <a:pt x="6528367" y="379730"/>
                    <a:pt x="6528367" y="806450"/>
                  </a:cubicBezTo>
                  <a:lnTo>
                    <a:pt x="6528367" y="1929130"/>
                  </a:lnTo>
                  <a:cubicBezTo>
                    <a:pt x="6528367" y="2321560"/>
                    <a:pt x="6906827" y="2694940"/>
                    <a:pt x="6932227" y="2719070"/>
                  </a:cubicBezTo>
                  <a:close/>
                </a:path>
              </a:pathLst>
            </a:custGeom>
            <a:solidFill>
              <a:srgbClr val="76D455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3553325" y="1759805"/>
            <a:ext cx="417442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5"/>
              </a:lnSpc>
            </a:pPr>
            <a:r>
              <a:rPr lang="en-US" b="true" sz="4004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FEASIBILITY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55450" y="3273606"/>
            <a:ext cx="684168" cy="34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b="true" sz="2288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3074098"/>
            <a:ext cx="5871991" cy="83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9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Ease of Access:</a:t>
            </a:r>
          </a:p>
          <a:p>
            <a:pPr algn="l">
              <a:lnSpc>
                <a:spcPts val="2199"/>
              </a:lnSpc>
            </a:pPr>
            <a:r>
              <a:rPr lang="en-US" sz="19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Farmers can easily access the app via smartphones or computers.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873585" y="1759805"/>
            <a:ext cx="4039883" cy="608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4004" b="true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VIABILITY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695323" y="3001525"/>
            <a:ext cx="6329804" cy="8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Cost Savings: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Reduces costs by preventing unnecessary treatments.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55450" y="4614305"/>
            <a:ext cx="684168" cy="34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b="true" sz="2288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55450" y="5960732"/>
            <a:ext cx="684168" cy="34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b="true" sz="2288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455450" y="7301430"/>
            <a:ext cx="684168" cy="34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b="true" sz="2288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455450" y="8647857"/>
            <a:ext cx="684168" cy="34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b="true" sz="2288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  <p:grpSp>
        <p:nvGrpSpPr>
          <p:cNvPr name="Group 36" id="36"/>
          <p:cNvGrpSpPr/>
          <p:nvPr/>
        </p:nvGrpSpPr>
        <p:grpSpPr>
          <a:xfrm rot="5400000">
            <a:off x="3288098" y="1572832"/>
            <a:ext cx="1210206" cy="6423498"/>
            <a:chOff x="0" y="0"/>
            <a:chExt cx="448820" cy="2382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8820" cy="2378019"/>
            </a:xfrm>
            <a:custGeom>
              <a:avLst/>
              <a:gdLst/>
              <a:ahLst/>
              <a:cxnLst/>
              <a:rect r="r" b="b" t="t" l="l"/>
              <a:pathLst>
                <a:path h="2378019" w="448820">
                  <a:moveTo>
                    <a:pt x="448820" y="24989"/>
                  </a:moveTo>
                  <a:lnTo>
                    <a:pt x="448820" y="2242946"/>
                  </a:lnTo>
                  <a:cubicBezTo>
                    <a:pt x="448820" y="2258280"/>
                    <a:pt x="440217" y="2272317"/>
                    <a:pt x="426553" y="2279276"/>
                  </a:cubicBezTo>
                  <a:lnTo>
                    <a:pt x="246677" y="2370894"/>
                  </a:lnTo>
                  <a:cubicBezTo>
                    <a:pt x="232688" y="2378019"/>
                    <a:pt x="216133" y="2378019"/>
                    <a:pt x="202143" y="2370894"/>
                  </a:cubicBezTo>
                  <a:lnTo>
                    <a:pt x="22267" y="2279276"/>
                  </a:lnTo>
                  <a:cubicBezTo>
                    <a:pt x="8603" y="2272317"/>
                    <a:pt x="0" y="2258280"/>
                    <a:pt x="0" y="224294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0"/>
              <a:ext cx="448820" cy="2267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5400000">
            <a:off x="3278573" y="2913531"/>
            <a:ext cx="1210206" cy="6423498"/>
            <a:chOff x="0" y="0"/>
            <a:chExt cx="448820" cy="238223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8820" cy="2378019"/>
            </a:xfrm>
            <a:custGeom>
              <a:avLst/>
              <a:gdLst/>
              <a:ahLst/>
              <a:cxnLst/>
              <a:rect r="r" b="b" t="t" l="l"/>
              <a:pathLst>
                <a:path h="2378019" w="448820">
                  <a:moveTo>
                    <a:pt x="448820" y="24989"/>
                  </a:moveTo>
                  <a:lnTo>
                    <a:pt x="448820" y="2242946"/>
                  </a:lnTo>
                  <a:cubicBezTo>
                    <a:pt x="448820" y="2258280"/>
                    <a:pt x="440217" y="2272317"/>
                    <a:pt x="426553" y="2279276"/>
                  </a:cubicBezTo>
                  <a:lnTo>
                    <a:pt x="246677" y="2370894"/>
                  </a:lnTo>
                  <a:cubicBezTo>
                    <a:pt x="232688" y="2378019"/>
                    <a:pt x="216133" y="2378019"/>
                    <a:pt x="202143" y="2370894"/>
                  </a:cubicBezTo>
                  <a:lnTo>
                    <a:pt x="22267" y="2279276"/>
                  </a:lnTo>
                  <a:cubicBezTo>
                    <a:pt x="8603" y="2272317"/>
                    <a:pt x="0" y="2258280"/>
                    <a:pt x="0" y="224294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448820" cy="2267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5400000">
            <a:off x="3278573" y="4254230"/>
            <a:ext cx="1210206" cy="6423498"/>
            <a:chOff x="0" y="0"/>
            <a:chExt cx="448820" cy="238223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48820" cy="2378019"/>
            </a:xfrm>
            <a:custGeom>
              <a:avLst/>
              <a:gdLst/>
              <a:ahLst/>
              <a:cxnLst/>
              <a:rect r="r" b="b" t="t" l="l"/>
              <a:pathLst>
                <a:path h="2378019" w="448820">
                  <a:moveTo>
                    <a:pt x="448820" y="24989"/>
                  </a:moveTo>
                  <a:lnTo>
                    <a:pt x="448820" y="2242946"/>
                  </a:lnTo>
                  <a:cubicBezTo>
                    <a:pt x="448820" y="2258280"/>
                    <a:pt x="440217" y="2272317"/>
                    <a:pt x="426553" y="2279276"/>
                  </a:cubicBezTo>
                  <a:lnTo>
                    <a:pt x="246677" y="2370894"/>
                  </a:lnTo>
                  <a:cubicBezTo>
                    <a:pt x="232688" y="2378019"/>
                    <a:pt x="216133" y="2378019"/>
                    <a:pt x="202143" y="2370894"/>
                  </a:cubicBezTo>
                  <a:lnTo>
                    <a:pt x="22267" y="2279276"/>
                  </a:lnTo>
                  <a:cubicBezTo>
                    <a:pt x="8603" y="2272317"/>
                    <a:pt x="0" y="2258280"/>
                    <a:pt x="0" y="224294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448820" cy="2267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5400000">
            <a:off x="3278573" y="5594929"/>
            <a:ext cx="1210206" cy="6423498"/>
            <a:chOff x="0" y="0"/>
            <a:chExt cx="448820" cy="238223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48820" cy="2378019"/>
            </a:xfrm>
            <a:custGeom>
              <a:avLst/>
              <a:gdLst/>
              <a:ahLst/>
              <a:cxnLst/>
              <a:rect r="r" b="b" t="t" l="l"/>
              <a:pathLst>
                <a:path h="2378019" w="448820">
                  <a:moveTo>
                    <a:pt x="448820" y="24989"/>
                  </a:moveTo>
                  <a:lnTo>
                    <a:pt x="448820" y="2242946"/>
                  </a:lnTo>
                  <a:cubicBezTo>
                    <a:pt x="448820" y="2258280"/>
                    <a:pt x="440217" y="2272317"/>
                    <a:pt x="426553" y="2279276"/>
                  </a:cubicBezTo>
                  <a:lnTo>
                    <a:pt x="246677" y="2370894"/>
                  </a:lnTo>
                  <a:cubicBezTo>
                    <a:pt x="232688" y="2378019"/>
                    <a:pt x="216133" y="2378019"/>
                    <a:pt x="202143" y="2370894"/>
                  </a:cubicBezTo>
                  <a:lnTo>
                    <a:pt x="22267" y="2279276"/>
                  </a:lnTo>
                  <a:cubicBezTo>
                    <a:pt x="8603" y="2272317"/>
                    <a:pt x="0" y="2258280"/>
                    <a:pt x="0" y="224294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0"/>
              <a:ext cx="448820" cy="2267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-5400000">
            <a:off x="13391948" y="1291407"/>
            <a:ext cx="1210206" cy="6986348"/>
            <a:chOff x="0" y="0"/>
            <a:chExt cx="448820" cy="259097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48820" cy="2586759"/>
            </a:xfrm>
            <a:custGeom>
              <a:avLst/>
              <a:gdLst/>
              <a:ahLst/>
              <a:cxnLst/>
              <a:rect r="r" b="b" t="t" l="l"/>
              <a:pathLst>
                <a:path h="2586759" w="448820">
                  <a:moveTo>
                    <a:pt x="448820" y="24989"/>
                  </a:moveTo>
                  <a:lnTo>
                    <a:pt x="448820" y="2451686"/>
                  </a:lnTo>
                  <a:cubicBezTo>
                    <a:pt x="448820" y="2467020"/>
                    <a:pt x="440217" y="2481057"/>
                    <a:pt x="426553" y="2488016"/>
                  </a:cubicBezTo>
                  <a:lnTo>
                    <a:pt x="246677" y="2579634"/>
                  </a:lnTo>
                  <a:cubicBezTo>
                    <a:pt x="232688" y="2586759"/>
                    <a:pt x="216133" y="2586759"/>
                    <a:pt x="202143" y="2579634"/>
                  </a:cubicBezTo>
                  <a:lnTo>
                    <a:pt x="22267" y="2488016"/>
                  </a:lnTo>
                  <a:cubicBezTo>
                    <a:pt x="8603" y="2481057"/>
                    <a:pt x="0" y="2467020"/>
                    <a:pt x="0" y="245168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0"/>
              <a:ext cx="448820" cy="247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-5400000">
            <a:off x="13391948" y="2637834"/>
            <a:ext cx="1210206" cy="6986348"/>
            <a:chOff x="0" y="0"/>
            <a:chExt cx="448820" cy="259097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48820" cy="2586759"/>
            </a:xfrm>
            <a:custGeom>
              <a:avLst/>
              <a:gdLst/>
              <a:ahLst/>
              <a:cxnLst/>
              <a:rect r="r" b="b" t="t" l="l"/>
              <a:pathLst>
                <a:path h="2586759" w="448820">
                  <a:moveTo>
                    <a:pt x="448820" y="24989"/>
                  </a:moveTo>
                  <a:lnTo>
                    <a:pt x="448820" y="2451686"/>
                  </a:lnTo>
                  <a:cubicBezTo>
                    <a:pt x="448820" y="2467020"/>
                    <a:pt x="440217" y="2481057"/>
                    <a:pt x="426553" y="2488016"/>
                  </a:cubicBezTo>
                  <a:lnTo>
                    <a:pt x="246677" y="2579634"/>
                  </a:lnTo>
                  <a:cubicBezTo>
                    <a:pt x="232688" y="2586759"/>
                    <a:pt x="216133" y="2586759"/>
                    <a:pt x="202143" y="2579634"/>
                  </a:cubicBezTo>
                  <a:lnTo>
                    <a:pt x="22267" y="2488016"/>
                  </a:lnTo>
                  <a:cubicBezTo>
                    <a:pt x="8603" y="2481057"/>
                    <a:pt x="0" y="2467020"/>
                    <a:pt x="0" y="245168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0"/>
              <a:ext cx="448820" cy="247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-5400000">
            <a:off x="13391948" y="3944230"/>
            <a:ext cx="1210206" cy="6986348"/>
            <a:chOff x="0" y="0"/>
            <a:chExt cx="448820" cy="259097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48820" cy="2586759"/>
            </a:xfrm>
            <a:custGeom>
              <a:avLst/>
              <a:gdLst/>
              <a:ahLst/>
              <a:cxnLst/>
              <a:rect r="r" b="b" t="t" l="l"/>
              <a:pathLst>
                <a:path h="2586759" w="448820">
                  <a:moveTo>
                    <a:pt x="448820" y="24989"/>
                  </a:moveTo>
                  <a:lnTo>
                    <a:pt x="448820" y="2451686"/>
                  </a:lnTo>
                  <a:cubicBezTo>
                    <a:pt x="448820" y="2467020"/>
                    <a:pt x="440217" y="2481057"/>
                    <a:pt x="426553" y="2488016"/>
                  </a:cubicBezTo>
                  <a:lnTo>
                    <a:pt x="246677" y="2579634"/>
                  </a:lnTo>
                  <a:cubicBezTo>
                    <a:pt x="232688" y="2586759"/>
                    <a:pt x="216133" y="2586759"/>
                    <a:pt x="202143" y="2579634"/>
                  </a:cubicBezTo>
                  <a:lnTo>
                    <a:pt x="22267" y="2488016"/>
                  </a:lnTo>
                  <a:cubicBezTo>
                    <a:pt x="8603" y="2481057"/>
                    <a:pt x="0" y="2467020"/>
                    <a:pt x="0" y="2451686"/>
                  </a:cubicBezTo>
                  <a:lnTo>
                    <a:pt x="0" y="24989"/>
                  </a:lnTo>
                  <a:cubicBezTo>
                    <a:pt x="0" y="18362"/>
                    <a:pt x="2633" y="12005"/>
                    <a:pt x="7319" y="7319"/>
                  </a:cubicBezTo>
                  <a:cubicBezTo>
                    <a:pt x="12005" y="2633"/>
                    <a:pt x="18362" y="0"/>
                    <a:pt x="24989" y="0"/>
                  </a:cubicBezTo>
                  <a:lnTo>
                    <a:pt x="423831" y="0"/>
                  </a:lnTo>
                  <a:cubicBezTo>
                    <a:pt x="430459" y="0"/>
                    <a:pt x="436815" y="2633"/>
                    <a:pt x="441501" y="7319"/>
                  </a:cubicBezTo>
                  <a:cubicBezTo>
                    <a:pt x="446187" y="12005"/>
                    <a:pt x="448820" y="18362"/>
                    <a:pt x="448820" y="24989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0"/>
              <a:ext cx="448820" cy="247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-5400000">
            <a:off x="13365531" y="5291120"/>
            <a:ext cx="1254974" cy="6986348"/>
            <a:chOff x="0" y="0"/>
            <a:chExt cx="465423" cy="259097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65423" cy="2587052"/>
            </a:xfrm>
            <a:custGeom>
              <a:avLst/>
              <a:gdLst/>
              <a:ahLst/>
              <a:cxnLst/>
              <a:rect r="r" b="b" t="t" l="l"/>
              <a:pathLst>
                <a:path h="2587052" w="465423">
                  <a:moveTo>
                    <a:pt x="465423" y="24098"/>
                  </a:moveTo>
                  <a:lnTo>
                    <a:pt x="465423" y="2452577"/>
                  </a:lnTo>
                  <a:cubicBezTo>
                    <a:pt x="465423" y="2467328"/>
                    <a:pt x="457034" y="2480795"/>
                    <a:pt x="443793" y="2487299"/>
                  </a:cubicBezTo>
                  <a:lnTo>
                    <a:pt x="254341" y="2580351"/>
                  </a:lnTo>
                  <a:cubicBezTo>
                    <a:pt x="240700" y="2587052"/>
                    <a:pt x="224723" y="2587052"/>
                    <a:pt x="211082" y="2580351"/>
                  </a:cubicBezTo>
                  <a:lnTo>
                    <a:pt x="21629" y="2487299"/>
                  </a:lnTo>
                  <a:cubicBezTo>
                    <a:pt x="8389" y="2480795"/>
                    <a:pt x="0" y="2467328"/>
                    <a:pt x="0" y="2452577"/>
                  </a:cubicBezTo>
                  <a:lnTo>
                    <a:pt x="0" y="24098"/>
                  </a:lnTo>
                  <a:cubicBezTo>
                    <a:pt x="0" y="10789"/>
                    <a:pt x="10789" y="0"/>
                    <a:pt x="24098" y="0"/>
                  </a:cubicBezTo>
                  <a:lnTo>
                    <a:pt x="441325" y="0"/>
                  </a:lnTo>
                  <a:cubicBezTo>
                    <a:pt x="454634" y="0"/>
                    <a:pt x="465423" y="10789"/>
                    <a:pt x="465423" y="24098"/>
                  </a:cubicBezTo>
                  <a:close/>
                </a:path>
              </a:pathLst>
            </a:custGeom>
            <a:solidFill>
              <a:srgbClr val="B2CFC4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0"/>
              <a:ext cx="465423" cy="247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sp>
        <p:nvSpPr>
          <p:cNvPr name="Freeform 60" id="60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grpSp>
        <p:nvGrpSpPr>
          <p:cNvPr name="Group 61" id="61"/>
          <p:cNvGrpSpPr/>
          <p:nvPr/>
        </p:nvGrpSpPr>
        <p:grpSpPr>
          <a:xfrm rot="0">
            <a:off x="223977" y="100920"/>
            <a:ext cx="1609446" cy="1521773"/>
            <a:chOff x="0" y="0"/>
            <a:chExt cx="2145928" cy="2029031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307691" y="1014516"/>
              <a:ext cx="1530547" cy="680321"/>
              <a:chOff x="0" y="0"/>
              <a:chExt cx="812800" cy="361286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361286"/>
              </a:xfrm>
              <a:custGeom>
                <a:avLst/>
                <a:gdLst/>
                <a:ahLst/>
                <a:cxnLst/>
                <a:rect r="r" b="b" t="t" l="l"/>
                <a:pathLst>
                  <a:path h="361286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33345"/>
                    </a:lnTo>
                    <a:cubicBezTo>
                      <a:pt x="812800" y="267277"/>
                      <a:pt x="799321" y="299820"/>
                      <a:pt x="775327" y="323813"/>
                    </a:cubicBezTo>
                    <a:cubicBezTo>
                      <a:pt x="751333" y="347807"/>
                      <a:pt x="718791" y="361286"/>
                      <a:pt x="684859" y="361286"/>
                    </a:cubicBezTo>
                    <a:lnTo>
                      <a:pt x="127941" y="361286"/>
                    </a:lnTo>
                    <a:cubicBezTo>
                      <a:pt x="94009" y="361286"/>
                      <a:pt x="61467" y="347807"/>
                      <a:pt x="37473" y="323813"/>
                    </a:cubicBezTo>
                    <a:cubicBezTo>
                      <a:pt x="13479" y="299820"/>
                      <a:pt x="0" y="267277"/>
                      <a:pt x="0" y="23334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57150"/>
                <a:ext cx="812800" cy="418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2145928" cy="2029031"/>
            </a:xfrm>
            <a:custGeom>
              <a:avLst/>
              <a:gdLst/>
              <a:ahLst/>
              <a:cxnLst/>
              <a:rect r="r" b="b" t="t" l="l"/>
              <a:pathLst>
                <a:path h="2029031" w="2145928">
                  <a:moveTo>
                    <a:pt x="0" y="0"/>
                  </a:moveTo>
                  <a:lnTo>
                    <a:pt x="2145928" y="0"/>
                  </a:lnTo>
                  <a:lnTo>
                    <a:pt x="2145928" y="2029031"/>
                  </a:lnTo>
                  <a:lnTo>
                    <a:pt x="0" y="2029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626" t="-19771" r="-16276" b="-20788"/>
              </a:stretch>
            </a:blipFill>
          </p:spPr>
        </p:sp>
      </p:grpSp>
      <p:sp>
        <p:nvSpPr>
          <p:cNvPr name="TextBox 66" id="66"/>
          <p:cNvSpPr txBox="true"/>
          <p:nvPr/>
        </p:nvSpPr>
        <p:spPr>
          <a:xfrm rot="0">
            <a:off x="681452" y="442706"/>
            <a:ext cx="1174328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FEASIBILITY AND VIABILITY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49896" y="4263634"/>
            <a:ext cx="5911061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Localized Functionality: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Region-specific predictions ensure relevance to local crops.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68" id="68"/>
          <p:cNvSpPr txBox="true"/>
          <p:nvPr/>
        </p:nvSpPr>
        <p:spPr>
          <a:xfrm rot="0">
            <a:off x="10744110" y="4412832"/>
            <a:ext cx="6554452" cy="8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Improved Crop Yields: 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Boosts crop yields through early disease intervention.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695323" y="5837359"/>
            <a:ext cx="6329804" cy="56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Time Efficiency: 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Saves time with quick, actionable insights.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744110" y="6994586"/>
            <a:ext cx="6785377" cy="8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Personalized Recommendations: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Offers personalized recommendations for 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specific crops.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744110" y="8400607"/>
            <a:ext cx="6781344" cy="84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Sustainable Farming: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Promotes sustainable farming with preventive </a:t>
            </a:r>
          </a:p>
          <a:p>
            <a:pPr algn="l">
              <a:lnSpc>
                <a:spcPts val="2202"/>
              </a:lnSpc>
            </a:pPr>
            <a:r>
              <a:rPr lang="en-US" sz="2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measures.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049896" y="5615659"/>
            <a:ext cx="5911061" cy="136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6"/>
              </a:lnSpc>
              <a:spcBef>
                <a:spcPct val="0"/>
              </a:spcBef>
            </a:pPr>
            <a:r>
              <a:rPr lang="en-US" sz="19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 User Interface:</a:t>
            </a:r>
          </a:p>
          <a:p>
            <a:pPr algn="just">
              <a:lnSpc>
                <a:spcPts val="2746"/>
              </a:lnSpc>
              <a:spcBef>
                <a:spcPct val="0"/>
              </a:spcBef>
            </a:pPr>
            <a:r>
              <a:rPr lang="en-US" sz="19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 interface makes it easy for non-tech-savvy users.</a:t>
            </a:r>
          </a:p>
          <a:p>
            <a:pPr algn="just">
              <a:lnSpc>
                <a:spcPts val="2746"/>
              </a:lnSpc>
              <a:spcBef>
                <a:spcPct val="0"/>
              </a:spcBef>
            </a:pPr>
          </a:p>
        </p:txBody>
      </p:sp>
      <p:sp>
        <p:nvSpPr>
          <p:cNvPr name="TextBox 73" id="73"/>
          <p:cNvSpPr txBox="true"/>
          <p:nvPr/>
        </p:nvSpPr>
        <p:spPr>
          <a:xfrm rot="0">
            <a:off x="1160948" y="6946961"/>
            <a:ext cx="520429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Platform: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design supports various crops and farming regions.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075673" y="8242956"/>
            <a:ext cx="5374849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and Training: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customer support and tutorials for easy onboarding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05866" y="122064"/>
            <a:ext cx="3369862" cy="1723612"/>
          </a:xfrm>
          <a:custGeom>
            <a:avLst/>
            <a:gdLst/>
            <a:ahLst/>
            <a:cxnLst/>
            <a:rect r="r" b="b" t="t" l="l"/>
            <a:pathLst>
              <a:path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9270" y="442706"/>
            <a:ext cx="836946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IMPACT AND BENEFITS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687270" y="8686123"/>
            <a:ext cx="11351611" cy="1163405"/>
            <a:chOff x="0" y="0"/>
            <a:chExt cx="15135481" cy="1551206"/>
          </a:xfrm>
        </p:grpSpPr>
        <p:grpSp>
          <p:nvGrpSpPr>
            <p:cNvPr name="Group 5" id="5"/>
            <p:cNvGrpSpPr/>
            <p:nvPr/>
          </p:nvGrpSpPr>
          <p:grpSpPr>
            <a:xfrm rot="-5400000">
              <a:off x="6830237" y="-6754037"/>
              <a:ext cx="1551206" cy="15059281"/>
              <a:chOff x="0" y="0"/>
              <a:chExt cx="363715" cy="353098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63715" cy="3520234"/>
              </a:xfrm>
              <a:custGeom>
                <a:avLst/>
                <a:gdLst/>
                <a:ahLst/>
                <a:cxnLst/>
                <a:rect r="r" b="b" t="t" l="l"/>
                <a:pathLst>
                  <a:path h="3520234" w="363715">
                    <a:moveTo>
                      <a:pt x="363715" y="51989"/>
                    </a:moveTo>
                    <a:lnTo>
                      <a:pt x="363715" y="3364698"/>
                    </a:lnTo>
                    <a:cubicBezTo>
                      <a:pt x="363715" y="3397052"/>
                      <a:pt x="347091" y="3427135"/>
                      <a:pt x="319699" y="3444352"/>
                    </a:cubicBezTo>
                    <a:lnTo>
                      <a:pt x="225874" y="3503322"/>
                    </a:lnTo>
                    <a:cubicBezTo>
                      <a:pt x="198966" y="3520234"/>
                      <a:pt x="164749" y="3520234"/>
                      <a:pt x="137841" y="3503322"/>
                    </a:cubicBezTo>
                    <a:lnTo>
                      <a:pt x="44017" y="3444352"/>
                    </a:lnTo>
                    <a:cubicBezTo>
                      <a:pt x="16624" y="3427135"/>
                      <a:pt x="0" y="3397052"/>
                      <a:pt x="0" y="3364698"/>
                    </a:cubicBezTo>
                    <a:lnTo>
                      <a:pt x="0" y="51989"/>
                    </a:lnTo>
                    <a:cubicBezTo>
                      <a:pt x="0" y="38200"/>
                      <a:pt x="5477" y="24977"/>
                      <a:pt x="15227" y="15227"/>
                    </a:cubicBezTo>
                    <a:cubicBezTo>
                      <a:pt x="24977" y="5477"/>
                      <a:pt x="38200" y="0"/>
                      <a:pt x="51989" y="0"/>
                    </a:cubicBezTo>
                    <a:lnTo>
                      <a:pt x="311727" y="0"/>
                    </a:lnTo>
                    <a:cubicBezTo>
                      <a:pt x="340439" y="0"/>
                      <a:pt x="363715" y="23276"/>
                      <a:pt x="363715" y="51989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363715" cy="34452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3848996" y="135404"/>
              <a:ext cx="10808723" cy="1251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32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https://jesit.springeropen.com/articles/10.1186/s43067-024-00137-1 </a:t>
              </a:r>
            </a:p>
            <a:p>
              <a:pPr algn="just">
                <a:lnSpc>
                  <a:spcPts val="1932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https://www.mdpi.com/2079-9292/10/12/1388 </a:t>
              </a:r>
            </a:p>
            <a:p>
              <a:pPr algn="just">
                <a:lnSpc>
                  <a:spcPts val="1932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https://www.ncbi.nlm.nih.gov/pmc/articles/PMC8779777/ </a:t>
              </a:r>
            </a:p>
            <a:p>
              <a:pPr algn="just">
                <a:lnSpc>
                  <a:spcPts val="1932"/>
                </a:lnSpc>
              </a:pPr>
              <a:r>
                <a:rPr lang="en-US" sz="138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https://www.frontiersin.org/journals/plant-science/articles/10.3389/fpls.2023.1230886/full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9030"/>
              <a:ext cx="3848996" cy="1249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9"/>
                </a:lnSpc>
              </a:pPr>
              <a:r>
                <a:rPr lang="en-US" sz="2933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&amp; </a:t>
              </a:r>
            </a:p>
            <a:p>
              <a:pPr algn="ctr">
                <a:lnSpc>
                  <a:spcPts val="3519"/>
                </a:lnSpc>
              </a:pPr>
              <a:r>
                <a:rPr lang="en-US" sz="2933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REFERENCES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8158" y="2484435"/>
            <a:ext cx="8513835" cy="5791792"/>
            <a:chOff x="0" y="0"/>
            <a:chExt cx="8828260" cy="6005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1750" y="31750"/>
              <a:ext cx="8764760" cy="5942190"/>
            </a:xfrm>
            <a:custGeom>
              <a:avLst/>
              <a:gdLst/>
              <a:ahLst/>
              <a:cxnLst/>
              <a:rect r="r" b="b" t="t" l="l"/>
              <a:pathLst>
                <a:path h="5942190" w="8764760">
                  <a:moveTo>
                    <a:pt x="8672050" y="5942190"/>
                  </a:moveTo>
                  <a:lnTo>
                    <a:pt x="92710" y="5942190"/>
                  </a:lnTo>
                  <a:cubicBezTo>
                    <a:pt x="41910" y="5942190"/>
                    <a:pt x="0" y="5900279"/>
                    <a:pt x="0" y="58494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70780" y="0"/>
                  </a:lnTo>
                  <a:cubicBezTo>
                    <a:pt x="8721580" y="0"/>
                    <a:pt x="8763490" y="41910"/>
                    <a:pt x="8763490" y="92710"/>
                  </a:cubicBezTo>
                  <a:lnTo>
                    <a:pt x="8763490" y="5848210"/>
                  </a:lnTo>
                  <a:cubicBezTo>
                    <a:pt x="8764760" y="5900279"/>
                    <a:pt x="8722850" y="5942190"/>
                    <a:pt x="8672050" y="59421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28260" cy="6005690"/>
            </a:xfrm>
            <a:custGeom>
              <a:avLst/>
              <a:gdLst/>
              <a:ahLst/>
              <a:cxnLst/>
              <a:rect r="r" b="b" t="t" l="l"/>
              <a:pathLst>
                <a:path h="6005690" w="8828260">
                  <a:moveTo>
                    <a:pt x="8703800" y="59690"/>
                  </a:moveTo>
                  <a:cubicBezTo>
                    <a:pt x="8739360" y="59690"/>
                    <a:pt x="8768569" y="88900"/>
                    <a:pt x="8768569" y="124460"/>
                  </a:cubicBezTo>
                  <a:lnTo>
                    <a:pt x="8768569" y="5881230"/>
                  </a:lnTo>
                  <a:cubicBezTo>
                    <a:pt x="8768569" y="5916790"/>
                    <a:pt x="8739360" y="5945999"/>
                    <a:pt x="8703800" y="5945999"/>
                  </a:cubicBezTo>
                  <a:lnTo>
                    <a:pt x="124460" y="5945999"/>
                  </a:lnTo>
                  <a:cubicBezTo>
                    <a:pt x="88900" y="5945999"/>
                    <a:pt x="59690" y="5916790"/>
                    <a:pt x="59690" y="58812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703800" y="59690"/>
                  </a:lnTo>
                  <a:moveTo>
                    <a:pt x="870380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81230"/>
                  </a:lnTo>
                  <a:cubicBezTo>
                    <a:pt x="0" y="5949810"/>
                    <a:pt x="55880" y="6005690"/>
                    <a:pt x="124460" y="6005690"/>
                  </a:cubicBezTo>
                  <a:lnTo>
                    <a:pt x="8703800" y="6005690"/>
                  </a:lnTo>
                  <a:cubicBezTo>
                    <a:pt x="8772380" y="6005690"/>
                    <a:pt x="8828260" y="5949810"/>
                    <a:pt x="8828260" y="5881230"/>
                  </a:cubicBezTo>
                  <a:lnTo>
                    <a:pt x="8828260" y="124460"/>
                  </a:lnTo>
                  <a:cubicBezTo>
                    <a:pt x="8828260" y="55880"/>
                    <a:pt x="8772380" y="0"/>
                    <a:pt x="8703800" y="0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-15335">
            <a:off x="4034688" y="1794048"/>
            <a:ext cx="1380775" cy="1380775"/>
          </a:xfrm>
          <a:custGeom>
            <a:avLst/>
            <a:gdLst/>
            <a:ahLst/>
            <a:cxnLst/>
            <a:rect r="r" b="b" t="t" l="l"/>
            <a:pathLst>
              <a:path h="1380775" w="1380775">
                <a:moveTo>
                  <a:pt x="0" y="0"/>
                </a:moveTo>
                <a:lnTo>
                  <a:pt x="1380775" y="0"/>
                </a:lnTo>
                <a:lnTo>
                  <a:pt x="1380775" y="1380774"/>
                </a:lnTo>
                <a:lnTo>
                  <a:pt x="0" y="1380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331791" y="2034482"/>
            <a:ext cx="861806" cy="861806"/>
          </a:xfrm>
          <a:custGeom>
            <a:avLst/>
            <a:gdLst/>
            <a:ahLst/>
            <a:cxnLst/>
            <a:rect r="r" b="b" t="t" l="l"/>
            <a:pathLst>
              <a:path h="861806" w="861806">
                <a:moveTo>
                  <a:pt x="0" y="0"/>
                </a:moveTo>
                <a:lnTo>
                  <a:pt x="861806" y="0"/>
                </a:lnTo>
                <a:lnTo>
                  <a:pt x="861806" y="861806"/>
                </a:lnTo>
                <a:lnTo>
                  <a:pt x="0" y="861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196238" y="3136260"/>
            <a:ext cx="3057674" cy="689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</a:pPr>
            <a:r>
              <a:rPr lang="en-US" sz="3980" spc="39">
                <a:solidFill>
                  <a:srgbClr val="1F497D"/>
                </a:solidFill>
                <a:latin typeface="Lilita One"/>
                <a:ea typeface="Lilita One"/>
                <a:cs typeface="Lilita One"/>
                <a:sym typeface="Lilita One"/>
              </a:rPr>
              <a:t>Impact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0933" y="3892993"/>
            <a:ext cx="7003523" cy="324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049" indent="-241025" lvl="1">
              <a:lnSpc>
                <a:spcPts val="3125"/>
              </a:lnSpc>
              <a:buFont typeface="Arial"/>
              <a:buChar char="•"/>
            </a:pPr>
            <a:r>
              <a:rPr lang="en-US" sz="2232" spc="2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Early detection of diseases helps farmers to protect their crops more effectively, reducing the spread of infections.</a:t>
            </a:r>
          </a:p>
          <a:p>
            <a:pPr algn="l" marL="482049" indent="-241025" lvl="1">
              <a:lnSpc>
                <a:spcPts val="3125"/>
              </a:lnSpc>
              <a:buFont typeface="Arial"/>
              <a:buChar char="•"/>
            </a:pPr>
            <a:r>
              <a:rPr lang="en-US" sz="2232" spc="2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</a:t>
            </a:r>
            <a:r>
              <a:rPr lang="en-US" sz="2232" spc="2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ur model helps farmers to find the correct treatment.</a:t>
            </a:r>
          </a:p>
          <a:p>
            <a:pPr algn="l" marL="482049" indent="-241025" lvl="1">
              <a:lnSpc>
                <a:spcPts val="3125"/>
              </a:lnSpc>
              <a:buFont typeface="Arial"/>
              <a:buChar char="•"/>
            </a:pPr>
            <a:r>
              <a:rPr lang="en-US" sz="2232" spc="2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helps in identifying crop diseases that have similar symptoms but require different treatment.</a:t>
            </a:r>
          </a:p>
          <a:p>
            <a:pPr algn="l">
              <a:lnSpc>
                <a:spcPts val="702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277350" y="2493397"/>
            <a:ext cx="8472690" cy="5791792"/>
            <a:chOff x="0" y="0"/>
            <a:chExt cx="8785596" cy="60056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722096" cy="5942190"/>
            </a:xfrm>
            <a:custGeom>
              <a:avLst/>
              <a:gdLst/>
              <a:ahLst/>
              <a:cxnLst/>
              <a:rect r="r" b="b" t="t" l="l"/>
              <a:pathLst>
                <a:path h="5942190" w="8722096">
                  <a:moveTo>
                    <a:pt x="8629386" y="5942190"/>
                  </a:moveTo>
                  <a:lnTo>
                    <a:pt x="92710" y="5942190"/>
                  </a:lnTo>
                  <a:cubicBezTo>
                    <a:pt x="41910" y="5942190"/>
                    <a:pt x="0" y="5900279"/>
                    <a:pt x="0" y="58494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28116" y="0"/>
                  </a:lnTo>
                  <a:cubicBezTo>
                    <a:pt x="8678916" y="0"/>
                    <a:pt x="8720827" y="41910"/>
                    <a:pt x="8720827" y="92710"/>
                  </a:cubicBezTo>
                  <a:lnTo>
                    <a:pt x="8720827" y="5848210"/>
                  </a:lnTo>
                  <a:cubicBezTo>
                    <a:pt x="8722096" y="5900279"/>
                    <a:pt x="8680186" y="5942190"/>
                    <a:pt x="8629386" y="59421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85596" cy="6005690"/>
            </a:xfrm>
            <a:custGeom>
              <a:avLst/>
              <a:gdLst/>
              <a:ahLst/>
              <a:cxnLst/>
              <a:rect r="r" b="b" t="t" l="l"/>
              <a:pathLst>
                <a:path h="6005690" w="8785596">
                  <a:moveTo>
                    <a:pt x="8661136" y="59690"/>
                  </a:moveTo>
                  <a:cubicBezTo>
                    <a:pt x="8696696" y="59690"/>
                    <a:pt x="8725906" y="88900"/>
                    <a:pt x="8725906" y="124460"/>
                  </a:cubicBezTo>
                  <a:lnTo>
                    <a:pt x="8725906" y="5881230"/>
                  </a:lnTo>
                  <a:cubicBezTo>
                    <a:pt x="8725906" y="5916790"/>
                    <a:pt x="8696696" y="5945999"/>
                    <a:pt x="8661136" y="5945999"/>
                  </a:cubicBezTo>
                  <a:lnTo>
                    <a:pt x="124460" y="5945999"/>
                  </a:lnTo>
                  <a:cubicBezTo>
                    <a:pt x="88900" y="5945999"/>
                    <a:pt x="59690" y="5916790"/>
                    <a:pt x="59690" y="58812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61136" y="59690"/>
                  </a:lnTo>
                  <a:moveTo>
                    <a:pt x="866113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81230"/>
                  </a:lnTo>
                  <a:cubicBezTo>
                    <a:pt x="0" y="5949810"/>
                    <a:pt x="55880" y="6005690"/>
                    <a:pt x="124460" y="6005690"/>
                  </a:cubicBezTo>
                  <a:lnTo>
                    <a:pt x="8661136" y="6005690"/>
                  </a:lnTo>
                  <a:cubicBezTo>
                    <a:pt x="8729716" y="6005690"/>
                    <a:pt x="8785596" y="5949810"/>
                    <a:pt x="8785596" y="5881230"/>
                  </a:cubicBezTo>
                  <a:lnTo>
                    <a:pt x="8785596" y="124460"/>
                  </a:lnTo>
                  <a:cubicBezTo>
                    <a:pt x="8785596" y="55880"/>
                    <a:pt x="8729716" y="0"/>
                    <a:pt x="8661136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-15335">
            <a:off x="12823308" y="1803010"/>
            <a:ext cx="1380775" cy="1380775"/>
          </a:xfrm>
          <a:custGeom>
            <a:avLst/>
            <a:gdLst/>
            <a:ahLst/>
            <a:cxnLst/>
            <a:rect r="r" b="b" t="t" l="l"/>
            <a:pathLst>
              <a:path h="1380775" w="1380775">
                <a:moveTo>
                  <a:pt x="0" y="0"/>
                </a:moveTo>
                <a:lnTo>
                  <a:pt x="1380775" y="0"/>
                </a:lnTo>
                <a:lnTo>
                  <a:pt x="1380775" y="1380775"/>
                </a:lnTo>
                <a:lnTo>
                  <a:pt x="0" y="1380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127566" y="2062494"/>
            <a:ext cx="802263" cy="861806"/>
          </a:xfrm>
          <a:custGeom>
            <a:avLst/>
            <a:gdLst/>
            <a:ahLst/>
            <a:cxnLst/>
            <a:rect r="r" b="b" t="t" l="l"/>
            <a:pathLst>
              <a:path h="861806" w="802263">
                <a:moveTo>
                  <a:pt x="0" y="0"/>
                </a:moveTo>
                <a:lnTo>
                  <a:pt x="802263" y="0"/>
                </a:lnTo>
                <a:lnTo>
                  <a:pt x="802263" y="861806"/>
                </a:lnTo>
                <a:lnTo>
                  <a:pt x="0" y="8618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762619" y="3136260"/>
            <a:ext cx="3502153" cy="689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</a:pPr>
            <a:r>
              <a:rPr lang="en-US" sz="3980" spc="39">
                <a:solidFill>
                  <a:srgbClr val="76D455"/>
                </a:solidFill>
                <a:latin typeface="Lilita One"/>
                <a:ea typeface="Lilita One"/>
                <a:cs typeface="Lilita One"/>
                <a:sym typeface="Lilita One"/>
              </a:rPr>
              <a:t>Benefits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57145" y="3892993"/>
            <a:ext cx="7343104" cy="367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5425" indent="-252712" lvl="1">
              <a:lnSpc>
                <a:spcPts val="3277"/>
              </a:lnSpc>
              <a:buFont typeface="Arial"/>
              <a:buChar char="•"/>
            </a:pPr>
            <a:r>
              <a:rPr lang="en-US" sz="2341" spc="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Proactive disease management and user-friendly interface for easy accessibility.</a:t>
            </a:r>
          </a:p>
          <a:p>
            <a:pPr algn="l" marL="505425" indent="-252712" lvl="1">
              <a:lnSpc>
                <a:spcPts val="3277"/>
              </a:lnSpc>
              <a:buFont typeface="Arial"/>
              <a:buChar char="•"/>
            </a:pPr>
            <a:r>
              <a:rPr lang="en-US" sz="2341" spc="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helps for increased crop production and food security.</a:t>
            </a:r>
          </a:p>
          <a:p>
            <a:pPr algn="l" marL="505425" indent="-252712" lvl="1">
              <a:lnSpc>
                <a:spcPts val="3277"/>
              </a:lnSpc>
              <a:buFont typeface="Arial"/>
              <a:buChar char="•"/>
            </a:pPr>
            <a:r>
              <a:rPr lang="en-US" sz="2341" spc="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Early preventive measures for  diseases</a:t>
            </a:r>
          </a:p>
          <a:p>
            <a:pPr algn="l" marL="505425" indent="-252712" lvl="1">
              <a:lnSpc>
                <a:spcPts val="3277"/>
              </a:lnSpc>
              <a:buFont typeface="Arial"/>
              <a:buChar char="•"/>
            </a:pPr>
            <a:r>
              <a:rPr lang="en-US" sz="2341" spc="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Helps farmers optimize the use of resources like water, pesticides, and fertilizers</a:t>
            </a:r>
          </a:p>
          <a:p>
            <a:pPr algn="l" marL="505425" indent="-252712" lvl="1">
              <a:lnSpc>
                <a:spcPts val="3277"/>
              </a:lnSpc>
              <a:buFont typeface="Arial"/>
              <a:buChar char="•"/>
            </a:pPr>
            <a:r>
              <a:rPr lang="en-US" sz="2341" spc="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-US" sz="2341" spc="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akes farming more profitable and efficient.</a:t>
            </a:r>
          </a:p>
          <a:p>
            <a:pPr algn="l">
              <a:lnSpc>
                <a:spcPts val="3277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223977" y="100920"/>
            <a:ext cx="1609446" cy="1521773"/>
            <a:chOff x="0" y="0"/>
            <a:chExt cx="2145928" cy="202903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307691" y="1014516"/>
              <a:ext cx="1530547" cy="680321"/>
              <a:chOff x="0" y="0"/>
              <a:chExt cx="812800" cy="36128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361286"/>
              </a:xfrm>
              <a:custGeom>
                <a:avLst/>
                <a:gdLst/>
                <a:ahLst/>
                <a:cxnLst/>
                <a:rect r="r" b="b" t="t" l="l"/>
                <a:pathLst>
                  <a:path h="361286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33345"/>
                    </a:lnTo>
                    <a:cubicBezTo>
                      <a:pt x="812800" y="267277"/>
                      <a:pt x="799321" y="299820"/>
                      <a:pt x="775327" y="323813"/>
                    </a:cubicBezTo>
                    <a:cubicBezTo>
                      <a:pt x="751333" y="347807"/>
                      <a:pt x="718791" y="361286"/>
                      <a:pt x="684859" y="361286"/>
                    </a:cubicBezTo>
                    <a:lnTo>
                      <a:pt x="127941" y="361286"/>
                    </a:lnTo>
                    <a:cubicBezTo>
                      <a:pt x="94009" y="361286"/>
                      <a:pt x="61467" y="347807"/>
                      <a:pt x="37473" y="323813"/>
                    </a:cubicBezTo>
                    <a:cubicBezTo>
                      <a:pt x="13479" y="299820"/>
                      <a:pt x="0" y="267277"/>
                      <a:pt x="0" y="233345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812800" cy="418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45928" cy="2029031"/>
            </a:xfrm>
            <a:custGeom>
              <a:avLst/>
              <a:gdLst/>
              <a:ahLst/>
              <a:cxnLst/>
              <a:rect r="r" b="b" t="t" l="l"/>
              <a:pathLst>
                <a:path h="2029031" w="2145928">
                  <a:moveTo>
                    <a:pt x="0" y="0"/>
                  </a:moveTo>
                  <a:lnTo>
                    <a:pt x="2145928" y="0"/>
                  </a:lnTo>
                  <a:lnTo>
                    <a:pt x="2145928" y="2029031"/>
                  </a:lnTo>
                  <a:lnTo>
                    <a:pt x="0" y="2029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16626" t="-19771" r="-16276" b="-20788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DAGPnz5IfCQ</dc:identifier>
  <dcterms:modified xsi:type="dcterms:W3CDTF">2011-08-01T06:04:30Z</dcterms:modified>
  <cp:revision>1</cp:revision>
  <dc:title>SIH 1ST IDEA</dc:title>
</cp:coreProperties>
</file>