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Garamond Bold" charset="1" panose="02020804030307010803"/>
      <p:regular r:id="rId13"/>
    </p:embeddedFont>
    <p:embeddedFont>
      <p:font typeface="Arial Bold" charset="1" panose="020B0802020202020204"/>
      <p:regular r:id="rId14"/>
    </p:embeddedFont>
    <p:embeddedFont>
      <p:font typeface="Arial" charset="1" panose="020B0502020202020204"/>
      <p:regular r:id="rId15"/>
    </p:embeddedFont>
    <p:embeddedFont>
      <p:font typeface="Lilita One" charset="1" panose="02000000000000000000"/>
      <p:regular r:id="rId16"/>
    </p:embeddedFont>
    <p:embeddedFont>
      <p:font typeface="Arvo Bold" charset="1" panose="02000000000000000000"/>
      <p:regular r:id="rId17"/>
    </p:embeddedFont>
    <p:embeddedFont>
      <p:font typeface="Garet 1 Bold" charset="1" panose="00000000000000000000"/>
      <p:regular r:id="rId18"/>
    </p:embeddedFont>
    <p:embeddedFont>
      <p:font typeface="Inter Bold" charset="1" panose="020B0802030000000004"/>
      <p:regular r:id="rId19"/>
    </p:embeddedFont>
    <p:embeddedFont>
      <p:font typeface="Inter" charset="1" panose="020B0502030000000004"/>
      <p:regular r:id="rId20"/>
    </p:embeddedFont>
    <p:embeddedFont>
      <p:font typeface="Antonio Bold" charset="1" panose="02000803000000000000"/>
      <p:regular r:id="rId24"/>
    </p:embeddedFont>
    <p:embeddedFont>
      <p:font typeface="Canva Sans Bold" charset="1" panose="020B0803030501040103"/>
      <p:regular r:id="rId25"/>
    </p:embeddedFont>
    <p:embeddedFont>
      <p:font typeface="Garet 2 Bold" charset="1" panose="00000000000000000000"/>
      <p:regular r:id="rId27"/>
    </p:embeddedFont>
    <p:embeddedFont>
      <p:font typeface="Public Sans Bold" charset="1" panose="00000000000000000000"/>
      <p:regular r:id="rId28"/>
    </p:embeddedFont>
    <p:embeddedFont>
      <p:font typeface="Public San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15.png" Type="http://schemas.openxmlformats.org/officeDocument/2006/relationships/image"/><Relationship Id="rId14" Target="../media/image16.svg" Type="http://schemas.openxmlformats.org/officeDocument/2006/relationships/image"/><Relationship Id="rId15" Target="../media/image17.png" Type="http://schemas.openxmlformats.org/officeDocument/2006/relationships/image"/><Relationship Id="rId16" Target="../media/image18.svg" Type="http://schemas.openxmlformats.org/officeDocument/2006/relationships/image"/><Relationship Id="rId17" Target="../media/image19.png" Type="http://schemas.openxmlformats.org/officeDocument/2006/relationships/image"/><Relationship Id="rId18" Target="../media/image20.svg" Type="http://schemas.openxmlformats.org/officeDocument/2006/relationships/image"/><Relationship Id="rId19" Target="../media/image21.png" Type="http://schemas.openxmlformats.org/officeDocument/2006/relationships/image"/><Relationship Id="rId2" Target="../media/image4.png" Type="http://schemas.openxmlformats.org/officeDocument/2006/relationships/image"/><Relationship Id="rId20" Target="../media/image22.svg" Type="http://schemas.openxmlformats.org/officeDocument/2006/relationships/image"/><Relationship Id="rId21" Target="../media/image23.png" Type="http://schemas.openxmlformats.org/officeDocument/2006/relationships/image"/><Relationship Id="rId22" Target="../media/image24.svg" Type="http://schemas.openxmlformats.org/officeDocument/2006/relationships/image"/><Relationship Id="rId23" Target="../media/image25.png" Type="http://schemas.openxmlformats.org/officeDocument/2006/relationships/image"/><Relationship Id="rId24" Target="../media/image26.svg" Type="http://schemas.openxmlformats.org/officeDocument/2006/relationships/image"/><Relationship Id="rId25" Target="../media/image27.png" Type="http://schemas.openxmlformats.org/officeDocument/2006/relationships/image"/><Relationship Id="rId26" Target="../media/image28.svg" Type="http://schemas.openxmlformats.org/officeDocument/2006/relationships/image"/><Relationship Id="rId27" Target="../media/image29.png" Type="http://schemas.openxmlformats.org/officeDocument/2006/relationships/image"/><Relationship Id="rId28" Target="../media/image30.svg" Type="http://schemas.openxmlformats.org/officeDocument/2006/relationships/image"/><Relationship Id="rId29" Target="../media/image31.png" Type="http://schemas.openxmlformats.org/officeDocument/2006/relationships/image"/><Relationship Id="rId3" Target="../media/image5.png" Type="http://schemas.openxmlformats.org/officeDocument/2006/relationships/image"/><Relationship Id="rId30" Target="../media/image32.svg" Type="http://schemas.openxmlformats.org/officeDocument/2006/relationships/image"/><Relationship Id="rId31" Target="../media/image33.png" Type="http://schemas.openxmlformats.org/officeDocument/2006/relationships/image"/><Relationship Id="rId32" Target="../media/image34.sv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png" Type="http://schemas.openxmlformats.org/officeDocument/2006/relationships/image"/><Relationship Id="rId12" Target="../media/image43.png" Type="http://schemas.openxmlformats.org/officeDocument/2006/relationships/image"/><Relationship Id="rId13" Target="../media/image44.png" Type="http://schemas.openxmlformats.org/officeDocument/2006/relationships/image"/><Relationship Id="rId14" Target="../media/image45.png" Type="http://schemas.openxmlformats.org/officeDocument/2006/relationships/image"/><Relationship Id="rId15" Target="../media/image46.png" Type="http://schemas.openxmlformats.org/officeDocument/2006/relationships/image"/><Relationship Id="rId2" Target="../notesSlides/notesSlide2.xml" Type="http://schemas.openxmlformats.org/officeDocument/2006/relationships/notesSlid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 Id="rId8" Target="../media/image39.png" Type="http://schemas.openxmlformats.org/officeDocument/2006/relationships/image"/><Relationship Id="rId9" Target="../media/image4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png" Type="http://schemas.openxmlformats.org/officeDocument/2006/relationships/image"/><Relationship Id="rId11" Target="../media/image53.png" Type="http://schemas.openxmlformats.org/officeDocument/2006/relationships/image"/><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47.png" Type="http://schemas.openxmlformats.org/officeDocument/2006/relationships/image"/><Relationship Id="rId6" Target="../media/image48.png" Type="http://schemas.openxmlformats.org/officeDocument/2006/relationships/image"/><Relationship Id="rId7" Target="../media/image49.png" Type="http://schemas.openxmlformats.org/officeDocument/2006/relationships/image"/><Relationship Id="rId8" Target="../media/image50.png" Type="http://schemas.openxmlformats.org/officeDocument/2006/relationships/image"/><Relationship Id="rId9" Target="../media/image5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svg" Type="http://schemas.openxmlformats.org/officeDocument/2006/relationships/image"/><Relationship Id="rId11" Target="../media/image60.png" Type="http://schemas.openxmlformats.org/officeDocument/2006/relationships/image"/><Relationship Id="rId12" Target="../media/image61.svg" Type="http://schemas.openxmlformats.org/officeDocument/2006/relationships/image"/><Relationship Id="rId13" Target="../media/image62.png" Type="http://schemas.openxmlformats.org/officeDocument/2006/relationships/image"/><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54.png" Type="http://schemas.openxmlformats.org/officeDocument/2006/relationships/image"/><Relationship Id="rId6" Target="../media/image55.svg" Type="http://schemas.openxmlformats.org/officeDocument/2006/relationships/image"/><Relationship Id="rId7" Target="../media/image56.png" Type="http://schemas.openxmlformats.org/officeDocument/2006/relationships/image"/><Relationship Id="rId8" Target="../media/image57.svg" Type="http://schemas.openxmlformats.org/officeDocument/2006/relationships/image"/><Relationship Id="rId9" Target="../media/image5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63.png" Type="http://schemas.openxmlformats.org/officeDocument/2006/relationships/image"/><Relationship Id="rId5" Target="../media/image64.svg" Type="http://schemas.openxmlformats.org/officeDocument/2006/relationships/image"/><Relationship Id="rId6" Target="../media/image65.png" Type="http://schemas.openxmlformats.org/officeDocument/2006/relationships/image"/><Relationship Id="rId7" Target="../media/image66.svg" Type="http://schemas.openxmlformats.org/officeDocument/2006/relationships/image"/><Relationship Id="rId8" Target="../media/image67.png" Type="http://schemas.openxmlformats.org/officeDocument/2006/relationships/image"/><Relationship Id="rId9" Target="../media/image6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11844" y="1993819"/>
            <a:ext cx="6957908" cy="7732451"/>
            <a:chOff x="0" y="0"/>
            <a:chExt cx="9277210" cy="10309934"/>
          </a:xfrm>
        </p:grpSpPr>
        <p:sp>
          <p:nvSpPr>
            <p:cNvPr name="Freeform 3" id="3"/>
            <p:cNvSpPr/>
            <p:nvPr/>
          </p:nvSpPr>
          <p:spPr>
            <a:xfrm flipH="false" flipV="false" rot="0">
              <a:off x="0" y="0"/>
              <a:ext cx="9277210" cy="10309934"/>
            </a:xfrm>
            <a:custGeom>
              <a:avLst/>
              <a:gdLst/>
              <a:ahLst/>
              <a:cxnLst/>
              <a:rect r="r" b="b" t="t" l="l"/>
              <a:pathLst>
                <a:path h="10309934" w="9277210">
                  <a:moveTo>
                    <a:pt x="0" y="0"/>
                  </a:moveTo>
                  <a:lnTo>
                    <a:pt x="9277210" y="0"/>
                  </a:lnTo>
                  <a:lnTo>
                    <a:pt x="9277210" y="10309934"/>
                  </a:lnTo>
                  <a:lnTo>
                    <a:pt x="0" y="10309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003573" y="3306096"/>
              <a:ext cx="4164635" cy="4454186"/>
            </a:xfrm>
            <a:custGeom>
              <a:avLst/>
              <a:gdLst/>
              <a:ahLst/>
              <a:cxnLst/>
              <a:rect r="r" b="b" t="t" l="l"/>
              <a:pathLst>
                <a:path h="4454186" w="4164635">
                  <a:moveTo>
                    <a:pt x="0" y="0"/>
                  </a:moveTo>
                  <a:lnTo>
                    <a:pt x="4164635" y="0"/>
                  </a:lnTo>
                  <a:lnTo>
                    <a:pt x="4164635" y="4454186"/>
                  </a:lnTo>
                  <a:lnTo>
                    <a:pt x="0" y="4454186"/>
                  </a:lnTo>
                  <a:lnTo>
                    <a:pt x="0" y="0"/>
                  </a:lnTo>
                  <a:close/>
                </a:path>
              </a:pathLst>
            </a:custGeom>
            <a:blipFill>
              <a:blip r:embed="rId4"/>
              <a:stretch>
                <a:fillRect l="0" t="0" r="-149476" b="0"/>
              </a:stretch>
            </a:blipFill>
          </p:spPr>
        </p:sp>
      </p:grpSp>
      <p:sp>
        <p:nvSpPr>
          <p:cNvPr name="TextBox 5" id="5"/>
          <p:cNvSpPr txBox="true"/>
          <p:nvPr/>
        </p:nvSpPr>
        <p:spPr>
          <a:xfrm rot="0">
            <a:off x="1921046" y="552450"/>
            <a:ext cx="12538026" cy="933450"/>
          </a:xfrm>
          <a:prstGeom prst="rect">
            <a:avLst/>
          </a:prstGeom>
        </p:spPr>
        <p:txBody>
          <a:bodyPr anchor="t" rtlCol="false" tIns="0" lIns="0" bIns="0" rIns="0">
            <a:spAutoFit/>
          </a:bodyPr>
          <a:lstStyle/>
          <a:p>
            <a:pPr algn="ctr">
              <a:lnSpc>
                <a:spcPts val="7200"/>
              </a:lnSpc>
            </a:pPr>
            <a:r>
              <a:rPr lang="en-US" sz="6000" b="true">
                <a:solidFill>
                  <a:srgbClr val="1F497D"/>
                </a:solidFill>
                <a:latin typeface="Garamond Bold"/>
                <a:ea typeface="Garamond Bold"/>
                <a:cs typeface="Garamond Bold"/>
                <a:sym typeface="Garamond Bold"/>
              </a:rPr>
              <a:t>SMART INDIA HACKATHON 2024</a:t>
            </a:r>
          </a:p>
        </p:txBody>
      </p:sp>
      <p:sp>
        <p:nvSpPr>
          <p:cNvPr name="TextBox 6" id="6"/>
          <p:cNvSpPr txBox="true"/>
          <p:nvPr/>
        </p:nvSpPr>
        <p:spPr>
          <a:xfrm rot="0">
            <a:off x="867966" y="2167560"/>
            <a:ext cx="15216826" cy="5542306"/>
          </a:xfrm>
          <a:prstGeom prst="rect">
            <a:avLst/>
          </a:prstGeom>
        </p:spPr>
        <p:txBody>
          <a:bodyPr anchor="t" rtlCol="false" tIns="0" lIns="0" bIns="0" rIns="0">
            <a:spAutoFit/>
          </a:bodyPr>
          <a:lstStyle/>
          <a:p>
            <a:pPr algn="just">
              <a:lnSpc>
                <a:spcPts val="7369"/>
              </a:lnSpc>
            </a:pPr>
            <a:r>
              <a:rPr lang="en-US" sz="3070" b="true">
                <a:solidFill>
                  <a:srgbClr val="000000"/>
                </a:solidFill>
                <a:latin typeface="Arial Bold"/>
                <a:ea typeface="Arial Bold"/>
                <a:cs typeface="Arial Bold"/>
                <a:sym typeface="Arial Bold"/>
              </a:rPr>
              <a:t>Problem Statement ID – 1696</a:t>
            </a:r>
          </a:p>
          <a:p>
            <a:pPr algn="just">
              <a:lnSpc>
                <a:spcPts val="7369"/>
              </a:lnSpc>
            </a:pPr>
            <a:r>
              <a:rPr lang="en-US" sz="3070" b="true">
                <a:solidFill>
                  <a:srgbClr val="000000"/>
                </a:solidFill>
                <a:latin typeface="Arial Bold"/>
                <a:ea typeface="Arial Bold"/>
                <a:cs typeface="Arial Bold"/>
                <a:sym typeface="Arial Bold"/>
              </a:rPr>
              <a:t>Problem Statement Title – A Software Application - Ground Water Level Predictor</a:t>
            </a:r>
          </a:p>
          <a:p>
            <a:pPr algn="just">
              <a:lnSpc>
                <a:spcPts val="7369"/>
              </a:lnSpc>
            </a:pPr>
            <a:r>
              <a:rPr lang="en-US" sz="3070" b="true">
                <a:solidFill>
                  <a:srgbClr val="000000"/>
                </a:solidFill>
                <a:latin typeface="Arial Bold"/>
                <a:ea typeface="Arial Bold"/>
                <a:cs typeface="Arial Bold"/>
                <a:sym typeface="Arial Bold"/>
              </a:rPr>
              <a:t>Theme – Smart Automation</a:t>
            </a:r>
          </a:p>
          <a:p>
            <a:pPr algn="just">
              <a:lnSpc>
                <a:spcPts val="7369"/>
              </a:lnSpc>
            </a:pPr>
            <a:r>
              <a:rPr lang="en-US" sz="3070" b="true">
                <a:solidFill>
                  <a:srgbClr val="000000"/>
                </a:solidFill>
                <a:latin typeface="Arial Bold"/>
                <a:ea typeface="Arial Bold"/>
                <a:cs typeface="Arial Bold"/>
                <a:sym typeface="Arial Bold"/>
              </a:rPr>
              <a:t>PS Category – Software</a:t>
            </a:r>
          </a:p>
          <a:p>
            <a:pPr algn="just">
              <a:lnSpc>
                <a:spcPts val="7369"/>
              </a:lnSpc>
            </a:pPr>
            <a:r>
              <a:rPr lang="en-US" sz="3070" b="true">
                <a:solidFill>
                  <a:srgbClr val="000000"/>
                </a:solidFill>
                <a:latin typeface="Arial Bold"/>
                <a:ea typeface="Arial Bold"/>
                <a:cs typeface="Arial Bold"/>
                <a:sym typeface="Arial Bold"/>
              </a:rPr>
              <a:t>Team ID – AIML 08</a:t>
            </a:r>
          </a:p>
          <a:p>
            <a:pPr algn="just">
              <a:lnSpc>
                <a:spcPts val="7369"/>
              </a:lnSpc>
            </a:pPr>
            <a:r>
              <a:rPr lang="en-US" sz="3070" b="true">
                <a:solidFill>
                  <a:srgbClr val="000000"/>
                </a:solidFill>
                <a:latin typeface="Arial Bold"/>
                <a:ea typeface="Arial Bold"/>
                <a:cs typeface="Arial Bold"/>
                <a:sym typeface="Arial Bold"/>
              </a:rPr>
              <a:t>Team Name – Water Benders</a:t>
            </a:r>
          </a:p>
        </p:txBody>
      </p:sp>
      <p:sp>
        <p:nvSpPr>
          <p:cNvPr name="Freeform 7" id="7"/>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5"/>
            <a:stretch>
              <a:fillRect l="0" t="0" r="0" b="-46"/>
            </a:stretch>
          </a:blipFill>
        </p:spPr>
      </p:sp>
      <p:sp>
        <p:nvSpPr>
          <p:cNvPr name="TextBox 8" id="8"/>
          <p:cNvSpPr txBox="true"/>
          <p:nvPr/>
        </p:nvSpPr>
        <p:spPr>
          <a:xfrm rot="0">
            <a:off x="867966" y="7964355"/>
            <a:ext cx="7959790" cy="1695239"/>
          </a:xfrm>
          <a:prstGeom prst="rect">
            <a:avLst/>
          </a:prstGeom>
        </p:spPr>
        <p:txBody>
          <a:bodyPr anchor="t" rtlCol="false" tIns="0" lIns="0" bIns="0" rIns="0">
            <a:spAutoFit/>
          </a:bodyPr>
          <a:lstStyle/>
          <a:p>
            <a:pPr algn="l">
              <a:lnSpc>
                <a:spcPts val="4053"/>
              </a:lnSpc>
            </a:pPr>
            <a:r>
              <a:rPr lang="en-US" sz="2100" b="true">
                <a:solidFill>
                  <a:srgbClr val="000000"/>
                </a:solidFill>
                <a:latin typeface="Arial Bold"/>
                <a:ea typeface="Arial Bold"/>
                <a:cs typeface="Arial Bold"/>
                <a:sym typeface="Arial Bold"/>
              </a:rPr>
              <a:t>Team Members :</a:t>
            </a:r>
          </a:p>
          <a:p>
            <a:pPr algn="l">
              <a:lnSpc>
                <a:spcPts val="2940"/>
              </a:lnSpc>
            </a:pPr>
            <a:r>
              <a:rPr lang="en-US" sz="2100">
                <a:solidFill>
                  <a:srgbClr val="000000"/>
                </a:solidFill>
                <a:latin typeface="Arial"/>
                <a:ea typeface="Arial"/>
                <a:cs typeface="Arial"/>
                <a:sym typeface="Arial"/>
              </a:rPr>
              <a:t>Suryaprakash S - 22AM062    Kishore Balaji B - 22AM031</a:t>
            </a:r>
          </a:p>
          <a:p>
            <a:pPr algn="l">
              <a:lnSpc>
                <a:spcPts val="2940"/>
              </a:lnSpc>
            </a:pPr>
            <a:r>
              <a:rPr lang="en-US" sz="2100">
                <a:solidFill>
                  <a:srgbClr val="000000"/>
                </a:solidFill>
                <a:latin typeface="Arial"/>
                <a:ea typeface="Arial"/>
                <a:cs typeface="Arial"/>
                <a:sym typeface="Arial"/>
              </a:rPr>
              <a:t>Sanjai M - 22AM053               Saarathy Mithran R S - 22AM051</a:t>
            </a:r>
          </a:p>
          <a:p>
            <a:pPr algn="l">
              <a:lnSpc>
                <a:spcPts val="2940"/>
              </a:lnSpc>
            </a:pPr>
            <a:r>
              <a:rPr lang="en-US" sz="2100">
                <a:solidFill>
                  <a:srgbClr val="000000"/>
                </a:solidFill>
                <a:latin typeface="Arial"/>
                <a:ea typeface="Arial"/>
                <a:cs typeface="Arial"/>
                <a:sym typeface="Arial"/>
              </a:rPr>
              <a:t>Manibharathi R - 22AM034     Kavya Shree V - 22AM030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sp>
        <p:nvSpPr>
          <p:cNvPr name="TextBox 3" id="3"/>
          <p:cNvSpPr txBox="true"/>
          <p:nvPr/>
        </p:nvSpPr>
        <p:spPr>
          <a:xfrm rot="0">
            <a:off x="1401763" y="360556"/>
            <a:ext cx="11072380" cy="771525"/>
          </a:xfrm>
          <a:prstGeom prst="rect">
            <a:avLst/>
          </a:prstGeom>
        </p:spPr>
        <p:txBody>
          <a:bodyPr anchor="t" rtlCol="false" tIns="0" lIns="0" bIns="0" rIns="0">
            <a:spAutoFit/>
          </a:bodyPr>
          <a:lstStyle/>
          <a:p>
            <a:pPr algn="ctr">
              <a:lnSpc>
                <a:spcPts val="5939"/>
              </a:lnSpc>
            </a:pPr>
            <a:r>
              <a:rPr lang="en-US" sz="4949">
                <a:solidFill>
                  <a:srgbClr val="1F497D"/>
                </a:solidFill>
                <a:latin typeface="Lilita One"/>
                <a:ea typeface="Lilita One"/>
                <a:cs typeface="Lilita One"/>
                <a:sym typeface="Lilita One"/>
              </a:rPr>
              <a:t>GROUND WATER LEVEL PREDICTOR </a:t>
            </a:r>
          </a:p>
        </p:txBody>
      </p:sp>
      <p:grpSp>
        <p:nvGrpSpPr>
          <p:cNvPr name="Group 4" id="4"/>
          <p:cNvGrpSpPr/>
          <p:nvPr/>
        </p:nvGrpSpPr>
        <p:grpSpPr>
          <a:xfrm rot="0">
            <a:off x="359998" y="114926"/>
            <a:ext cx="1222461" cy="1222461"/>
            <a:chOff x="0" y="0"/>
            <a:chExt cx="1629948" cy="1629948"/>
          </a:xfrm>
        </p:grpSpPr>
        <p:grpSp>
          <p:nvGrpSpPr>
            <p:cNvPr name="Group 5" id="5"/>
            <p:cNvGrpSpPr/>
            <p:nvPr/>
          </p:nvGrpSpPr>
          <p:grpSpPr>
            <a:xfrm rot="0">
              <a:off x="0" y="0"/>
              <a:ext cx="1629948" cy="162994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57150"/>
                <a:ext cx="660400" cy="679450"/>
              </a:xfrm>
              <a:prstGeom prst="rect">
                <a:avLst/>
              </a:prstGeom>
            </p:spPr>
            <p:txBody>
              <a:bodyPr anchor="ctr" rtlCol="false" tIns="21139" lIns="21139" bIns="21139" rIns="21139"/>
              <a:lstStyle/>
              <a:p>
                <a:pPr algn="ctr">
                  <a:lnSpc>
                    <a:spcPts val="1679"/>
                  </a:lnSpc>
                </a:pPr>
              </a:p>
            </p:txBody>
          </p:sp>
        </p:grpSp>
        <p:sp>
          <p:nvSpPr>
            <p:cNvPr name="Freeform 8" id="8"/>
            <p:cNvSpPr/>
            <p:nvPr/>
          </p:nvSpPr>
          <p:spPr>
            <a:xfrm flipH="false" flipV="false" rot="0">
              <a:off x="223555" y="312026"/>
              <a:ext cx="1172269" cy="751741"/>
            </a:xfrm>
            <a:custGeom>
              <a:avLst/>
              <a:gdLst/>
              <a:ahLst/>
              <a:cxnLst/>
              <a:rect r="r" b="b" t="t" l="l"/>
              <a:pathLst>
                <a:path h="751741" w="1172269">
                  <a:moveTo>
                    <a:pt x="0" y="0"/>
                  </a:moveTo>
                  <a:lnTo>
                    <a:pt x="1172269" y="0"/>
                  </a:lnTo>
                  <a:lnTo>
                    <a:pt x="1172269" y="751741"/>
                  </a:lnTo>
                  <a:lnTo>
                    <a:pt x="0" y="751741"/>
                  </a:lnTo>
                  <a:lnTo>
                    <a:pt x="0" y="0"/>
                  </a:lnTo>
                  <a:close/>
                </a:path>
              </a:pathLst>
            </a:custGeom>
            <a:blipFill>
              <a:blip r:embed="rId3">
                <a:extLst>
                  <a:ext uri="{96DAC541-7B7A-43D3-8B79-37D633B846F1}">
                    <asvg:svgBlip xmlns:asvg="http://schemas.microsoft.com/office/drawing/2016/SVG/main" r:embed="rId4"/>
                  </a:ext>
                </a:extLst>
              </a:blip>
              <a:stretch>
                <a:fillRect l="-26756" t="-78617" r="-31938" b="-68853"/>
              </a:stretch>
            </a:blipFill>
          </p:spPr>
        </p:sp>
        <p:sp>
          <p:nvSpPr>
            <p:cNvPr name="TextBox 9" id="9"/>
            <p:cNvSpPr txBox="true"/>
            <p:nvPr/>
          </p:nvSpPr>
          <p:spPr>
            <a:xfrm rot="0">
              <a:off x="273408" y="1040368"/>
              <a:ext cx="1072561" cy="244525"/>
            </a:xfrm>
            <a:prstGeom prst="rect">
              <a:avLst/>
            </a:prstGeom>
          </p:spPr>
          <p:txBody>
            <a:bodyPr anchor="t" rtlCol="false" tIns="0" lIns="0" bIns="0" rIns="0">
              <a:spAutoFit/>
            </a:bodyPr>
            <a:lstStyle/>
            <a:p>
              <a:pPr algn="ctr">
                <a:lnSpc>
                  <a:spcPts val="1572"/>
                </a:lnSpc>
              </a:pPr>
              <a:r>
                <a:rPr lang="en-US" b="true" sz="1123" spc="337">
                  <a:solidFill>
                    <a:srgbClr val="FFFFFF"/>
                  </a:solidFill>
                  <a:latin typeface="Arvo Bold"/>
                  <a:ea typeface="Arvo Bold"/>
                  <a:cs typeface="Arvo Bold"/>
                  <a:sym typeface="Arvo Bold"/>
                </a:rPr>
                <a:t>WATER</a:t>
              </a:r>
            </a:p>
          </p:txBody>
        </p:sp>
        <p:sp>
          <p:nvSpPr>
            <p:cNvPr name="TextBox 10" id="10"/>
            <p:cNvSpPr txBox="true"/>
            <p:nvPr/>
          </p:nvSpPr>
          <p:spPr>
            <a:xfrm rot="0">
              <a:off x="393014" y="1290781"/>
              <a:ext cx="833350" cy="121325"/>
            </a:xfrm>
            <a:prstGeom prst="rect">
              <a:avLst/>
            </a:prstGeom>
          </p:spPr>
          <p:txBody>
            <a:bodyPr anchor="t" rtlCol="false" tIns="0" lIns="0" bIns="0" rIns="0">
              <a:spAutoFit/>
            </a:bodyPr>
            <a:lstStyle/>
            <a:p>
              <a:pPr algn="ctr">
                <a:lnSpc>
                  <a:spcPts val="815"/>
                </a:lnSpc>
              </a:pPr>
              <a:r>
                <a:rPr lang="en-US" b="true" sz="582" spc="233">
                  <a:solidFill>
                    <a:srgbClr val="FFFFFF"/>
                  </a:solidFill>
                  <a:latin typeface="Garet 1 Bold"/>
                  <a:ea typeface="Garet 1 Bold"/>
                  <a:cs typeface="Garet 1 Bold"/>
                  <a:sym typeface="Garet 1 Bold"/>
                </a:rPr>
                <a:t>BENDERS</a:t>
              </a:r>
            </a:p>
          </p:txBody>
        </p:sp>
      </p:grpSp>
      <p:grpSp>
        <p:nvGrpSpPr>
          <p:cNvPr name="Group 11" id="11"/>
          <p:cNvGrpSpPr/>
          <p:nvPr/>
        </p:nvGrpSpPr>
        <p:grpSpPr>
          <a:xfrm rot="0">
            <a:off x="15168337" y="-199344"/>
            <a:ext cx="1222461" cy="1222461"/>
            <a:chOff x="0" y="0"/>
            <a:chExt cx="1629948" cy="1629948"/>
          </a:xfrm>
        </p:grpSpPr>
        <p:grpSp>
          <p:nvGrpSpPr>
            <p:cNvPr name="Group 12" id="12"/>
            <p:cNvGrpSpPr/>
            <p:nvPr/>
          </p:nvGrpSpPr>
          <p:grpSpPr>
            <a:xfrm rot="0">
              <a:off x="0" y="0"/>
              <a:ext cx="1629948" cy="162994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57150"/>
                <a:ext cx="660400" cy="679450"/>
              </a:xfrm>
              <a:prstGeom prst="rect">
                <a:avLst/>
              </a:prstGeom>
            </p:spPr>
            <p:txBody>
              <a:bodyPr anchor="ctr" rtlCol="false" tIns="21139" lIns="21139" bIns="21139" rIns="21139"/>
              <a:lstStyle/>
              <a:p>
                <a:pPr algn="ctr">
                  <a:lnSpc>
                    <a:spcPts val="1679"/>
                  </a:lnSpc>
                </a:pPr>
              </a:p>
            </p:txBody>
          </p:sp>
        </p:grpSp>
        <p:sp>
          <p:nvSpPr>
            <p:cNvPr name="Freeform 15" id="15"/>
            <p:cNvSpPr/>
            <p:nvPr/>
          </p:nvSpPr>
          <p:spPr>
            <a:xfrm flipH="false" flipV="false" rot="0">
              <a:off x="223555" y="312026"/>
              <a:ext cx="1172269" cy="751741"/>
            </a:xfrm>
            <a:custGeom>
              <a:avLst/>
              <a:gdLst/>
              <a:ahLst/>
              <a:cxnLst/>
              <a:rect r="r" b="b" t="t" l="l"/>
              <a:pathLst>
                <a:path h="751741" w="1172269">
                  <a:moveTo>
                    <a:pt x="0" y="0"/>
                  </a:moveTo>
                  <a:lnTo>
                    <a:pt x="1172269" y="0"/>
                  </a:lnTo>
                  <a:lnTo>
                    <a:pt x="1172269" y="751741"/>
                  </a:lnTo>
                  <a:lnTo>
                    <a:pt x="0" y="751741"/>
                  </a:lnTo>
                  <a:lnTo>
                    <a:pt x="0" y="0"/>
                  </a:lnTo>
                  <a:close/>
                </a:path>
              </a:pathLst>
            </a:custGeom>
            <a:blipFill>
              <a:blip r:embed="rId3">
                <a:extLst>
                  <a:ext uri="{96DAC541-7B7A-43D3-8B79-37D633B846F1}">
                    <asvg:svgBlip xmlns:asvg="http://schemas.microsoft.com/office/drawing/2016/SVG/main" r:embed="rId4"/>
                  </a:ext>
                </a:extLst>
              </a:blip>
              <a:stretch>
                <a:fillRect l="-26756" t="-78617" r="-31938" b="-68853"/>
              </a:stretch>
            </a:blipFill>
          </p:spPr>
        </p:sp>
        <p:sp>
          <p:nvSpPr>
            <p:cNvPr name="TextBox 16" id="16"/>
            <p:cNvSpPr txBox="true"/>
            <p:nvPr/>
          </p:nvSpPr>
          <p:spPr>
            <a:xfrm rot="0">
              <a:off x="273408" y="1040368"/>
              <a:ext cx="1072561" cy="244525"/>
            </a:xfrm>
            <a:prstGeom prst="rect">
              <a:avLst/>
            </a:prstGeom>
          </p:spPr>
          <p:txBody>
            <a:bodyPr anchor="t" rtlCol="false" tIns="0" lIns="0" bIns="0" rIns="0">
              <a:spAutoFit/>
            </a:bodyPr>
            <a:lstStyle/>
            <a:p>
              <a:pPr algn="ctr">
                <a:lnSpc>
                  <a:spcPts val="1572"/>
                </a:lnSpc>
              </a:pPr>
              <a:r>
                <a:rPr lang="en-US" b="true" sz="1123" spc="337">
                  <a:solidFill>
                    <a:srgbClr val="FFFFFF"/>
                  </a:solidFill>
                  <a:latin typeface="Arvo Bold"/>
                  <a:ea typeface="Arvo Bold"/>
                  <a:cs typeface="Arvo Bold"/>
                  <a:sym typeface="Arvo Bold"/>
                </a:rPr>
                <a:t>WATER</a:t>
              </a:r>
            </a:p>
          </p:txBody>
        </p:sp>
        <p:sp>
          <p:nvSpPr>
            <p:cNvPr name="TextBox 17" id="17"/>
            <p:cNvSpPr txBox="true"/>
            <p:nvPr/>
          </p:nvSpPr>
          <p:spPr>
            <a:xfrm rot="0">
              <a:off x="393014" y="1290781"/>
              <a:ext cx="833350" cy="121325"/>
            </a:xfrm>
            <a:prstGeom prst="rect">
              <a:avLst/>
            </a:prstGeom>
          </p:spPr>
          <p:txBody>
            <a:bodyPr anchor="t" rtlCol="false" tIns="0" lIns="0" bIns="0" rIns="0">
              <a:spAutoFit/>
            </a:bodyPr>
            <a:lstStyle/>
            <a:p>
              <a:pPr algn="ctr">
                <a:lnSpc>
                  <a:spcPts val="815"/>
                </a:lnSpc>
              </a:pPr>
              <a:r>
                <a:rPr lang="en-US" b="true" sz="582" spc="233">
                  <a:solidFill>
                    <a:srgbClr val="FFFFFF"/>
                  </a:solidFill>
                  <a:latin typeface="Garet 1 Bold"/>
                  <a:ea typeface="Garet 1 Bold"/>
                  <a:cs typeface="Garet 1 Bold"/>
                  <a:sym typeface="Garet 1 Bold"/>
                </a:rPr>
                <a:t>BENDERS</a:t>
              </a:r>
            </a:p>
          </p:txBody>
        </p:sp>
      </p:grpSp>
      <p:grpSp>
        <p:nvGrpSpPr>
          <p:cNvPr name="Group 18" id="18"/>
          <p:cNvGrpSpPr/>
          <p:nvPr/>
        </p:nvGrpSpPr>
        <p:grpSpPr>
          <a:xfrm rot="0">
            <a:off x="1028700" y="4377783"/>
            <a:ext cx="2469924" cy="3771995"/>
            <a:chOff x="0" y="0"/>
            <a:chExt cx="3293232" cy="5029326"/>
          </a:xfrm>
        </p:grpSpPr>
        <p:sp>
          <p:nvSpPr>
            <p:cNvPr name="Freeform 19" id="19"/>
            <p:cNvSpPr/>
            <p:nvPr/>
          </p:nvSpPr>
          <p:spPr>
            <a:xfrm flipH="false" flipV="false" rot="-10800000">
              <a:off x="905636" y="2678693"/>
              <a:ext cx="1481960" cy="1469370"/>
            </a:xfrm>
            <a:custGeom>
              <a:avLst/>
              <a:gdLst/>
              <a:ahLst/>
              <a:cxnLst/>
              <a:rect r="r" b="b" t="t" l="l"/>
              <a:pathLst>
                <a:path h="1469370" w="1481960">
                  <a:moveTo>
                    <a:pt x="0" y="0"/>
                  </a:moveTo>
                  <a:lnTo>
                    <a:pt x="1481960" y="0"/>
                  </a:lnTo>
                  <a:lnTo>
                    <a:pt x="1481960" y="1469371"/>
                  </a:lnTo>
                  <a:lnTo>
                    <a:pt x="0" y="14693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905636" y="3908426"/>
              <a:ext cx="1481960" cy="1120900"/>
            </a:xfrm>
            <a:custGeom>
              <a:avLst/>
              <a:gdLst/>
              <a:ahLst/>
              <a:cxnLst/>
              <a:rect r="r" b="b" t="t" l="l"/>
              <a:pathLst>
                <a:path h="1120900" w="1481960">
                  <a:moveTo>
                    <a:pt x="0" y="0"/>
                  </a:moveTo>
                  <a:lnTo>
                    <a:pt x="1481960" y="0"/>
                  </a:lnTo>
                  <a:lnTo>
                    <a:pt x="1481960" y="1120900"/>
                  </a:lnTo>
                  <a:lnTo>
                    <a:pt x="0" y="11209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5400000">
              <a:off x="-14108" y="44831"/>
              <a:ext cx="3321448" cy="3293232"/>
            </a:xfrm>
            <a:custGeom>
              <a:avLst/>
              <a:gdLst/>
              <a:ahLst/>
              <a:cxnLst/>
              <a:rect r="r" b="b" t="t" l="l"/>
              <a:pathLst>
                <a:path h="3293232" w="3321448">
                  <a:moveTo>
                    <a:pt x="0" y="0"/>
                  </a:moveTo>
                  <a:lnTo>
                    <a:pt x="3321448" y="0"/>
                  </a:lnTo>
                  <a:lnTo>
                    <a:pt x="3321448" y="3293231"/>
                  </a:lnTo>
                  <a:lnTo>
                    <a:pt x="0" y="3293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0">
              <a:off x="742120" y="0"/>
              <a:ext cx="1808992" cy="1856242"/>
            </a:xfrm>
            <a:custGeom>
              <a:avLst/>
              <a:gdLst/>
              <a:ahLst/>
              <a:cxnLst/>
              <a:rect r="r" b="b" t="t" l="l"/>
              <a:pathLst>
                <a:path h="1856242" w="1808992">
                  <a:moveTo>
                    <a:pt x="0" y="0"/>
                  </a:moveTo>
                  <a:lnTo>
                    <a:pt x="1808992" y="0"/>
                  </a:lnTo>
                  <a:lnTo>
                    <a:pt x="1808992" y="1856242"/>
                  </a:lnTo>
                  <a:lnTo>
                    <a:pt x="0" y="185624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0">
              <a:off x="1797502" y="2625869"/>
              <a:ext cx="694064" cy="712193"/>
            </a:xfrm>
            <a:custGeom>
              <a:avLst/>
              <a:gdLst/>
              <a:ahLst/>
              <a:cxnLst/>
              <a:rect r="r" b="b" t="t" l="l"/>
              <a:pathLst>
                <a:path h="712193" w="694064">
                  <a:moveTo>
                    <a:pt x="0" y="0"/>
                  </a:moveTo>
                  <a:lnTo>
                    <a:pt x="694065" y="0"/>
                  </a:lnTo>
                  <a:lnTo>
                    <a:pt x="694065" y="712193"/>
                  </a:lnTo>
                  <a:lnTo>
                    <a:pt x="0" y="7121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4" id="24"/>
            <p:cNvSpPr/>
            <p:nvPr/>
          </p:nvSpPr>
          <p:spPr>
            <a:xfrm flipH="false" flipV="false" rot="0">
              <a:off x="742120" y="2625869"/>
              <a:ext cx="694064" cy="712193"/>
            </a:xfrm>
            <a:custGeom>
              <a:avLst/>
              <a:gdLst/>
              <a:ahLst/>
              <a:cxnLst/>
              <a:rect r="r" b="b" t="t" l="l"/>
              <a:pathLst>
                <a:path h="712193" w="694064">
                  <a:moveTo>
                    <a:pt x="0" y="0"/>
                  </a:moveTo>
                  <a:lnTo>
                    <a:pt x="694064" y="0"/>
                  </a:lnTo>
                  <a:lnTo>
                    <a:pt x="694064" y="712193"/>
                  </a:lnTo>
                  <a:lnTo>
                    <a:pt x="0" y="71219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5" id="25"/>
            <p:cNvSpPr/>
            <p:nvPr/>
          </p:nvSpPr>
          <p:spPr>
            <a:xfrm flipH="false" flipV="false" rot="0">
              <a:off x="1090771" y="2767699"/>
              <a:ext cx="1111690" cy="1140727"/>
            </a:xfrm>
            <a:custGeom>
              <a:avLst/>
              <a:gdLst/>
              <a:ahLst/>
              <a:cxnLst/>
              <a:rect r="r" b="b" t="t" l="l"/>
              <a:pathLst>
                <a:path h="1140727" w="1111690">
                  <a:moveTo>
                    <a:pt x="0" y="0"/>
                  </a:moveTo>
                  <a:lnTo>
                    <a:pt x="1111690" y="0"/>
                  </a:lnTo>
                  <a:lnTo>
                    <a:pt x="1111690" y="1140727"/>
                  </a:lnTo>
                  <a:lnTo>
                    <a:pt x="0" y="114072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6" id="26"/>
            <p:cNvSpPr/>
            <p:nvPr/>
          </p:nvSpPr>
          <p:spPr>
            <a:xfrm flipH="false" flipV="false" rot="0">
              <a:off x="1804385" y="1731734"/>
              <a:ext cx="1166422" cy="1196888"/>
            </a:xfrm>
            <a:custGeom>
              <a:avLst/>
              <a:gdLst/>
              <a:ahLst/>
              <a:cxnLst/>
              <a:rect r="r" b="b" t="t" l="l"/>
              <a:pathLst>
                <a:path h="1196888" w="1166422">
                  <a:moveTo>
                    <a:pt x="0" y="0"/>
                  </a:moveTo>
                  <a:lnTo>
                    <a:pt x="1166422" y="0"/>
                  </a:lnTo>
                  <a:lnTo>
                    <a:pt x="1166422" y="1196889"/>
                  </a:lnTo>
                  <a:lnTo>
                    <a:pt x="0" y="119688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7" id="27"/>
            <p:cNvSpPr/>
            <p:nvPr/>
          </p:nvSpPr>
          <p:spPr>
            <a:xfrm flipH="false" flipV="false" rot="0">
              <a:off x="322425" y="1731734"/>
              <a:ext cx="1166422" cy="1196888"/>
            </a:xfrm>
            <a:custGeom>
              <a:avLst/>
              <a:gdLst/>
              <a:ahLst/>
              <a:cxnLst/>
              <a:rect r="r" b="b" t="t" l="l"/>
              <a:pathLst>
                <a:path h="1196888" w="1166422">
                  <a:moveTo>
                    <a:pt x="0" y="0"/>
                  </a:moveTo>
                  <a:lnTo>
                    <a:pt x="1166422" y="0"/>
                  </a:lnTo>
                  <a:lnTo>
                    <a:pt x="1166422" y="1196889"/>
                  </a:lnTo>
                  <a:lnTo>
                    <a:pt x="0" y="119688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sp>
        <p:nvSpPr>
          <p:cNvPr name="Freeform 28" id="28"/>
          <p:cNvSpPr/>
          <p:nvPr/>
        </p:nvSpPr>
        <p:spPr>
          <a:xfrm flipH="false" flipV="false" rot="0">
            <a:off x="799778" y="2543305"/>
            <a:ext cx="4871734" cy="7307601"/>
          </a:xfrm>
          <a:custGeom>
            <a:avLst/>
            <a:gdLst/>
            <a:ahLst/>
            <a:cxnLst/>
            <a:rect r="r" b="b" t="t" l="l"/>
            <a:pathLst>
              <a:path h="7307601" w="4871734">
                <a:moveTo>
                  <a:pt x="0" y="0"/>
                </a:moveTo>
                <a:lnTo>
                  <a:pt x="4871734" y="0"/>
                </a:lnTo>
                <a:lnTo>
                  <a:pt x="4871734" y="7307601"/>
                </a:lnTo>
                <a:lnTo>
                  <a:pt x="0" y="730760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grpSp>
        <p:nvGrpSpPr>
          <p:cNvPr name="Group 29" id="29"/>
          <p:cNvGrpSpPr/>
          <p:nvPr/>
        </p:nvGrpSpPr>
        <p:grpSpPr>
          <a:xfrm rot="0">
            <a:off x="3763582" y="2691954"/>
            <a:ext cx="13990907" cy="1495426"/>
            <a:chOff x="0" y="0"/>
            <a:chExt cx="18654543" cy="1993901"/>
          </a:xfrm>
        </p:grpSpPr>
        <p:sp>
          <p:nvSpPr>
            <p:cNvPr name="Freeform 30" id="30"/>
            <p:cNvSpPr/>
            <p:nvPr/>
          </p:nvSpPr>
          <p:spPr>
            <a:xfrm flipH="false" flipV="false" rot="0">
              <a:off x="0" y="394308"/>
              <a:ext cx="1205285" cy="1205285"/>
            </a:xfrm>
            <a:custGeom>
              <a:avLst/>
              <a:gdLst/>
              <a:ahLst/>
              <a:cxnLst/>
              <a:rect r="r" b="b" t="t" l="l"/>
              <a:pathLst>
                <a:path h="1205285" w="1205285">
                  <a:moveTo>
                    <a:pt x="0" y="0"/>
                  </a:moveTo>
                  <a:lnTo>
                    <a:pt x="1205285" y="0"/>
                  </a:lnTo>
                  <a:lnTo>
                    <a:pt x="1205285" y="1205285"/>
                  </a:lnTo>
                  <a:lnTo>
                    <a:pt x="0" y="1205285"/>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31" id="31"/>
            <p:cNvSpPr/>
            <p:nvPr/>
          </p:nvSpPr>
          <p:spPr>
            <a:xfrm flipH="false" flipV="false" rot="0">
              <a:off x="346943" y="674394"/>
              <a:ext cx="511399" cy="645113"/>
            </a:xfrm>
            <a:custGeom>
              <a:avLst/>
              <a:gdLst/>
              <a:ahLst/>
              <a:cxnLst/>
              <a:rect r="r" b="b" t="t" l="l"/>
              <a:pathLst>
                <a:path h="645113" w="511399">
                  <a:moveTo>
                    <a:pt x="0" y="0"/>
                  </a:moveTo>
                  <a:lnTo>
                    <a:pt x="511399" y="0"/>
                  </a:lnTo>
                  <a:lnTo>
                    <a:pt x="511399" y="645113"/>
                  </a:lnTo>
                  <a:lnTo>
                    <a:pt x="0" y="64511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TextBox 32" id="32"/>
            <p:cNvSpPr txBox="true"/>
            <p:nvPr/>
          </p:nvSpPr>
          <p:spPr>
            <a:xfrm rot="0">
              <a:off x="1545993" y="551392"/>
              <a:ext cx="4713573" cy="773643"/>
            </a:xfrm>
            <a:prstGeom prst="rect">
              <a:avLst/>
            </a:prstGeom>
          </p:spPr>
          <p:txBody>
            <a:bodyPr anchor="t" rtlCol="false" tIns="0" lIns="0" bIns="0" rIns="0">
              <a:spAutoFit/>
            </a:bodyPr>
            <a:lstStyle/>
            <a:p>
              <a:pPr algn="l">
                <a:lnSpc>
                  <a:spcPts val="4899"/>
                </a:lnSpc>
              </a:pPr>
              <a:r>
                <a:rPr lang="en-US" sz="3499" spc="34" b="true">
                  <a:solidFill>
                    <a:srgbClr val="00D8FF"/>
                  </a:solidFill>
                  <a:latin typeface="Inter Bold"/>
                  <a:ea typeface="Inter Bold"/>
                  <a:cs typeface="Inter Bold"/>
                  <a:sym typeface="Inter Bold"/>
                </a:rPr>
                <a:t>Our Solution</a:t>
              </a:r>
            </a:p>
          </p:txBody>
        </p:sp>
        <p:sp>
          <p:nvSpPr>
            <p:cNvPr name="AutoShape 33" id="33"/>
            <p:cNvSpPr/>
            <p:nvPr/>
          </p:nvSpPr>
          <p:spPr>
            <a:xfrm>
              <a:off x="5654765" y="958851"/>
              <a:ext cx="1158803" cy="0"/>
            </a:xfrm>
            <a:prstGeom prst="line">
              <a:avLst/>
            </a:prstGeom>
            <a:ln cap="rnd" w="25400">
              <a:solidFill>
                <a:srgbClr val="00D8FF"/>
              </a:solidFill>
              <a:prstDash val="solid"/>
              <a:headEnd type="oval" len="lg" w="lg"/>
              <a:tailEnd type="oval" len="lg" w="lg"/>
            </a:ln>
          </p:spPr>
        </p:sp>
        <p:sp>
          <p:nvSpPr>
            <p:cNvPr name="TextBox 34" id="34"/>
            <p:cNvSpPr txBox="true"/>
            <p:nvPr/>
          </p:nvSpPr>
          <p:spPr>
            <a:xfrm rot="0">
              <a:off x="7399217" y="-57150"/>
              <a:ext cx="11255326" cy="2051051"/>
            </a:xfrm>
            <a:prstGeom prst="rect">
              <a:avLst/>
            </a:prstGeom>
          </p:spPr>
          <p:txBody>
            <a:bodyPr anchor="t" rtlCol="false" tIns="0" lIns="0" bIns="0" rIns="0">
              <a:spAutoFit/>
            </a:bodyPr>
            <a:lstStyle/>
            <a:p>
              <a:pPr algn="l">
                <a:lnSpc>
                  <a:spcPts val="4199"/>
                </a:lnSpc>
              </a:pPr>
              <a:r>
                <a:rPr lang="en-US" sz="2999" spc="29">
                  <a:solidFill>
                    <a:srgbClr val="000000"/>
                  </a:solidFill>
                  <a:latin typeface="Inter"/>
                  <a:ea typeface="Inter"/>
                  <a:cs typeface="Inter"/>
                  <a:sym typeface="Inter"/>
                </a:rPr>
                <a:t>A DL model for predicting the Ground Water Level and building Web and Mobile Applications using that model.</a:t>
              </a:r>
            </a:p>
          </p:txBody>
        </p:sp>
      </p:grpSp>
      <p:sp>
        <p:nvSpPr>
          <p:cNvPr name="Freeform 35" id="35"/>
          <p:cNvSpPr/>
          <p:nvPr/>
        </p:nvSpPr>
        <p:spPr>
          <a:xfrm flipH="false" flipV="false" rot="0">
            <a:off x="5008704" y="5562036"/>
            <a:ext cx="903964" cy="903964"/>
          </a:xfrm>
          <a:custGeom>
            <a:avLst/>
            <a:gdLst/>
            <a:ahLst/>
            <a:cxnLst/>
            <a:rect r="r" b="b" t="t" l="l"/>
            <a:pathLst>
              <a:path h="903964" w="903964">
                <a:moveTo>
                  <a:pt x="0" y="0"/>
                </a:moveTo>
                <a:lnTo>
                  <a:pt x="903963" y="0"/>
                </a:lnTo>
                <a:lnTo>
                  <a:pt x="903963" y="903963"/>
                </a:lnTo>
                <a:lnTo>
                  <a:pt x="0" y="903963"/>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36" id="36"/>
          <p:cNvSpPr/>
          <p:nvPr/>
        </p:nvSpPr>
        <p:spPr>
          <a:xfrm flipH="false" flipV="false" rot="0">
            <a:off x="5195673" y="5780807"/>
            <a:ext cx="530024" cy="466421"/>
          </a:xfrm>
          <a:custGeom>
            <a:avLst/>
            <a:gdLst/>
            <a:ahLst/>
            <a:cxnLst/>
            <a:rect r="r" b="b" t="t" l="l"/>
            <a:pathLst>
              <a:path h="466421" w="530024">
                <a:moveTo>
                  <a:pt x="0" y="0"/>
                </a:moveTo>
                <a:lnTo>
                  <a:pt x="530025" y="0"/>
                </a:lnTo>
                <a:lnTo>
                  <a:pt x="530025" y="466421"/>
                </a:lnTo>
                <a:lnTo>
                  <a:pt x="0" y="466421"/>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37" id="37"/>
          <p:cNvSpPr txBox="true"/>
          <p:nvPr/>
        </p:nvSpPr>
        <p:spPr>
          <a:xfrm rot="0">
            <a:off x="6106539" y="5393823"/>
            <a:ext cx="2637289" cy="1216026"/>
          </a:xfrm>
          <a:prstGeom prst="rect">
            <a:avLst/>
          </a:prstGeom>
        </p:spPr>
        <p:txBody>
          <a:bodyPr anchor="t" rtlCol="false" tIns="0" lIns="0" bIns="0" rIns="0">
            <a:spAutoFit/>
          </a:bodyPr>
          <a:lstStyle/>
          <a:p>
            <a:pPr algn="l">
              <a:lnSpc>
                <a:spcPts val="4899"/>
              </a:lnSpc>
            </a:pPr>
            <a:r>
              <a:rPr lang="en-US" sz="3499" spc="34" b="true">
                <a:solidFill>
                  <a:srgbClr val="00ADEF"/>
                </a:solidFill>
                <a:latin typeface="Inter Bold"/>
                <a:ea typeface="Inter Bold"/>
                <a:cs typeface="Inter Bold"/>
                <a:sym typeface="Inter Bold"/>
              </a:rPr>
              <a:t>Problem Solving</a:t>
            </a:r>
          </a:p>
        </p:txBody>
      </p:sp>
      <p:sp>
        <p:nvSpPr>
          <p:cNvPr name="AutoShape 38" id="38"/>
          <p:cNvSpPr/>
          <p:nvPr/>
        </p:nvSpPr>
        <p:spPr>
          <a:xfrm>
            <a:off x="8151856" y="5960068"/>
            <a:ext cx="869102" cy="0"/>
          </a:xfrm>
          <a:prstGeom prst="line">
            <a:avLst/>
          </a:prstGeom>
          <a:ln cap="rnd" w="19050">
            <a:solidFill>
              <a:srgbClr val="00ADEF"/>
            </a:solidFill>
            <a:prstDash val="solid"/>
            <a:headEnd type="oval" len="lg" w="lg"/>
            <a:tailEnd type="oval" len="lg" w="lg"/>
          </a:ln>
        </p:spPr>
      </p:sp>
      <p:sp>
        <p:nvSpPr>
          <p:cNvPr name="TextBox 39" id="39"/>
          <p:cNvSpPr txBox="true"/>
          <p:nvPr/>
        </p:nvSpPr>
        <p:spPr>
          <a:xfrm rot="0">
            <a:off x="9421202" y="4640855"/>
            <a:ext cx="7876198" cy="2600326"/>
          </a:xfrm>
          <a:prstGeom prst="rect">
            <a:avLst/>
          </a:prstGeom>
        </p:spPr>
        <p:txBody>
          <a:bodyPr anchor="t" rtlCol="false" tIns="0" lIns="0" bIns="0" rIns="0">
            <a:spAutoFit/>
          </a:bodyPr>
          <a:lstStyle/>
          <a:p>
            <a:pPr algn="l">
              <a:lnSpc>
                <a:spcPts val="4199"/>
              </a:lnSpc>
            </a:pPr>
            <a:r>
              <a:rPr lang="en-US" sz="2999" spc="29">
                <a:solidFill>
                  <a:srgbClr val="000000"/>
                </a:solidFill>
                <a:latin typeface="Inter"/>
                <a:ea typeface="Inter"/>
                <a:cs typeface="Inter"/>
                <a:sym typeface="Inter"/>
              </a:rPr>
              <a:t>The Model prevents the over extraction of ground water. Improves the productivity of crops as farmers make decisions based on ground water level and will avoid ineffective policies for water conservation.</a:t>
            </a:r>
          </a:p>
        </p:txBody>
      </p:sp>
      <p:grpSp>
        <p:nvGrpSpPr>
          <p:cNvPr name="Group 40" id="40"/>
          <p:cNvGrpSpPr/>
          <p:nvPr/>
        </p:nvGrpSpPr>
        <p:grpSpPr>
          <a:xfrm rot="0">
            <a:off x="3913702" y="7783504"/>
            <a:ext cx="14069194" cy="2019301"/>
            <a:chOff x="0" y="0"/>
            <a:chExt cx="18758925" cy="2692401"/>
          </a:xfrm>
        </p:grpSpPr>
        <p:sp>
          <p:nvSpPr>
            <p:cNvPr name="Freeform 41" id="41"/>
            <p:cNvSpPr/>
            <p:nvPr/>
          </p:nvSpPr>
          <p:spPr>
            <a:xfrm flipH="false" flipV="false" rot="0">
              <a:off x="0" y="740846"/>
              <a:ext cx="1210709" cy="1210709"/>
            </a:xfrm>
            <a:custGeom>
              <a:avLst/>
              <a:gdLst/>
              <a:ahLst/>
              <a:cxnLst/>
              <a:rect r="r" b="b" t="t" l="l"/>
              <a:pathLst>
                <a:path h="1210709" w="1210709">
                  <a:moveTo>
                    <a:pt x="0" y="0"/>
                  </a:moveTo>
                  <a:lnTo>
                    <a:pt x="1210709" y="0"/>
                  </a:lnTo>
                  <a:lnTo>
                    <a:pt x="1210709" y="1210709"/>
                  </a:lnTo>
                  <a:lnTo>
                    <a:pt x="0" y="1210709"/>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Freeform 42" id="42"/>
            <p:cNvSpPr/>
            <p:nvPr/>
          </p:nvSpPr>
          <p:spPr>
            <a:xfrm flipH="false" flipV="false" rot="0">
              <a:off x="347160" y="1036141"/>
              <a:ext cx="516390" cy="620119"/>
            </a:xfrm>
            <a:custGeom>
              <a:avLst/>
              <a:gdLst/>
              <a:ahLst/>
              <a:cxnLst/>
              <a:rect r="r" b="b" t="t" l="l"/>
              <a:pathLst>
                <a:path h="620119" w="516390">
                  <a:moveTo>
                    <a:pt x="0" y="0"/>
                  </a:moveTo>
                  <a:lnTo>
                    <a:pt x="516389" y="0"/>
                  </a:lnTo>
                  <a:lnTo>
                    <a:pt x="516389" y="620119"/>
                  </a:lnTo>
                  <a:lnTo>
                    <a:pt x="0" y="620119"/>
                  </a:lnTo>
                  <a:lnTo>
                    <a:pt x="0" y="0"/>
                  </a:lnTo>
                  <a:close/>
                </a:path>
              </a:pathLst>
            </a:custGeom>
            <a:blipFill>
              <a:blip r:embed="rId31">
                <a:extLst>
                  <a:ext uri="{96DAC541-7B7A-43D3-8B79-37D633B846F1}">
                    <asvg:svgBlip xmlns:asvg="http://schemas.microsoft.com/office/drawing/2016/SVG/main" r:embed="rId32"/>
                  </a:ext>
                </a:extLst>
              </a:blip>
              <a:stretch>
                <a:fillRect l="0" t="0" r="0" b="0"/>
              </a:stretch>
            </a:blipFill>
          </p:spPr>
        </p:sp>
        <p:sp>
          <p:nvSpPr>
            <p:cNvPr name="AutoShape 43" id="43"/>
            <p:cNvSpPr/>
            <p:nvPr/>
          </p:nvSpPr>
          <p:spPr>
            <a:xfrm>
              <a:off x="5721067" y="1206501"/>
              <a:ext cx="1158803" cy="0"/>
            </a:xfrm>
            <a:prstGeom prst="line">
              <a:avLst/>
            </a:prstGeom>
            <a:ln cap="rnd" w="25400">
              <a:solidFill>
                <a:srgbClr val="1F497D"/>
              </a:solidFill>
              <a:prstDash val="solid"/>
              <a:headEnd type="oval" len="lg" w="lg"/>
              <a:tailEnd type="oval" len="lg" w="lg"/>
            </a:ln>
          </p:spPr>
        </p:sp>
        <p:sp>
          <p:nvSpPr>
            <p:cNvPr name="TextBox 44" id="44"/>
            <p:cNvSpPr txBox="true"/>
            <p:nvPr/>
          </p:nvSpPr>
          <p:spPr>
            <a:xfrm rot="0">
              <a:off x="1625233" y="513292"/>
              <a:ext cx="3884168" cy="1599143"/>
            </a:xfrm>
            <a:prstGeom prst="rect">
              <a:avLst/>
            </a:prstGeom>
          </p:spPr>
          <p:txBody>
            <a:bodyPr anchor="t" rtlCol="false" tIns="0" lIns="0" bIns="0" rIns="0">
              <a:spAutoFit/>
            </a:bodyPr>
            <a:lstStyle/>
            <a:p>
              <a:pPr algn="l">
                <a:lnSpc>
                  <a:spcPts val="4899"/>
                </a:lnSpc>
              </a:pPr>
              <a:r>
                <a:rPr lang="en-US" sz="3499" spc="34" b="true">
                  <a:solidFill>
                    <a:srgbClr val="1F497D"/>
                  </a:solidFill>
                  <a:latin typeface="Inter Bold"/>
                  <a:ea typeface="Inter Bold"/>
                  <a:cs typeface="Inter Bold"/>
                  <a:sym typeface="Inter Bold"/>
                </a:rPr>
                <a:t>Innovation &amp; Uniqueness</a:t>
              </a:r>
            </a:p>
          </p:txBody>
        </p:sp>
        <p:sp>
          <p:nvSpPr>
            <p:cNvPr name="TextBox 45" id="45"/>
            <p:cNvSpPr txBox="true"/>
            <p:nvPr/>
          </p:nvSpPr>
          <p:spPr>
            <a:xfrm rot="0">
              <a:off x="7503599" y="-57150"/>
              <a:ext cx="11255326" cy="2749551"/>
            </a:xfrm>
            <a:prstGeom prst="rect">
              <a:avLst/>
            </a:prstGeom>
          </p:spPr>
          <p:txBody>
            <a:bodyPr anchor="t" rtlCol="false" tIns="0" lIns="0" bIns="0" rIns="0">
              <a:spAutoFit/>
            </a:bodyPr>
            <a:lstStyle/>
            <a:p>
              <a:pPr algn="l">
                <a:lnSpc>
                  <a:spcPts val="4199"/>
                </a:lnSpc>
              </a:pPr>
              <a:r>
                <a:rPr lang="en-US" sz="2999" spc="29">
                  <a:solidFill>
                    <a:srgbClr val="000000"/>
                  </a:solidFill>
                  <a:latin typeface="Inter"/>
                  <a:ea typeface="Inter"/>
                  <a:cs typeface="Inter"/>
                  <a:sym typeface="Inter"/>
                </a:rPr>
                <a:t>We use both historical and real-time data for more accurate predictions. The model can be adjusted to work in different regions by using local data.</a:t>
              </a:r>
            </a:p>
          </p:txBody>
        </p:sp>
      </p:grpSp>
      <p:sp>
        <p:nvSpPr>
          <p:cNvPr name="TextBox 46" id="46"/>
          <p:cNvSpPr txBox="true"/>
          <p:nvPr/>
        </p:nvSpPr>
        <p:spPr>
          <a:xfrm rot="0">
            <a:off x="5349198" y="1457455"/>
            <a:ext cx="7589603" cy="752475"/>
          </a:xfrm>
          <a:prstGeom prst="rect">
            <a:avLst/>
          </a:prstGeom>
        </p:spPr>
        <p:txBody>
          <a:bodyPr anchor="t" rtlCol="false" tIns="0" lIns="0" bIns="0" rIns="0">
            <a:spAutoFit/>
          </a:bodyPr>
          <a:lstStyle/>
          <a:p>
            <a:pPr algn="ctr">
              <a:lnSpc>
                <a:spcPts val="5879"/>
              </a:lnSpc>
            </a:pPr>
            <a:r>
              <a:rPr lang="en-US" sz="4899">
                <a:solidFill>
                  <a:srgbClr val="1F497D"/>
                </a:solidFill>
                <a:latin typeface="Lilita One"/>
                <a:ea typeface="Lilita One"/>
                <a:cs typeface="Lilita One"/>
                <a:sym typeface="Lilita One"/>
              </a:rPr>
              <a:t>PROPOSED SOLUTION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3"/>
            <a:stretch>
              <a:fillRect l="0" t="0" r="0" b="-46"/>
            </a:stretch>
          </a:blipFill>
        </p:spPr>
      </p:sp>
      <p:sp>
        <p:nvSpPr>
          <p:cNvPr name="TextBox 3" id="3"/>
          <p:cNvSpPr txBox="true"/>
          <p:nvPr/>
        </p:nvSpPr>
        <p:spPr>
          <a:xfrm rot="0">
            <a:off x="527664" y="423578"/>
            <a:ext cx="12091735" cy="771525"/>
          </a:xfrm>
          <a:prstGeom prst="rect">
            <a:avLst/>
          </a:prstGeom>
        </p:spPr>
        <p:txBody>
          <a:bodyPr anchor="t" rtlCol="false" tIns="0" lIns="0" bIns="0" rIns="0">
            <a:spAutoFit/>
          </a:bodyPr>
          <a:lstStyle/>
          <a:p>
            <a:pPr algn="ctr">
              <a:lnSpc>
                <a:spcPts val="5939"/>
              </a:lnSpc>
            </a:pPr>
            <a:r>
              <a:rPr lang="en-US" sz="4949">
                <a:solidFill>
                  <a:srgbClr val="1F497D"/>
                </a:solidFill>
                <a:latin typeface="Lilita One"/>
                <a:ea typeface="Lilita One"/>
                <a:cs typeface="Lilita One"/>
                <a:sym typeface="Lilita One"/>
              </a:rPr>
              <a:t>GROUND WATER DATA IN INDIA</a:t>
            </a:r>
          </a:p>
        </p:txBody>
      </p:sp>
      <p:grpSp>
        <p:nvGrpSpPr>
          <p:cNvPr name="Group 4" id="4"/>
          <p:cNvGrpSpPr/>
          <p:nvPr/>
        </p:nvGrpSpPr>
        <p:grpSpPr>
          <a:xfrm rot="0">
            <a:off x="359998" y="175746"/>
            <a:ext cx="1222461" cy="122246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57150"/>
              <a:ext cx="660400" cy="679450"/>
            </a:xfrm>
            <a:prstGeom prst="rect">
              <a:avLst/>
            </a:prstGeom>
          </p:spPr>
          <p:txBody>
            <a:bodyPr anchor="ctr" rtlCol="false" tIns="21139" lIns="21139" bIns="21139" rIns="21139"/>
            <a:lstStyle/>
            <a:p>
              <a:pPr algn="ctr">
                <a:lnSpc>
                  <a:spcPts val="1679"/>
                </a:lnSpc>
              </a:pPr>
            </a:p>
          </p:txBody>
        </p:sp>
      </p:grpSp>
      <p:sp>
        <p:nvSpPr>
          <p:cNvPr name="Freeform 7" id="7"/>
          <p:cNvSpPr/>
          <p:nvPr/>
        </p:nvSpPr>
        <p:spPr>
          <a:xfrm flipH="false" flipV="false" rot="0">
            <a:off x="527664" y="409765"/>
            <a:ext cx="879202" cy="563806"/>
          </a:xfrm>
          <a:custGeom>
            <a:avLst/>
            <a:gdLst/>
            <a:ahLst/>
            <a:cxnLst/>
            <a:rect r="r" b="b" t="t" l="l"/>
            <a:pathLst>
              <a:path h="563806" w="879202">
                <a:moveTo>
                  <a:pt x="0" y="0"/>
                </a:moveTo>
                <a:lnTo>
                  <a:pt x="879202" y="0"/>
                </a:lnTo>
                <a:lnTo>
                  <a:pt x="879202" y="563806"/>
                </a:lnTo>
                <a:lnTo>
                  <a:pt x="0" y="563806"/>
                </a:lnTo>
                <a:lnTo>
                  <a:pt x="0" y="0"/>
                </a:lnTo>
                <a:close/>
              </a:path>
            </a:pathLst>
          </a:custGeom>
          <a:blipFill>
            <a:blip r:embed="rId4">
              <a:extLst>
                <a:ext uri="{96DAC541-7B7A-43D3-8B79-37D633B846F1}">
                  <asvg:svgBlip xmlns:asvg="http://schemas.microsoft.com/office/drawing/2016/SVG/main" r:embed="rId5"/>
                </a:ext>
              </a:extLst>
            </a:blip>
            <a:stretch>
              <a:fillRect l="-26756" t="-78617" r="-31938" b="-68853"/>
            </a:stretch>
          </a:blipFill>
        </p:spPr>
      </p:sp>
      <p:grpSp>
        <p:nvGrpSpPr>
          <p:cNvPr name="Group 8" id="8"/>
          <p:cNvGrpSpPr/>
          <p:nvPr/>
        </p:nvGrpSpPr>
        <p:grpSpPr>
          <a:xfrm rot="0">
            <a:off x="10305923" y="2114310"/>
            <a:ext cx="6991477" cy="6153630"/>
            <a:chOff x="0" y="0"/>
            <a:chExt cx="9321969" cy="8204840"/>
          </a:xfrm>
        </p:grpSpPr>
        <p:grpSp>
          <p:nvGrpSpPr>
            <p:cNvPr name="Group 9" id="9"/>
            <p:cNvGrpSpPr/>
            <p:nvPr/>
          </p:nvGrpSpPr>
          <p:grpSpPr>
            <a:xfrm rot="0">
              <a:off x="0" y="0"/>
              <a:ext cx="9321969" cy="8204840"/>
              <a:chOff x="0" y="0"/>
              <a:chExt cx="1655535" cy="1457138"/>
            </a:xfrm>
          </p:grpSpPr>
          <p:sp>
            <p:nvSpPr>
              <p:cNvPr name="Freeform 10" id="10"/>
              <p:cNvSpPr/>
              <p:nvPr/>
            </p:nvSpPr>
            <p:spPr>
              <a:xfrm flipH="false" flipV="false" rot="0">
                <a:off x="0" y="0"/>
                <a:ext cx="1655535" cy="1457138"/>
              </a:xfrm>
              <a:custGeom>
                <a:avLst/>
                <a:gdLst/>
                <a:ahLst/>
                <a:cxnLst/>
                <a:rect r="r" b="b" t="t" l="l"/>
                <a:pathLst>
                  <a:path h="1457138" w="1655535">
                    <a:moveTo>
                      <a:pt x="17851" y="0"/>
                    </a:moveTo>
                    <a:lnTo>
                      <a:pt x="1637684" y="0"/>
                    </a:lnTo>
                    <a:cubicBezTo>
                      <a:pt x="1647543" y="0"/>
                      <a:pt x="1655535" y="7992"/>
                      <a:pt x="1655535" y="17851"/>
                    </a:cubicBezTo>
                    <a:lnTo>
                      <a:pt x="1655535" y="1439287"/>
                    </a:lnTo>
                    <a:cubicBezTo>
                      <a:pt x="1655535" y="1444022"/>
                      <a:pt x="1653654" y="1448562"/>
                      <a:pt x="1650307" y="1451910"/>
                    </a:cubicBezTo>
                    <a:cubicBezTo>
                      <a:pt x="1646959" y="1455258"/>
                      <a:pt x="1642418" y="1457138"/>
                      <a:pt x="1637684" y="1457138"/>
                    </a:cubicBezTo>
                    <a:lnTo>
                      <a:pt x="17851" y="1457138"/>
                    </a:lnTo>
                    <a:cubicBezTo>
                      <a:pt x="7992" y="1457138"/>
                      <a:pt x="0" y="1449146"/>
                      <a:pt x="0" y="1439287"/>
                    </a:cubicBezTo>
                    <a:lnTo>
                      <a:pt x="0" y="17851"/>
                    </a:lnTo>
                    <a:cubicBezTo>
                      <a:pt x="0" y="7992"/>
                      <a:pt x="7992" y="0"/>
                      <a:pt x="17851" y="0"/>
                    </a:cubicBezTo>
                    <a:close/>
                  </a:path>
                </a:pathLst>
              </a:custGeom>
              <a:solidFill>
                <a:srgbClr val="EBEBEB"/>
              </a:solidFill>
            </p:spPr>
          </p:sp>
          <p:sp>
            <p:nvSpPr>
              <p:cNvPr name="TextBox 11" id="11"/>
              <p:cNvSpPr txBox="true"/>
              <p:nvPr/>
            </p:nvSpPr>
            <p:spPr>
              <a:xfrm>
                <a:off x="0" y="-28575"/>
                <a:ext cx="1655535" cy="1485713"/>
              </a:xfrm>
              <a:prstGeom prst="rect">
                <a:avLst/>
              </a:prstGeom>
            </p:spPr>
            <p:txBody>
              <a:bodyPr anchor="ctr" rtlCol="false" tIns="50800" lIns="50800" bIns="50800" rIns="50800"/>
              <a:lstStyle/>
              <a:p>
                <a:pPr algn="ctr">
                  <a:lnSpc>
                    <a:spcPts val="1960"/>
                  </a:lnSpc>
                  <a:spcBef>
                    <a:spcPct val="0"/>
                  </a:spcBef>
                </a:pPr>
              </a:p>
            </p:txBody>
          </p:sp>
        </p:grpSp>
        <p:grpSp>
          <p:nvGrpSpPr>
            <p:cNvPr name="Group 12" id="12"/>
            <p:cNvGrpSpPr/>
            <p:nvPr/>
          </p:nvGrpSpPr>
          <p:grpSpPr>
            <a:xfrm rot="0">
              <a:off x="547845" y="583729"/>
              <a:ext cx="8039658" cy="1152280"/>
              <a:chOff x="0" y="0"/>
              <a:chExt cx="1711953" cy="245365"/>
            </a:xfrm>
          </p:grpSpPr>
          <p:sp>
            <p:nvSpPr>
              <p:cNvPr name="Freeform 13" id="13"/>
              <p:cNvSpPr/>
              <p:nvPr/>
            </p:nvSpPr>
            <p:spPr>
              <a:xfrm flipH="false" flipV="false" rot="0">
                <a:off x="0" y="0"/>
                <a:ext cx="1711953" cy="245365"/>
              </a:xfrm>
              <a:custGeom>
                <a:avLst/>
                <a:gdLst/>
                <a:ahLst/>
                <a:cxnLst/>
                <a:rect r="r" b="b" t="t" l="l"/>
                <a:pathLst>
                  <a:path h="245365" w="1711953">
                    <a:moveTo>
                      <a:pt x="49676" y="0"/>
                    </a:moveTo>
                    <a:lnTo>
                      <a:pt x="1662278" y="0"/>
                    </a:lnTo>
                    <a:cubicBezTo>
                      <a:pt x="1689713" y="0"/>
                      <a:pt x="1711953" y="22241"/>
                      <a:pt x="1711953" y="49676"/>
                    </a:cubicBezTo>
                    <a:lnTo>
                      <a:pt x="1711953" y="195689"/>
                    </a:lnTo>
                    <a:cubicBezTo>
                      <a:pt x="1711953" y="208864"/>
                      <a:pt x="1706720" y="221499"/>
                      <a:pt x="1697404" y="230815"/>
                    </a:cubicBezTo>
                    <a:cubicBezTo>
                      <a:pt x="1688088" y="240131"/>
                      <a:pt x="1675452" y="245365"/>
                      <a:pt x="1662278" y="245365"/>
                    </a:cubicBezTo>
                    <a:lnTo>
                      <a:pt x="49676" y="245365"/>
                    </a:lnTo>
                    <a:cubicBezTo>
                      <a:pt x="36501" y="245365"/>
                      <a:pt x="23866" y="240131"/>
                      <a:pt x="14550" y="230815"/>
                    </a:cubicBezTo>
                    <a:cubicBezTo>
                      <a:pt x="5234" y="221499"/>
                      <a:pt x="0" y="208864"/>
                      <a:pt x="0" y="195689"/>
                    </a:cubicBezTo>
                    <a:lnTo>
                      <a:pt x="0" y="49676"/>
                    </a:lnTo>
                    <a:cubicBezTo>
                      <a:pt x="0" y="36501"/>
                      <a:pt x="5234" y="23866"/>
                      <a:pt x="14550" y="14550"/>
                    </a:cubicBezTo>
                    <a:cubicBezTo>
                      <a:pt x="23866" y="5234"/>
                      <a:pt x="36501" y="0"/>
                      <a:pt x="49676" y="0"/>
                    </a:cubicBezTo>
                    <a:close/>
                  </a:path>
                </a:pathLst>
              </a:custGeom>
              <a:solidFill>
                <a:srgbClr val="5AC2CF"/>
              </a:solidFill>
            </p:spPr>
          </p:sp>
          <p:sp>
            <p:nvSpPr>
              <p:cNvPr name="TextBox 14" id="14"/>
              <p:cNvSpPr txBox="true"/>
              <p:nvPr/>
            </p:nvSpPr>
            <p:spPr>
              <a:xfrm>
                <a:off x="0" y="-38100"/>
                <a:ext cx="1711953" cy="283465"/>
              </a:xfrm>
              <a:prstGeom prst="rect">
                <a:avLst/>
              </a:prstGeom>
            </p:spPr>
            <p:txBody>
              <a:bodyPr anchor="ctr" rtlCol="false" tIns="50800" lIns="50800" bIns="50800" rIns="50800"/>
              <a:lstStyle/>
              <a:p>
                <a:pPr algn="ctr">
                  <a:lnSpc>
                    <a:spcPts val="2239"/>
                  </a:lnSpc>
                </a:pPr>
              </a:p>
            </p:txBody>
          </p:sp>
        </p:grpSp>
        <p:grpSp>
          <p:nvGrpSpPr>
            <p:cNvPr name="Group 15" id="15"/>
            <p:cNvGrpSpPr/>
            <p:nvPr/>
          </p:nvGrpSpPr>
          <p:grpSpPr>
            <a:xfrm rot="0">
              <a:off x="734466" y="2527314"/>
              <a:ext cx="7853037" cy="1145750"/>
              <a:chOff x="0" y="0"/>
              <a:chExt cx="1680567" cy="245193"/>
            </a:xfrm>
          </p:grpSpPr>
          <p:sp>
            <p:nvSpPr>
              <p:cNvPr name="Freeform 16" id="16"/>
              <p:cNvSpPr/>
              <p:nvPr/>
            </p:nvSpPr>
            <p:spPr>
              <a:xfrm flipH="false" flipV="false" rot="0">
                <a:off x="0" y="0"/>
                <a:ext cx="1680567" cy="245193"/>
              </a:xfrm>
              <a:custGeom>
                <a:avLst/>
                <a:gdLst/>
                <a:ahLst/>
                <a:cxnLst/>
                <a:rect r="r" b="b" t="t" l="l"/>
                <a:pathLst>
                  <a:path h="245193" w="1680567">
                    <a:moveTo>
                      <a:pt x="14127" y="0"/>
                    </a:moveTo>
                    <a:lnTo>
                      <a:pt x="1666440" y="0"/>
                    </a:lnTo>
                    <a:cubicBezTo>
                      <a:pt x="1670187" y="0"/>
                      <a:pt x="1673780" y="1488"/>
                      <a:pt x="1676430" y="4138"/>
                    </a:cubicBezTo>
                    <a:cubicBezTo>
                      <a:pt x="1679079" y="6787"/>
                      <a:pt x="1680567" y="10380"/>
                      <a:pt x="1680567" y="14127"/>
                    </a:cubicBezTo>
                    <a:lnTo>
                      <a:pt x="1680567" y="231066"/>
                    </a:lnTo>
                    <a:cubicBezTo>
                      <a:pt x="1680567" y="234813"/>
                      <a:pt x="1679079" y="238406"/>
                      <a:pt x="1676430" y="241055"/>
                    </a:cubicBezTo>
                    <a:cubicBezTo>
                      <a:pt x="1673780" y="243705"/>
                      <a:pt x="1670187" y="245193"/>
                      <a:pt x="1666440" y="245193"/>
                    </a:cubicBezTo>
                    <a:lnTo>
                      <a:pt x="14127" y="245193"/>
                    </a:lnTo>
                    <a:cubicBezTo>
                      <a:pt x="10380" y="245193"/>
                      <a:pt x="6787" y="243705"/>
                      <a:pt x="4138" y="241055"/>
                    </a:cubicBezTo>
                    <a:cubicBezTo>
                      <a:pt x="1488" y="238406"/>
                      <a:pt x="0" y="234813"/>
                      <a:pt x="0" y="231066"/>
                    </a:cubicBezTo>
                    <a:lnTo>
                      <a:pt x="0" y="14127"/>
                    </a:lnTo>
                    <a:cubicBezTo>
                      <a:pt x="0" y="10380"/>
                      <a:pt x="1488" y="6787"/>
                      <a:pt x="4138" y="4138"/>
                    </a:cubicBezTo>
                    <a:cubicBezTo>
                      <a:pt x="6787" y="1488"/>
                      <a:pt x="10380" y="0"/>
                      <a:pt x="14127" y="0"/>
                    </a:cubicBezTo>
                    <a:close/>
                  </a:path>
                </a:pathLst>
              </a:custGeom>
              <a:solidFill>
                <a:srgbClr val="FFFFFF"/>
              </a:solidFill>
              <a:ln cap="sq">
                <a:noFill/>
                <a:prstDash val="solid"/>
                <a:miter/>
              </a:ln>
            </p:spPr>
          </p:sp>
          <p:sp>
            <p:nvSpPr>
              <p:cNvPr name="TextBox 17" id="17"/>
              <p:cNvSpPr txBox="true"/>
              <p:nvPr/>
            </p:nvSpPr>
            <p:spPr>
              <a:xfrm>
                <a:off x="0" y="-28575"/>
                <a:ext cx="1680567" cy="273768"/>
              </a:xfrm>
              <a:prstGeom prst="rect">
                <a:avLst/>
              </a:prstGeom>
            </p:spPr>
            <p:txBody>
              <a:bodyPr anchor="ctr" rtlCol="false" tIns="50800" lIns="50800" bIns="50800" rIns="50800"/>
              <a:lstStyle/>
              <a:p>
                <a:pPr algn="ctr">
                  <a:lnSpc>
                    <a:spcPts val="2099"/>
                  </a:lnSpc>
                </a:pPr>
              </a:p>
            </p:txBody>
          </p:sp>
        </p:grpSp>
        <p:grpSp>
          <p:nvGrpSpPr>
            <p:cNvPr name="Group 18" id="18"/>
            <p:cNvGrpSpPr/>
            <p:nvPr/>
          </p:nvGrpSpPr>
          <p:grpSpPr>
            <a:xfrm rot="0">
              <a:off x="734466" y="3808499"/>
              <a:ext cx="7853037" cy="1145750"/>
              <a:chOff x="0" y="0"/>
              <a:chExt cx="1680567" cy="245193"/>
            </a:xfrm>
          </p:grpSpPr>
          <p:sp>
            <p:nvSpPr>
              <p:cNvPr name="Freeform 19" id="19"/>
              <p:cNvSpPr/>
              <p:nvPr/>
            </p:nvSpPr>
            <p:spPr>
              <a:xfrm flipH="false" flipV="false" rot="0">
                <a:off x="0" y="0"/>
                <a:ext cx="1680567" cy="245193"/>
              </a:xfrm>
              <a:custGeom>
                <a:avLst/>
                <a:gdLst/>
                <a:ahLst/>
                <a:cxnLst/>
                <a:rect r="r" b="b" t="t" l="l"/>
                <a:pathLst>
                  <a:path h="245193" w="1680567">
                    <a:moveTo>
                      <a:pt x="14127" y="0"/>
                    </a:moveTo>
                    <a:lnTo>
                      <a:pt x="1666440" y="0"/>
                    </a:lnTo>
                    <a:cubicBezTo>
                      <a:pt x="1670187" y="0"/>
                      <a:pt x="1673780" y="1488"/>
                      <a:pt x="1676430" y="4138"/>
                    </a:cubicBezTo>
                    <a:cubicBezTo>
                      <a:pt x="1679079" y="6787"/>
                      <a:pt x="1680567" y="10380"/>
                      <a:pt x="1680567" y="14127"/>
                    </a:cubicBezTo>
                    <a:lnTo>
                      <a:pt x="1680567" y="231066"/>
                    </a:lnTo>
                    <a:cubicBezTo>
                      <a:pt x="1680567" y="234813"/>
                      <a:pt x="1679079" y="238406"/>
                      <a:pt x="1676430" y="241055"/>
                    </a:cubicBezTo>
                    <a:cubicBezTo>
                      <a:pt x="1673780" y="243705"/>
                      <a:pt x="1670187" y="245193"/>
                      <a:pt x="1666440" y="245193"/>
                    </a:cubicBezTo>
                    <a:lnTo>
                      <a:pt x="14127" y="245193"/>
                    </a:lnTo>
                    <a:cubicBezTo>
                      <a:pt x="10380" y="245193"/>
                      <a:pt x="6787" y="243705"/>
                      <a:pt x="4138" y="241055"/>
                    </a:cubicBezTo>
                    <a:cubicBezTo>
                      <a:pt x="1488" y="238406"/>
                      <a:pt x="0" y="234813"/>
                      <a:pt x="0" y="231066"/>
                    </a:cubicBezTo>
                    <a:lnTo>
                      <a:pt x="0" y="14127"/>
                    </a:lnTo>
                    <a:cubicBezTo>
                      <a:pt x="0" y="10380"/>
                      <a:pt x="1488" y="6787"/>
                      <a:pt x="4138" y="4138"/>
                    </a:cubicBezTo>
                    <a:cubicBezTo>
                      <a:pt x="6787" y="1488"/>
                      <a:pt x="10380" y="0"/>
                      <a:pt x="14127" y="0"/>
                    </a:cubicBezTo>
                    <a:close/>
                  </a:path>
                </a:pathLst>
              </a:custGeom>
              <a:solidFill>
                <a:srgbClr val="FFFFFF"/>
              </a:solidFill>
              <a:ln cap="sq">
                <a:noFill/>
                <a:prstDash val="solid"/>
                <a:miter/>
              </a:ln>
            </p:spPr>
          </p:sp>
          <p:sp>
            <p:nvSpPr>
              <p:cNvPr name="TextBox 20" id="20"/>
              <p:cNvSpPr txBox="true"/>
              <p:nvPr/>
            </p:nvSpPr>
            <p:spPr>
              <a:xfrm>
                <a:off x="0" y="-28575"/>
                <a:ext cx="1680567" cy="273768"/>
              </a:xfrm>
              <a:prstGeom prst="rect">
                <a:avLst/>
              </a:prstGeom>
            </p:spPr>
            <p:txBody>
              <a:bodyPr anchor="ctr" rtlCol="false" tIns="50800" lIns="50800" bIns="50800" rIns="50800"/>
              <a:lstStyle/>
              <a:p>
                <a:pPr algn="ctr">
                  <a:lnSpc>
                    <a:spcPts val="2099"/>
                  </a:lnSpc>
                </a:pPr>
              </a:p>
            </p:txBody>
          </p:sp>
        </p:grpSp>
        <p:grpSp>
          <p:nvGrpSpPr>
            <p:cNvPr name="Group 21" id="21"/>
            <p:cNvGrpSpPr/>
            <p:nvPr/>
          </p:nvGrpSpPr>
          <p:grpSpPr>
            <a:xfrm rot="0">
              <a:off x="734466" y="5089685"/>
              <a:ext cx="7853037" cy="1145750"/>
              <a:chOff x="0" y="0"/>
              <a:chExt cx="1680567" cy="245193"/>
            </a:xfrm>
          </p:grpSpPr>
          <p:sp>
            <p:nvSpPr>
              <p:cNvPr name="Freeform 22" id="22"/>
              <p:cNvSpPr/>
              <p:nvPr/>
            </p:nvSpPr>
            <p:spPr>
              <a:xfrm flipH="false" flipV="false" rot="0">
                <a:off x="0" y="0"/>
                <a:ext cx="1680567" cy="245193"/>
              </a:xfrm>
              <a:custGeom>
                <a:avLst/>
                <a:gdLst/>
                <a:ahLst/>
                <a:cxnLst/>
                <a:rect r="r" b="b" t="t" l="l"/>
                <a:pathLst>
                  <a:path h="245193" w="1680567">
                    <a:moveTo>
                      <a:pt x="14127" y="0"/>
                    </a:moveTo>
                    <a:lnTo>
                      <a:pt x="1666440" y="0"/>
                    </a:lnTo>
                    <a:cubicBezTo>
                      <a:pt x="1670187" y="0"/>
                      <a:pt x="1673780" y="1488"/>
                      <a:pt x="1676430" y="4138"/>
                    </a:cubicBezTo>
                    <a:cubicBezTo>
                      <a:pt x="1679079" y="6787"/>
                      <a:pt x="1680567" y="10380"/>
                      <a:pt x="1680567" y="14127"/>
                    </a:cubicBezTo>
                    <a:lnTo>
                      <a:pt x="1680567" y="231066"/>
                    </a:lnTo>
                    <a:cubicBezTo>
                      <a:pt x="1680567" y="234813"/>
                      <a:pt x="1679079" y="238406"/>
                      <a:pt x="1676430" y="241055"/>
                    </a:cubicBezTo>
                    <a:cubicBezTo>
                      <a:pt x="1673780" y="243705"/>
                      <a:pt x="1670187" y="245193"/>
                      <a:pt x="1666440" y="245193"/>
                    </a:cubicBezTo>
                    <a:lnTo>
                      <a:pt x="14127" y="245193"/>
                    </a:lnTo>
                    <a:cubicBezTo>
                      <a:pt x="10380" y="245193"/>
                      <a:pt x="6787" y="243705"/>
                      <a:pt x="4138" y="241055"/>
                    </a:cubicBezTo>
                    <a:cubicBezTo>
                      <a:pt x="1488" y="238406"/>
                      <a:pt x="0" y="234813"/>
                      <a:pt x="0" y="231066"/>
                    </a:cubicBezTo>
                    <a:lnTo>
                      <a:pt x="0" y="14127"/>
                    </a:lnTo>
                    <a:cubicBezTo>
                      <a:pt x="0" y="10380"/>
                      <a:pt x="1488" y="6787"/>
                      <a:pt x="4138" y="4138"/>
                    </a:cubicBezTo>
                    <a:cubicBezTo>
                      <a:pt x="6787" y="1488"/>
                      <a:pt x="10380" y="0"/>
                      <a:pt x="14127" y="0"/>
                    </a:cubicBezTo>
                    <a:close/>
                  </a:path>
                </a:pathLst>
              </a:custGeom>
              <a:solidFill>
                <a:srgbClr val="FFFFFF"/>
              </a:solidFill>
              <a:ln cap="sq">
                <a:noFill/>
                <a:prstDash val="solid"/>
                <a:miter/>
              </a:ln>
            </p:spPr>
          </p:sp>
          <p:sp>
            <p:nvSpPr>
              <p:cNvPr name="TextBox 23" id="23"/>
              <p:cNvSpPr txBox="true"/>
              <p:nvPr/>
            </p:nvSpPr>
            <p:spPr>
              <a:xfrm>
                <a:off x="0" y="-28575"/>
                <a:ext cx="1680567" cy="273768"/>
              </a:xfrm>
              <a:prstGeom prst="rect">
                <a:avLst/>
              </a:prstGeom>
            </p:spPr>
            <p:txBody>
              <a:bodyPr anchor="ctr" rtlCol="false" tIns="50800" lIns="50800" bIns="50800" rIns="50800"/>
              <a:lstStyle/>
              <a:p>
                <a:pPr algn="ctr">
                  <a:lnSpc>
                    <a:spcPts val="2099"/>
                  </a:lnSpc>
                </a:pPr>
              </a:p>
            </p:txBody>
          </p:sp>
        </p:grpSp>
        <p:grpSp>
          <p:nvGrpSpPr>
            <p:cNvPr name="Group 24" id="24"/>
            <p:cNvGrpSpPr/>
            <p:nvPr/>
          </p:nvGrpSpPr>
          <p:grpSpPr>
            <a:xfrm rot="0">
              <a:off x="734466" y="6370870"/>
              <a:ext cx="7853037" cy="1145750"/>
              <a:chOff x="0" y="0"/>
              <a:chExt cx="1680567" cy="245193"/>
            </a:xfrm>
          </p:grpSpPr>
          <p:sp>
            <p:nvSpPr>
              <p:cNvPr name="Freeform 25" id="25"/>
              <p:cNvSpPr/>
              <p:nvPr/>
            </p:nvSpPr>
            <p:spPr>
              <a:xfrm flipH="false" flipV="false" rot="0">
                <a:off x="0" y="0"/>
                <a:ext cx="1680567" cy="245193"/>
              </a:xfrm>
              <a:custGeom>
                <a:avLst/>
                <a:gdLst/>
                <a:ahLst/>
                <a:cxnLst/>
                <a:rect r="r" b="b" t="t" l="l"/>
                <a:pathLst>
                  <a:path h="245193" w="1680567">
                    <a:moveTo>
                      <a:pt x="14127" y="0"/>
                    </a:moveTo>
                    <a:lnTo>
                      <a:pt x="1666440" y="0"/>
                    </a:lnTo>
                    <a:cubicBezTo>
                      <a:pt x="1670187" y="0"/>
                      <a:pt x="1673780" y="1488"/>
                      <a:pt x="1676430" y="4138"/>
                    </a:cubicBezTo>
                    <a:cubicBezTo>
                      <a:pt x="1679079" y="6787"/>
                      <a:pt x="1680567" y="10380"/>
                      <a:pt x="1680567" y="14127"/>
                    </a:cubicBezTo>
                    <a:lnTo>
                      <a:pt x="1680567" y="231066"/>
                    </a:lnTo>
                    <a:cubicBezTo>
                      <a:pt x="1680567" y="234813"/>
                      <a:pt x="1679079" y="238406"/>
                      <a:pt x="1676430" y="241055"/>
                    </a:cubicBezTo>
                    <a:cubicBezTo>
                      <a:pt x="1673780" y="243705"/>
                      <a:pt x="1670187" y="245193"/>
                      <a:pt x="1666440" y="245193"/>
                    </a:cubicBezTo>
                    <a:lnTo>
                      <a:pt x="14127" y="245193"/>
                    </a:lnTo>
                    <a:cubicBezTo>
                      <a:pt x="10380" y="245193"/>
                      <a:pt x="6787" y="243705"/>
                      <a:pt x="4138" y="241055"/>
                    </a:cubicBezTo>
                    <a:cubicBezTo>
                      <a:pt x="1488" y="238406"/>
                      <a:pt x="0" y="234813"/>
                      <a:pt x="0" y="231066"/>
                    </a:cubicBezTo>
                    <a:lnTo>
                      <a:pt x="0" y="14127"/>
                    </a:lnTo>
                    <a:cubicBezTo>
                      <a:pt x="0" y="10380"/>
                      <a:pt x="1488" y="6787"/>
                      <a:pt x="4138" y="4138"/>
                    </a:cubicBezTo>
                    <a:cubicBezTo>
                      <a:pt x="6787" y="1488"/>
                      <a:pt x="10380" y="0"/>
                      <a:pt x="14127" y="0"/>
                    </a:cubicBezTo>
                    <a:close/>
                  </a:path>
                </a:pathLst>
              </a:custGeom>
              <a:solidFill>
                <a:srgbClr val="FFFFFF"/>
              </a:solidFill>
              <a:ln cap="sq">
                <a:noFill/>
                <a:prstDash val="solid"/>
                <a:miter/>
              </a:ln>
            </p:spPr>
          </p:sp>
          <p:sp>
            <p:nvSpPr>
              <p:cNvPr name="TextBox 26" id="26"/>
              <p:cNvSpPr txBox="true"/>
              <p:nvPr/>
            </p:nvSpPr>
            <p:spPr>
              <a:xfrm>
                <a:off x="0" y="-28575"/>
                <a:ext cx="1680567" cy="273768"/>
              </a:xfrm>
              <a:prstGeom prst="rect">
                <a:avLst/>
              </a:prstGeom>
            </p:spPr>
            <p:txBody>
              <a:bodyPr anchor="ctr" rtlCol="false" tIns="50800" lIns="50800" bIns="50800" rIns="50800"/>
              <a:lstStyle/>
              <a:p>
                <a:pPr algn="ctr">
                  <a:lnSpc>
                    <a:spcPts val="2099"/>
                  </a:lnSpc>
                </a:pPr>
              </a:p>
            </p:txBody>
          </p:sp>
        </p:grpSp>
        <p:sp>
          <p:nvSpPr>
            <p:cNvPr name="TextBox 27" id="27"/>
            <p:cNvSpPr txBox="true"/>
            <p:nvPr/>
          </p:nvSpPr>
          <p:spPr>
            <a:xfrm rot="0">
              <a:off x="1437621" y="658796"/>
              <a:ext cx="6062223" cy="1008970"/>
            </a:xfrm>
            <a:prstGeom prst="rect">
              <a:avLst/>
            </a:prstGeom>
          </p:spPr>
          <p:txBody>
            <a:bodyPr anchor="t" rtlCol="false" tIns="0" lIns="0" bIns="0" rIns="0">
              <a:spAutoFit/>
            </a:bodyPr>
            <a:lstStyle/>
            <a:p>
              <a:pPr algn="ctr">
                <a:lnSpc>
                  <a:spcPts val="3140"/>
                </a:lnSpc>
                <a:spcBef>
                  <a:spcPct val="0"/>
                </a:spcBef>
              </a:pPr>
              <a:r>
                <a:rPr lang="en-US" b="true" sz="2243">
                  <a:solidFill>
                    <a:srgbClr val="000000"/>
                  </a:solidFill>
                  <a:latin typeface="Antonio Bold"/>
                  <a:ea typeface="Antonio Bold"/>
                  <a:cs typeface="Antonio Bold"/>
                  <a:sym typeface="Antonio Bold"/>
                </a:rPr>
                <a:t>PLOTLY VISUALIZATION GROUNDWATER LEVEL  MAP OF INDIA</a:t>
              </a:r>
            </a:p>
          </p:txBody>
        </p:sp>
        <p:sp>
          <p:nvSpPr>
            <p:cNvPr name="TextBox 28" id="28"/>
            <p:cNvSpPr txBox="true"/>
            <p:nvPr/>
          </p:nvSpPr>
          <p:spPr>
            <a:xfrm rot="0">
              <a:off x="1303963" y="4174365"/>
              <a:ext cx="6527422" cy="342067"/>
            </a:xfrm>
            <a:prstGeom prst="rect">
              <a:avLst/>
            </a:prstGeom>
          </p:spPr>
          <p:txBody>
            <a:bodyPr anchor="t" rtlCol="false" tIns="0" lIns="0" bIns="0" rIns="0">
              <a:spAutoFit/>
            </a:bodyPr>
            <a:lstStyle/>
            <a:p>
              <a:pPr algn="l">
                <a:lnSpc>
                  <a:spcPts val="2104"/>
                </a:lnSpc>
                <a:spcBef>
                  <a:spcPct val="0"/>
                </a:spcBef>
              </a:pPr>
              <a:r>
                <a:rPr lang="en-US" b="true" sz="1503">
                  <a:solidFill>
                    <a:srgbClr val="474747"/>
                  </a:solidFill>
                  <a:latin typeface="Inter Bold"/>
                  <a:ea typeface="Inter Bold"/>
                  <a:cs typeface="Inter Bold"/>
                  <a:sym typeface="Inter Bold"/>
                </a:rPr>
                <a:t>Color scale: blue (shallow) to red/orange  (deep).</a:t>
              </a:r>
            </a:p>
          </p:txBody>
        </p:sp>
        <p:sp>
          <p:nvSpPr>
            <p:cNvPr name="TextBox 29" id="29"/>
            <p:cNvSpPr txBox="true"/>
            <p:nvPr/>
          </p:nvSpPr>
          <p:spPr>
            <a:xfrm rot="0">
              <a:off x="1437621" y="6651419"/>
              <a:ext cx="6260106" cy="352407"/>
            </a:xfrm>
            <a:prstGeom prst="rect">
              <a:avLst/>
            </a:prstGeom>
          </p:spPr>
          <p:txBody>
            <a:bodyPr anchor="t" rtlCol="false" tIns="0" lIns="0" bIns="0" rIns="0">
              <a:spAutoFit/>
            </a:bodyPr>
            <a:lstStyle/>
            <a:p>
              <a:pPr algn="l">
                <a:lnSpc>
                  <a:spcPts val="2241"/>
                </a:lnSpc>
                <a:spcBef>
                  <a:spcPct val="0"/>
                </a:spcBef>
              </a:pPr>
              <a:r>
                <a:rPr lang="en-US" b="true" sz="1600">
                  <a:solidFill>
                    <a:srgbClr val="474747"/>
                  </a:solidFill>
                  <a:latin typeface="Inter Bold"/>
                  <a:ea typeface="Inter Bold"/>
                  <a:cs typeface="Inter Bold"/>
                  <a:sym typeface="Inter Bold"/>
                </a:rPr>
                <a:t>Highlights critical depletion in northern India.</a:t>
              </a:r>
            </a:p>
          </p:txBody>
        </p:sp>
        <p:sp>
          <p:nvSpPr>
            <p:cNvPr name="TextBox 30" id="30"/>
            <p:cNvSpPr txBox="true"/>
            <p:nvPr/>
          </p:nvSpPr>
          <p:spPr>
            <a:xfrm rot="0">
              <a:off x="1303963" y="2926529"/>
              <a:ext cx="6933187" cy="352341"/>
            </a:xfrm>
            <a:prstGeom prst="rect">
              <a:avLst/>
            </a:prstGeom>
          </p:spPr>
          <p:txBody>
            <a:bodyPr anchor="t" rtlCol="false" tIns="0" lIns="0" bIns="0" rIns="0">
              <a:spAutoFit/>
            </a:bodyPr>
            <a:lstStyle/>
            <a:p>
              <a:pPr algn="l">
                <a:lnSpc>
                  <a:spcPts val="2243"/>
                </a:lnSpc>
                <a:spcBef>
                  <a:spcPct val="0"/>
                </a:spcBef>
              </a:pPr>
              <a:r>
                <a:rPr lang="en-US" b="true" sz="1602">
                  <a:solidFill>
                    <a:srgbClr val="474747"/>
                  </a:solidFill>
                  <a:latin typeface="Inter Bold"/>
                  <a:ea typeface="Inter Bold"/>
                  <a:cs typeface="Inter Bold"/>
                  <a:sym typeface="Inter Bold"/>
                </a:rPr>
                <a:t>Points represent water levels at various locations.</a:t>
              </a:r>
            </a:p>
          </p:txBody>
        </p:sp>
        <p:sp>
          <p:nvSpPr>
            <p:cNvPr name="TextBox 31" id="31"/>
            <p:cNvSpPr txBox="true"/>
            <p:nvPr/>
          </p:nvSpPr>
          <p:spPr>
            <a:xfrm rot="0">
              <a:off x="1386745" y="5398457"/>
              <a:ext cx="6260106" cy="352407"/>
            </a:xfrm>
            <a:prstGeom prst="rect">
              <a:avLst/>
            </a:prstGeom>
          </p:spPr>
          <p:txBody>
            <a:bodyPr anchor="t" rtlCol="false" tIns="0" lIns="0" bIns="0" rIns="0">
              <a:spAutoFit/>
            </a:bodyPr>
            <a:lstStyle/>
            <a:p>
              <a:pPr algn="l">
                <a:lnSpc>
                  <a:spcPts val="2241"/>
                </a:lnSpc>
                <a:spcBef>
                  <a:spcPct val="0"/>
                </a:spcBef>
              </a:pPr>
              <a:r>
                <a:rPr lang="en-US" b="true" sz="1600">
                  <a:solidFill>
                    <a:srgbClr val="474747"/>
                  </a:solidFill>
                  <a:latin typeface="Inter Bold"/>
                  <a:ea typeface="Inter Bold"/>
                  <a:cs typeface="Inter Bold"/>
                  <a:sym typeface="Inter Bold"/>
                </a:rPr>
                <a:t>Interactive map allows zoom and hover.</a:t>
              </a:r>
            </a:p>
          </p:txBody>
        </p:sp>
        <p:grpSp>
          <p:nvGrpSpPr>
            <p:cNvPr name="Group 32" id="32"/>
            <p:cNvGrpSpPr/>
            <p:nvPr/>
          </p:nvGrpSpPr>
          <p:grpSpPr>
            <a:xfrm rot="0">
              <a:off x="8420292" y="2527314"/>
              <a:ext cx="167211" cy="1145750"/>
              <a:chOff x="0" y="0"/>
              <a:chExt cx="35784" cy="245193"/>
            </a:xfrm>
          </p:grpSpPr>
          <p:sp>
            <p:nvSpPr>
              <p:cNvPr name="Freeform 33" id="33"/>
              <p:cNvSpPr/>
              <p:nvPr/>
            </p:nvSpPr>
            <p:spPr>
              <a:xfrm flipH="false" flipV="false" rot="0">
                <a:off x="0" y="0"/>
                <a:ext cx="35784" cy="245193"/>
              </a:xfrm>
              <a:custGeom>
                <a:avLst/>
                <a:gdLst/>
                <a:ahLst/>
                <a:cxnLst/>
                <a:rect r="r" b="b" t="t" l="l"/>
                <a:pathLst>
                  <a:path h="245193" w="35784">
                    <a:moveTo>
                      <a:pt x="17892" y="0"/>
                    </a:moveTo>
                    <a:lnTo>
                      <a:pt x="17892" y="0"/>
                    </a:lnTo>
                    <a:cubicBezTo>
                      <a:pt x="22637" y="0"/>
                      <a:pt x="27188" y="1885"/>
                      <a:pt x="30543" y="5240"/>
                    </a:cubicBezTo>
                    <a:cubicBezTo>
                      <a:pt x="33899" y="8596"/>
                      <a:pt x="35784" y="13147"/>
                      <a:pt x="35784" y="17892"/>
                    </a:cubicBezTo>
                    <a:lnTo>
                      <a:pt x="35784" y="227301"/>
                    </a:lnTo>
                    <a:cubicBezTo>
                      <a:pt x="35784" y="232047"/>
                      <a:pt x="33899" y="236597"/>
                      <a:pt x="30543" y="239953"/>
                    </a:cubicBezTo>
                    <a:cubicBezTo>
                      <a:pt x="27188" y="243308"/>
                      <a:pt x="22637" y="245193"/>
                      <a:pt x="17892" y="245193"/>
                    </a:cubicBezTo>
                    <a:lnTo>
                      <a:pt x="17892" y="245193"/>
                    </a:lnTo>
                    <a:cubicBezTo>
                      <a:pt x="13147" y="245193"/>
                      <a:pt x="8596" y="243308"/>
                      <a:pt x="5240" y="239953"/>
                    </a:cubicBezTo>
                    <a:cubicBezTo>
                      <a:pt x="1885" y="236597"/>
                      <a:pt x="0" y="232047"/>
                      <a:pt x="0" y="227301"/>
                    </a:cubicBezTo>
                    <a:lnTo>
                      <a:pt x="0" y="17892"/>
                    </a:lnTo>
                    <a:cubicBezTo>
                      <a:pt x="0" y="13147"/>
                      <a:pt x="1885" y="8596"/>
                      <a:pt x="5240" y="5240"/>
                    </a:cubicBezTo>
                    <a:cubicBezTo>
                      <a:pt x="8596" y="1885"/>
                      <a:pt x="13147" y="0"/>
                      <a:pt x="17892" y="0"/>
                    </a:cubicBezTo>
                    <a:close/>
                  </a:path>
                </a:pathLst>
              </a:custGeom>
              <a:solidFill>
                <a:srgbClr val="5AC2CF"/>
              </a:solidFill>
              <a:ln cap="sq">
                <a:noFill/>
                <a:prstDash val="solid"/>
                <a:miter/>
              </a:ln>
            </p:spPr>
          </p:sp>
          <p:sp>
            <p:nvSpPr>
              <p:cNvPr name="TextBox 34" id="34"/>
              <p:cNvSpPr txBox="true"/>
              <p:nvPr/>
            </p:nvSpPr>
            <p:spPr>
              <a:xfrm>
                <a:off x="0" y="-28575"/>
                <a:ext cx="35784" cy="273768"/>
              </a:xfrm>
              <a:prstGeom prst="rect">
                <a:avLst/>
              </a:prstGeom>
            </p:spPr>
            <p:txBody>
              <a:bodyPr anchor="ctr" rtlCol="false" tIns="50800" lIns="50800" bIns="50800" rIns="50800"/>
              <a:lstStyle/>
              <a:p>
                <a:pPr algn="ctr">
                  <a:lnSpc>
                    <a:spcPts val="2099"/>
                  </a:lnSpc>
                </a:pPr>
              </a:p>
            </p:txBody>
          </p:sp>
        </p:grpSp>
        <p:grpSp>
          <p:nvGrpSpPr>
            <p:cNvPr name="Group 35" id="35"/>
            <p:cNvGrpSpPr/>
            <p:nvPr/>
          </p:nvGrpSpPr>
          <p:grpSpPr>
            <a:xfrm rot="0">
              <a:off x="8420292" y="3812268"/>
              <a:ext cx="167211" cy="1145750"/>
              <a:chOff x="0" y="0"/>
              <a:chExt cx="35784" cy="245193"/>
            </a:xfrm>
          </p:grpSpPr>
          <p:sp>
            <p:nvSpPr>
              <p:cNvPr name="Freeform 36" id="36"/>
              <p:cNvSpPr/>
              <p:nvPr/>
            </p:nvSpPr>
            <p:spPr>
              <a:xfrm flipH="false" flipV="false" rot="0">
                <a:off x="0" y="0"/>
                <a:ext cx="35784" cy="245193"/>
              </a:xfrm>
              <a:custGeom>
                <a:avLst/>
                <a:gdLst/>
                <a:ahLst/>
                <a:cxnLst/>
                <a:rect r="r" b="b" t="t" l="l"/>
                <a:pathLst>
                  <a:path h="245193" w="35784">
                    <a:moveTo>
                      <a:pt x="17892" y="0"/>
                    </a:moveTo>
                    <a:lnTo>
                      <a:pt x="17892" y="0"/>
                    </a:lnTo>
                    <a:cubicBezTo>
                      <a:pt x="22637" y="0"/>
                      <a:pt x="27188" y="1885"/>
                      <a:pt x="30543" y="5240"/>
                    </a:cubicBezTo>
                    <a:cubicBezTo>
                      <a:pt x="33899" y="8596"/>
                      <a:pt x="35784" y="13147"/>
                      <a:pt x="35784" y="17892"/>
                    </a:cubicBezTo>
                    <a:lnTo>
                      <a:pt x="35784" y="227301"/>
                    </a:lnTo>
                    <a:cubicBezTo>
                      <a:pt x="35784" y="232047"/>
                      <a:pt x="33899" y="236597"/>
                      <a:pt x="30543" y="239953"/>
                    </a:cubicBezTo>
                    <a:cubicBezTo>
                      <a:pt x="27188" y="243308"/>
                      <a:pt x="22637" y="245193"/>
                      <a:pt x="17892" y="245193"/>
                    </a:cubicBezTo>
                    <a:lnTo>
                      <a:pt x="17892" y="245193"/>
                    </a:lnTo>
                    <a:cubicBezTo>
                      <a:pt x="13147" y="245193"/>
                      <a:pt x="8596" y="243308"/>
                      <a:pt x="5240" y="239953"/>
                    </a:cubicBezTo>
                    <a:cubicBezTo>
                      <a:pt x="1885" y="236597"/>
                      <a:pt x="0" y="232047"/>
                      <a:pt x="0" y="227301"/>
                    </a:cubicBezTo>
                    <a:lnTo>
                      <a:pt x="0" y="17892"/>
                    </a:lnTo>
                    <a:cubicBezTo>
                      <a:pt x="0" y="13147"/>
                      <a:pt x="1885" y="8596"/>
                      <a:pt x="5240" y="5240"/>
                    </a:cubicBezTo>
                    <a:cubicBezTo>
                      <a:pt x="8596" y="1885"/>
                      <a:pt x="13147" y="0"/>
                      <a:pt x="17892" y="0"/>
                    </a:cubicBezTo>
                    <a:close/>
                  </a:path>
                </a:pathLst>
              </a:custGeom>
              <a:solidFill>
                <a:srgbClr val="5AC2CF"/>
              </a:solidFill>
              <a:ln cap="sq">
                <a:noFill/>
                <a:prstDash val="solid"/>
                <a:miter/>
              </a:ln>
            </p:spPr>
          </p:sp>
          <p:sp>
            <p:nvSpPr>
              <p:cNvPr name="TextBox 37" id="37"/>
              <p:cNvSpPr txBox="true"/>
              <p:nvPr/>
            </p:nvSpPr>
            <p:spPr>
              <a:xfrm>
                <a:off x="0" y="-28575"/>
                <a:ext cx="35784" cy="273768"/>
              </a:xfrm>
              <a:prstGeom prst="rect">
                <a:avLst/>
              </a:prstGeom>
            </p:spPr>
            <p:txBody>
              <a:bodyPr anchor="ctr" rtlCol="false" tIns="50800" lIns="50800" bIns="50800" rIns="50800"/>
              <a:lstStyle/>
              <a:p>
                <a:pPr algn="ctr">
                  <a:lnSpc>
                    <a:spcPts val="2099"/>
                  </a:lnSpc>
                </a:pPr>
              </a:p>
            </p:txBody>
          </p:sp>
        </p:grpSp>
        <p:grpSp>
          <p:nvGrpSpPr>
            <p:cNvPr name="Group 38" id="38"/>
            <p:cNvGrpSpPr/>
            <p:nvPr/>
          </p:nvGrpSpPr>
          <p:grpSpPr>
            <a:xfrm rot="0">
              <a:off x="8420292" y="5089685"/>
              <a:ext cx="167211" cy="1145750"/>
              <a:chOff x="0" y="0"/>
              <a:chExt cx="35784" cy="245193"/>
            </a:xfrm>
          </p:grpSpPr>
          <p:sp>
            <p:nvSpPr>
              <p:cNvPr name="Freeform 39" id="39"/>
              <p:cNvSpPr/>
              <p:nvPr/>
            </p:nvSpPr>
            <p:spPr>
              <a:xfrm flipH="false" flipV="false" rot="0">
                <a:off x="0" y="0"/>
                <a:ext cx="35784" cy="245193"/>
              </a:xfrm>
              <a:custGeom>
                <a:avLst/>
                <a:gdLst/>
                <a:ahLst/>
                <a:cxnLst/>
                <a:rect r="r" b="b" t="t" l="l"/>
                <a:pathLst>
                  <a:path h="245193" w="35784">
                    <a:moveTo>
                      <a:pt x="17892" y="0"/>
                    </a:moveTo>
                    <a:lnTo>
                      <a:pt x="17892" y="0"/>
                    </a:lnTo>
                    <a:cubicBezTo>
                      <a:pt x="22637" y="0"/>
                      <a:pt x="27188" y="1885"/>
                      <a:pt x="30543" y="5240"/>
                    </a:cubicBezTo>
                    <a:cubicBezTo>
                      <a:pt x="33899" y="8596"/>
                      <a:pt x="35784" y="13147"/>
                      <a:pt x="35784" y="17892"/>
                    </a:cubicBezTo>
                    <a:lnTo>
                      <a:pt x="35784" y="227301"/>
                    </a:lnTo>
                    <a:cubicBezTo>
                      <a:pt x="35784" y="232047"/>
                      <a:pt x="33899" y="236597"/>
                      <a:pt x="30543" y="239953"/>
                    </a:cubicBezTo>
                    <a:cubicBezTo>
                      <a:pt x="27188" y="243308"/>
                      <a:pt x="22637" y="245193"/>
                      <a:pt x="17892" y="245193"/>
                    </a:cubicBezTo>
                    <a:lnTo>
                      <a:pt x="17892" y="245193"/>
                    </a:lnTo>
                    <a:cubicBezTo>
                      <a:pt x="13147" y="245193"/>
                      <a:pt x="8596" y="243308"/>
                      <a:pt x="5240" y="239953"/>
                    </a:cubicBezTo>
                    <a:cubicBezTo>
                      <a:pt x="1885" y="236597"/>
                      <a:pt x="0" y="232047"/>
                      <a:pt x="0" y="227301"/>
                    </a:cubicBezTo>
                    <a:lnTo>
                      <a:pt x="0" y="17892"/>
                    </a:lnTo>
                    <a:cubicBezTo>
                      <a:pt x="0" y="13147"/>
                      <a:pt x="1885" y="8596"/>
                      <a:pt x="5240" y="5240"/>
                    </a:cubicBezTo>
                    <a:cubicBezTo>
                      <a:pt x="8596" y="1885"/>
                      <a:pt x="13147" y="0"/>
                      <a:pt x="17892" y="0"/>
                    </a:cubicBezTo>
                    <a:close/>
                  </a:path>
                </a:pathLst>
              </a:custGeom>
              <a:solidFill>
                <a:srgbClr val="5AC2CF"/>
              </a:solidFill>
              <a:ln cap="sq">
                <a:noFill/>
                <a:prstDash val="solid"/>
                <a:miter/>
              </a:ln>
            </p:spPr>
          </p:sp>
          <p:sp>
            <p:nvSpPr>
              <p:cNvPr name="TextBox 40" id="40"/>
              <p:cNvSpPr txBox="true"/>
              <p:nvPr/>
            </p:nvSpPr>
            <p:spPr>
              <a:xfrm>
                <a:off x="0" y="-28575"/>
                <a:ext cx="35784" cy="273768"/>
              </a:xfrm>
              <a:prstGeom prst="rect">
                <a:avLst/>
              </a:prstGeom>
            </p:spPr>
            <p:txBody>
              <a:bodyPr anchor="ctr" rtlCol="false" tIns="50800" lIns="50800" bIns="50800" rIns="50800"/>
              <a:lstStyle/>
              <a:p>
                <a:pPr algn="ctr">
                  <a:lnSpc>
                    <a:spcPts val="2099"/>
                  </a:lnSpc>
                </a:pPr>
              </a:p>
            </p:txBody>
          </p:sp>
        </p:grpSp>
        <p:grpSp>
          <p:nvGrpSpPr>
            <p:cNvPr name="Group 41" id="41"/>
            <p:cNvGrpSpPr/>
            <p:nvPr/>
          </p:nvGrpSpPr>
          <p:grpSpPr>
            <a:xfrm rot="0">
              <a:off x="8420292" y="6367101"/>
              <a:ext cx="167211" cy="1145750"/>
              <a:chOff x="0" y="0"/>
              <a:chExt cx="35784" cy="245193"/>
            </a:xfrm>
          </p:grpSpPr>
          <p:sp>
            <p:nvSpPr>
              <p:cNvPr name="Freeform 42" id="42"/>
              <p:cNvSpPr/>
              <p:nvPr/>
            </p:nvSpPr>
            <p:spPr>
              <a:xfrm flipH="false" flipV="false" rot="0">
                <a:off x="0" y="0"/>
                <a:ext cx="35784" cy="245193"/>
              </a:xfrm>
              <a:custGeom>
                <a:avLst/>
                <a:gdLst/>
                <a:ahLst/>
                <a:cxnLst/>
                <a:rect r="r" b="b" t="t" l="l"/>
                <a:pathLst>
                  <a:path h="245193" w="35784">
                    <a:moveTo>
                      <a:pt x="17892" y="0"/>
                    </a:moveTo>
                    <a:lnTo>
                      <a:pt x="17892" y="0"/>
                    </a:lnTo>
                    <a:cubicBezTo>
                      <a:pt x="22637" y="0"/>
                      <a:pt x="27188" y="1885"/>
                      <a:pt x="30543" y="5240"/>
                    </a:cubicBezTo>
                    <a:cubicBezTo>
                      <a:pt x="33899" y="8596"/>
                      <a:pt x="35784" y="13147"/>
                      <a:pt x="35784" y="17892"/>
                    </a:cubicBezTo>
                    <a:lnTo>
                      <a:pt x="35784" y="227301"/>
                    </a:lnTo>
                    <a:cubicBezTo>
                      <a:pt x="35784" y="232047"/>
                      <a:pt x="33899" y="236597"/>
                      <a:pt x="30543" y="239953"/>
                    </a:cubicBezTo>
                    <a:cubicBezTo>
                      <a:pt x="27188" y="243308"/>
                      <a:pt x="22637" y="245193"/>
                      <a:pt x="17892" y="245193"/>
                    </a:cubicBezTo>
                    <a:lnTo>
                      <a:pt x="17892" y="245193"/>
                    </a:lnTo>
                    <a:cubicBezTo>
                      <a:pt x="13147" y="245193"/>
                      <a:pt x="8596" y="243308"/>
                      <a:pt x="5240" y="239953"/>
                    </a:cubicBezTo>
                    <a:cubicBezTo>
                      <a:pt x="1885" y="236597"/>
                      <a:pt x="0" y="232047"/>
                      <a:pt x="0" y="227301"/>
                    </a:cubicBezTo>
                    <a:lnTo>
                      <a:pt x="0" y="17892"/>
                    </a:lnTo>
                    <a:cubicBezTo>
                      <a:pt x="0" y="13147"/>
                      <a:pt x="1885" y="8596"/>
                      <a:pt x="5240" y="5240"/>
                    </a:cubicBezTo>
                    <a:cubicBezTo>
                      <a:pt x="8596" y="1885"/>
                      <a:pt x="13147" y="0"/>
                      <a:pt x="17892" y="0"/>
                    </a:cubicBezTo>
                    <a:close/>
                  </a:path>
                </a:pathLst>
              </a:custGeom>
              <a:solidFill>
                <a:srgbClr val="5AC2CF"/>
              </a:solidFill>
              <a:ln cap="sq">
                <a:noFill/>
                <a:prstDash val="solid"/>
                <a:miter/>
              </a:ln>
            </p:spPr>
          </p:sp>
          <p:sp>
            <p:nvSpPr>
              <p:cNvPr name="TextBox 43" id="43"/>
              <p:cNvSpPr txBox="true"/>
              <p:nvPr/>
            </p:nvSpPr>
            <p:spPr>
              <a:xfrm>
                <a:off x="0" y="-28575"/>
                <a:ext cx="35784" cy="273768"/>
              </a:xfrm>
              <a:prstGeom prst="rect">
                <a:avLst/>
              </a:prstGeom>
            </p:spPr>
            <p:txBody>
              <a:bodyPr anchor="ctr" rtlCol="false" tIns="50800" lIns="50800" bIns="50800" rIns="50800"/>
              <a:lstStyle/>
              <a:p>
                <a:pPr algn="ctr">
                  <a:lnSpc>
                    <a:spcPts val="2099"/>
                  </a:lnSpc>
                </a:pPr>
              </a:p>
            </p:txBody>
          </p:sp>
        </p:grpSp>
      </p:grpSp>
      <p:grpSp>
        <p:nvGrpSpPr>
          <p:cNvPr name="Group 44" id="44"/>
          <p:cNvGrpSpPr/>
          <p:nvPr/>
        </p:nvGrpSpPr>
        <p:grpSpPr>
          <a:xfrm rot="0">
            <a:off x="238074" y="1579182"/>
            <a:ext cx="9105260" cy="8452605"/>
            <a:chOff x="0" y="0"/>
            <a:chExt cx="12140347" cy="11270140"/>
          </a:xfrm>
        </p:grpSpPr>
        <p:sp>
          <p:nvSpPr>
            <p:cNvPr name="Freeform 45" id="45"/>
            <p:cNvSpPr/>
            <p:nvPr/>
          </p:nvSpPr>
          <p:spPr>
            <a:xfrm flipH="false" flipV="false" rot="0">
              <a:off x="0" y="0"/>
              <a:ext cx="12140347" cy="5616037"/>
            </a:xfrm>
            <a:custGeom>
              <a:avLst/>
              <a:gdLst/>
              <a:ahLst/>
              <a:cxnLst/>
              <a:rect r="r" b="b" t="t" l="l"/>
              <a:pathLst>
                <a:path h="5616037" w="12140347">
                  <a:moveTo>
                    <a:pt x="0" y="0"/>
                  </a:moveTo>
                  <a:lnTo>
                    <a:pt x="12140347" y="0"/>
                  </a:lnTo>
                  <a:lnTo>
                    <a:pt x="12140347" y="5616037"/>
                  </a:lnTo>
                  <a:lnTo>
                    <a:pt x="0" y="5616037"/>
                  </a:lnTo>
                  <a:lnTo>
                    <a:pt x="0" y="0"/>
                  </a:lnTo>
                  <a:close/>
                </a:path>
              </a:pathLst>
            </a:custGeom>
            <a:blipFill>
              <a:blip r:embed="rId6"/>
              <a:stretch>
                <a:fillRect l="0" t="-76" r="-593" b="-3758"/>
              </a:stretch>
            </a:blipFill>
          </p:spPr>
        </p:sp>
        <p:sp>
          <p:nvSpPr>
            <p:cNvPr name="Freeform 46" id="46"/>
            <p:cNvSpPr/>
            <p:nvPr/>
          </p:nvSpPr>
          <p:spPr>
            <a:xfrm flipH="false" flipV="false" rot="0">
              <a:off x="0" y="5692237"/>
              <a:ext cx="12140347" cy="5577903"/>
            </a:xfrm>
            <a:custGeom>
              <a:avLst/>
              <a:gdLst/>
              <a:ahLst/>
              <a:cxnLst/>
              <a:rect r="r" b="b" t="t" l="l"/>
              <a:pathLst>
                <a:path h="5577903" w="12140347">
                  <a:moveTo>
                    <a:pt x="0" y="0"/>
                  </a:moveTo>
                  <a:lnTo>
                    <a:pt x="12140347" y="0"/>
                  </a:lnTo>
                  <a:lnTo>
                    <a:pt x="12140347" y="5577903"/>
                  </a:lnTo>
                  <a:lnTo>
                    <a:pt x="0" y="5577903"/>
                  </a:lnTo>
                  <a:lnTo>
                    <a:pt x="0" y="0"/>
                  </a:lnTo>
                  <a:close/>
                </a:path>
              </a:pathLst>
            </a:custGeom>
            <a:blipFill>
              <a:blip r:embed="rId7"/>
              <a:stretch>
                <a:fillRect l="0" t="-2629" r="0" b="-10548"/>
              </a:stretch>
            </a:blipFill>
          </p:spPr>
        </p:sp>
      </p:grpSp>
      <p:sp>
        <p:nvSpPr>
          <p:cNvPr name="TextBox 47" id="47"/>
          <p:cNvSpPr txBox="true"/>
          <p:nvPr/>
        </p:nvSpPr>
        <p:spPr>
          <a:xfrm rot="0">
            <a:off x="565054" y="948879"/>
            <a:ext cx="804421" cy="190537"/>
          </a:xfrm>
          <a:prstGeom prst="rect">
            <a:avLst/>
          </a:prstGeom>
        </p:spPr>
        <p:txBody>
          <a:bodyPr anchor="t" rtlCol="false" tIns="0" lIns="0" bIns="0" rIns="0">
            <a:spAutoFit/>
          </a:bodyPr>
          <a:lstStyle/>
          <a:p>
            <a:pPr algn="ctr">
              <a:lnSpc>
                <a:spcPts val="1572"/>
              </a:lnSpc>
            </a:pPr>
            <a:r>
              <a:rPr lang="en-US" b="true" sz="1123" spc="337">
                <a:solidFill>
                  <a:srgbClr val="FFFFFF"/>
                </a:solidFill>
                <a:latin typeface="Arvo Bold"/>
                <a:ea typeface="Arvo Bold"/>
                <a:cs typeface="Arvo Bold"/>
                <a:sym typeface="Arvo Bold"/>
              </a:rPr>
              <a:t>WATER</a:t>
            </a:r>
          </a:p>
        </p:txBody>
      </p:sp>
      <p:sp>
        <p:nvSpPr>
          <p:cNvPr name="TextBox 48" id="48"/>
          <p:cNvSpPr txBox="true"/>
          <p:nvPr/>
        </p:nvSpPr>
        <p:spPr>
          <a:xfrm rot="0">
            <a:off x="654759" y="1141451"/>
            <a:ext cx="625013" cy="97780"/>
          </a:xfrm>
          <a:prstGeom prst="rect">
            <a:avLst/>
          </a:prstGeom>
        </p:spPr>
        <p:txBody>
          <a:bodyPr anchor="t" rtlCol="false" tIns="0" lIns="0" bIns="0" rIns="0">
            <a:spAutoFit/>
          </a:bodyPr>
          <a:lstStyle/>
          <a:p>
            <a:pPr algn="ctr">
              <a:lnSpc>
                <a:spcPts val="815"/>
              </a:lnSpc>
            </a:pPr>
            <a:r>
              <a:rPr lang="en-US" b="true" sz="582" spc="233">
                <a:solidFill>
                  <a:srgbClr val="FFFFFF"/>
                </a:solidFill>
                <a:latin typeface="Garet 1 Bold"/>
                <a:ea typeface="Garet 1 Bold"/>
                <a:cs typeface="Garet 1 Bold"/>
                <a:sym typeface="Garet 1 Bold"/>
              </a:rPr>
              <a:t>BENDERS</a:t>
            </a:r>
          </a:p>
        </p:txBody>
      </p:sp>
      <p:sp>
        <p:nvSpPr>
          <p:cNvPr name="TextBox 49" id="49"/>
          <p:cNvSpPr txBox="true"/>
          <p:nvPr/>
        </p:nvSpPr>
        <p:spPr>
          <a:xfrm rot="0">
            <a:off x="9635785" y="8596293"/>
            <a:ext cx="8439944" cy="1285913"/>
          </a:xfrm>
          <a:prstGeom prst="rect">
            <a:avLst/>
          </a:prstGeom>
        </p:spPr>
        <p:txBody>
          <a:bodyPr anchor="t" rtlCol="false" tIns="0" lIns="0" bIns="0" rIns="0">
            <a:spAutoFit/>
          </a:bodyPr>
          <a:lstStyle/>
          <a:p>
            <a:pPr algn="ctr">
              <a:lnSpc>
                <a:spcPts val="2622"/>
              </a:lnSpc>
            </a:pPr>
            <a:r>
              <a:rPr lang="en-US" sz="1873" b="true">
                <a:solidFill>
                  <a:srgbClr val="000000"/>
                </a:solidFill>
                <a:latin typeface="Canva Sans Bold"/>
                <a:ea typeface="Canva Sans Bold"/>
                <a:cs typeface="Canva Sans Bold"/>
                <a:sym typeface="Canva Sans Bold"/>
              </a:rPr>
              <a:t>Data Source : Central Ground Water Board (CGWB)Ministry of Jal Shakti, </a:t>
            </a:r>
          </a:p>
          <a:p>
            <a:pPr algn="ctr">
              <a:lnSpc>
                <a:spcPts val="2622"/>
              </a:lnSpc>
            </a:pPr>
            <a:r>
              <a:rPr lang="en-US" sz="1873" b="true">
                <a:solidFill>
                  <a:srgbClr val="000000"/>
                </a:solidFill>
                <a:latin typeface="Canva Sans Bold"/>
                <a:ea typeface="Canva Sans Bold"/>
                <a:cs typeface="Canva Sans Bold"/>
                <a:sym typeface="Canva Sans Bold"/>
              </a:rPr>
              <a:t>Department of Water Resources, </a:t>
            </a:r>
          </a:p>
          <a:p>
            <a:pPr algn="ctr">
              <a:lnSpc>
                <a:spcPts val="2622"/>
              </a:lnSpc>
            </a:pPr>
            <a:r>
              <a:rPr lang="en-US" sz="1873" b="true">
                <a:solidFill>
                  <a:srgbClr val="000000"/>
                </a:solidFill>
                <a:latin typeface="Canva Sans Bold"/>
                <a:ea typeface="Canva Sans Bold"/>
                <a:cs typeface="Canva Sans Bold"/>
                <a:sym typeface="Canva Sans Bold"/>
              </a:rPr>
              <a:t>River Development and Ganga Rejuvenation</a:t>
            </a:r>
          </a:p>
          <a:p>
            <a:pPr algn="ctr">
              <a:lnSpc>
                <a:spcPts val="2622"/>
              </a:lnSpc>
            </a:pPr>
            <a:r>
              <a:rPr lang="en-US" sz="1873" b="true">
                <a:solidFill>
                  <a:srgbClr val="000000"/>
                </a:solidFill>
                <a:latin typeface="Canva Sans Bold"/>
                <a:ea typeface="Canva Sans Bold"/>
                <a:cs typeface="Canva Sans Bold"/>
                <a:sym typeface="Canva Sans Bold"/>
              </a:rPr>
              <a:t>Government of India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3"/>
            <a:stretch>
              <a:fillRect l="0" t="0" r="0" b="-46"/>
            </a:stretch>
          </a:blipFill>
        </p:spPr>
      </p:sp>
      <p:sp>
        <p:nvSpPr>
          <p:cNvPr name="TextBox 3" id="3"/>
          <p:cNvSpPr txBox="true"/>
          <p:nvPr/>
        </p:nvSpPr>
        <p:spPr>
          <a:xfrm rot="0">
            <a:off x="654759" y="375568"/>
            <a:ext cx="12091735" cy="771525"/>
          </a:xfrm>
          <a:prstGeom prst="rect">
            <a:avLst/>
          </a:prstGeom>
        </p:spPr>
        <p:txBody>
          <a:bodyPr anchor="t" rtlCol="false" tIns="0" lIns="0" bIns="0" rIns="0">
            <a:spAutoFit/>
          </a:bodyPr>
          <a:lstStyle/>
          <a:p>
            <a:pPr algn="ctr">
              <a:lnSpc>
                <a:spcPts val="5939"/>
              </a:lnSpc>
            </a:pPr>
            <a:r>
              <a:rPr lang="en-US" sz="4949">
                <a:solidFill>
                  <a:srgbClr val="1F497D"/>
                </a:solidFill>
                <a:latin typeface="Lilita One"/>
                <a:ea typeface="Lilita One"/>
                <a:cs typeface="Lilita One"/>
                <a:sym typeface="Lilita One"/>
              </a:rPr>
              <a:t>FLOW CHART &amp; TECHNICAL STACK</a:t>
            </a:r>
          </a:p>
        </p:txBody>
      </p:sp>
      <p:grpSp>
        <p:nvGrpSpPr>
          <p:cNvPr name="Group 4" id="4"/>
          <p:cNvGrpSpPr/>
          <p:nvPr/>
        </p:nvGrpSpPr>
        <p:grpSpPr>
          <a:xfrm rot="0">
            <a:off x="359998" y="175746"/>
            <a:ext cx="1222461" cy="122246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57150"/>
              <a:ext cx="660400" cy="679450"/>
            </a:xfrm>
            <a:prstGeom prst="rect">
              <a:avLst/>
            </a:prstGeom>
          </p:spPr>
          <p:txBody>
            <a:bodyPr anchor="ctr" rtlCol="false" tIns="21139" lIns="21139" bIns="21139" rIns="21139"/>
            <a:lstStyle/>
            <a:p>
              <a:pPr algn="ctr">
                <a:lnSpc>
                  <a:spcPts val="1679"/>
                </a:lnSpc>
              </a:pPr>
            </a:p>
          </p:txBody>
        </p:sp>
      </p:grpSp>
      <p:sp>
        <p:nvSpPr>
          <p:cNvPr name="Freeform 7" id="7"/>
          <p:cNvSpPr/>
          <p:nvPr/>
        </p:nvSpPr>
        <p:spPr>
          <a:xfrm flipH="false" flipV="false" rot="0">
            <a:off x="527664" y="409765"/>
            <a:ext cx="879202" cy="563806"/>
          </a:xfrm>
          <a:custGeom>
            <a:avLst/>
            <a:gdLst/>
            <a:ahLst/>
            <a:cxnLst/>
            <a:rect r="r" b="b" t="t" l="l"/>
            <a:pathLst>
              <a:path h="563806" w="879202">
                <a:moveTo>
                  <a:pt x="0" y="0"/>
                </a:moveTo>
                <a:lnTo>
                  <a:pt x="879202" y="0"/>
                </a:lnTo>
                <a:lnTo>
                  <a:pt x="879202" y="563806"/>
                </a:lnTo>
                <a:lnTo>
                  <a:pt x="0" y="563806"/>
                </a:lnTo>
                <a:lnTo>
                  <a:pt x="0" y="0"/>
                </a:lnTo>
                <a:close/>
              </a:path>
            </a:pathLst>
          </a:custGeom>
          <a:blipFill>
            <a:blip r:embed="rId4">
              <a:extLst>
                <a:ext uri="{96DAC541-7B7A-43D3-8B79-37D633B846F1}">
                  <asvg:svgBlip xmlns:asvg="http://schemas.microsoft.com/office/drawing/2016/SVG/main" r:embed="rId5"/>
                </a:ext>
              </a:extLst>
            </a:blip>
            <a:stretch>
              <a:fillRect l="-26756" t="-78617" r="-31938" b="-68853"/>
            </a:stretch>
          </a:blipFill>
        </p:spPr>
      </p:sp>
      <p:sp>
        <p:nvSpPr>
          <p:cNvPr name="TextBox 8" id="8"/>
          <p:cNvSpPr txBox="true"/>
          <p:nvPr/>
        </p:nvSpPr>
        <p:spPr>
          <a:xfrm rot="0">
            <a:off x="565054" y="948879"/>
            <a:ext cx="804421" cy="198215"/>
          </a:xfrm>
          <a:prstGeom prst="rect">
            <a:avLst/>
          </a:prstGeom>
        </p:spPr>
        <p:txBody>
          <a:bodyPr anchor="t" rtlCol="false" tIns="0" lIns="0" bIns="0" rIns="0">
            <a:spAutoFit/>
          </a:bodyPr>
          <a:lstStyle/>
          <a:p>
            <a:pPr algn="ctr">
              <a:lnSpc>
                <a:spcPts val="1572"/>
              </a:lnSpc>
            </a:pPr>
            <a:r>
              <a:rPr lang="en-US" b="true" sz="1123" spc="337">
                <a:solidFill>
                  <a:srgbClr val="FBFCFB"/>
                </a:solidFill>
                <a:latin typeface="Arvo Bold"/>
                <a:ea typeface="Arvo Bold"/>
                <a:cs typeface="Arvo Bold"/>
                <a:sym typeface="Arvo Bold"/>
              </a:rPr>
              <a:t>WATER</a:t>
            </a:r>
          </a:p>
        </p:txBody>
      </p:sp>
      <p:sp>
        <p:nvSpPr>
          <p:cNvPr name="TextBox 9" id="9"/>
          <p:cNvSpPr txBox="true"/>
          <p:nvPr/>
        </p:nvSpPr>
        <p:spPr>
          <a:xfrm rot="0">
            <a:off x="654759" y="1141451"/>
            <a:ext cx="625013" cy="97780"/>
          </a:xfrm>
          <a:prstGeom prst="rect">
            <a:avLst/>
          </a:prstGeom>
        </p:spPr>
        <p:txBody>
          <a:bodyPr anchor="t" rtlCol="false" tIns="0" lIns="0" bIns="0" rIns="0">
            <a:spAutoFit/>
          </a:bodyPr>
          <a:lstStyle/>
          <a:p>
            <a:pPr algn="ctr">
              <a:lnSpc>
                <a:spcPts val="815"/>
              </a:lnSpc>
            </a:pPr>
            <a:r>
              <a:rPr lang="en-US" b="true" sz="582" spc="233">
                <a:solidFill>
                  <a:srgbClr val="FBFCFB"/>
                </a:solidFill>
                <a:latin typeface="Garet 1 Bold"/>
                <a:ea typeface="Garet 1 Bold"/>
                <a:cs typeface="Garet 1 Bold"/>
                <a:sym typeface="Garet 1 Bold"/>
              </a:rPr>
              <a:t>BENDERS</a:t>
            </a:r>
          </a:p>
        </p:txBody>
      </p:sp>
      <p:grpSp>
        <p:nvGrpSpPr>
          <p:cNvPr name="Group 10" id="10"/>
          <p:cNvGrpSpPr/>
          <p:nvPr/>
        </p:nvGrpSpPr>
        <p:grpSpPr>
          <a:xfrm rot="0">
            <a:off x="4575872" y="1689368"/>
            <a:ext cx="3197945" cy="531054"/>
            <a:chOff x="0" y="0"/>
            <a:chExt cx="2658424" cy="441461"/>
          </a:xfrm>
        </p:grpSpPr>
        <p:sp>
          <p:nvSpPr>
            <p:cNvPr name="Freeform 11" id="11"/>
            <p:cNvSpPr/>
            <p:nvPr/>
          </p:nvSpPr>
          <p:spPr>
            <a:xfrm flipH="false" flipV="false" rot="0">
              <a:off x="0" y="0"/>
              <a:ext cx="2658424" cy="441461"/>
            </a:xfrm>
            <a:custGeom>
              <a:avLst/>
              <a:gdLst/>
              <a:ahLst/>
              <a:cxnLst/>
              <a:rect r="r" b="b" t="t" l="l"/>
              <a:pathLst>
                <a:path h="441461" w="2658424">
                  <a:moveTo>
                    <a:pt x="60523" y="0"/>
                  </a:moveTo>
                  <a:lnTo>
                    <a:pt x="2597901" y="0"/>
                  </a:lnTo>
                  <a:cubicBezTo>
                    <a:pt x="2613953" y="0"/>
                    <a:pt x="2629347" y="6376"/>
                    <a:pt x="2640697" y="17727"/>
                  </a:cubicBezTo>
                  <a:cubicBezTo>
                    <a:pt x="2652047" y="29077"/>
                    <a:pt x="2658424" y="44471"/>
                    <a:pt x="2658424" y="60523"/>
                  </a:cubicBezTo>
                  <a:lnTo>
                    <a:pt x="2658424" y="380938"/>
                  </a:lnTo>
                  <a:cubicBezTo>
                    <a:pt x="2658424" y="396990"/>
                    <a:pt x="2652047" y="412384"/>
                    <a:pt x="2640697" y="423734"/>
                  </a:cubicBezTo>
                  <a:cubicBezTo>
                    <a:pt x="2629347" y="435084"/>
                    <a:pt x="2613953" y="441461"/>
                    <a:pt x="2597901" y="441461"/>
                  </a:cubicBezTo>
                  <a:lnTo>
                    <a:pt x="60523" y="441461"/>
                  </a:lnTo>
                  <a:cubicBezTo>
                    <a:pt x="44471" y="441461"/>
                    <a:pt x="29077" y="435084"/>
                    <a:pt x="17727" y="423734"/>
                  </a:cubicBezTo>
                  <a:cubicBezTo>
                    <a:pt x="6376" y="412384"/>
                    <a:pt x="0" y="396990"/>
                    <a:pt x="0" y="380938"/>
                  </a:cubicBezTo>
                  <a:lnTo>
                    <a:pt x="0" y="60523"/>
                  </a:lnTo>
                  <a:cubicBezTo>
                    <a:pt x="0" y="44471"/>
                    <a:pt x="6376" y="29077"/>
                    <a:pt x="17727" y="17727"/>
                  </a:cubicBezTo>
                  <a:cubicBezTo>
                    <a:pt x="29077" y="6376"/>
                    <a:pt x="44471" y="0"/>
                    <a:pt x="60523" y="0"/>
                  </a:cubicBezTo>
                  <a:close/>
                </a:path>
              </a:pathLst>
            </a:custGeom>
            <a:solidFill>
              <a:srgbClr val="0070C0"/>
            </a:solidFill>
          </p:spPr>
        </p:sp>
        <p:sp>
          <p:nvSpPr>
            <p:cNvPr name="TextBox 12" id="12"/>
            <p:cNvSpPr txBox="true"/>
            <p:nvPr/>
          </p:nvSpPr>
          <p:spPr>
            <a:xfrm>
              <a:off x="0" y="-38100"/>
              <a:ext cx="2658424" cy="479561"/>
            </a:xfrm>
            <a:prstGeom prst="rect">
              <a:avLst/>
            </a:prstGeom>
          </p:spPr>
          <p:txBody>
            <a:bodyPr anchor="ctr" rtlCol="false" tIns="124102" lIns="124102" bIns="124102" rIns="124102"/>
            <a:lstStyle/>
            <a:p>
              <a:pPr algn="ctr">
                <a:lnSpc>
                  <a:spcPts val="2025"/>
                </a:lnSpc>
              </a:pPr>
              <a:r>
                <a:rPr lang="en-US" b="true" sz="1446">
                  <a:solidFill>
                    <a:srgbClr val="000000"/>
                  </a:solidFill>
                  <a:latin typeface="Inter Bold"/>
                  <a:ea typeface="Inter Bold"/>
                  <a:cs typeface="Inter Bold"/>
                  <a:sym typeface="Inter Bold"/>
                </a:rPr>
                <a:t>Data Acquisation</a:t>
              </a:r>
            </a:p>
          </p:txBody>
        </p:sp>
      </p:grpSp>
      <p:grpSp>
        <p:nvGrpSpPr>
          <p:cNvPr name="Group 13" id="13"/>
          <p:cNvGrpSpPr/>
          <p:nvPr/>
        </p:nvGrpSpPr>
        <p:grpSpPr>
          <a:xfrm rot="0">
            <a:off x="4845300" y="2513062"/>
            <a:ext cx="2659088" cy="531054"/>
            <a:chOff x="0" y="0"/>
            <a:chExt cx="2210477" cy="441461"/>
          </a:xfrm>
        </p:grpSpPr>
        <p:sp>
          <p:nvSpPr>
            <p:cNvPr name="Freeform 14" id="14"/>
            <p:cNvSpPr/>
            <p:nvPr/>
          </p:nvSpPr>
          <p:spPr>
            <a:xfrm flipH="false" flipV="false" rot="0">
              <a:off x="0" y="0"/>
              <a:ext cx="2210477" cy="441461"/>
            </a:xfrm>
            <a:custGeom>
              <a:avLst/>
              <a:gdLst/>
              <a:ahLst/>
              <a:cxnLst/>
              <a:rect r="r" b="b" t="t" l="l"/>
              <a:pathLst>
                <a:path h="441461" w="2210477">
                  <a:moveTo>
                    <a:pt x="0" y="0"/>
                  </a:moveTo>
                  <a:lnTo>
                    <a:pt x="2210477" y="0"/>
                  </a:lnTo>
                  <a:lnTo>
                    <a:pt x="2210477" y="441461"/>
                  </a:lnTo>
                  <a:lnTo>
                    <a:pt x="0" y="441461"/>
                  </a:lnTo>
                  <a:close/>
                </a:path>
              </a:pathLst>
            </a:custGeom>
            <a:solidFill>
              <a:srgbClr val="00ADEF"/>
            </a:solidFill>
          </p:spPr>
        </p:sp>
        <p:sp>
          <p:nvSpPr>
            <p:cNvPr name="TextBox 15" id="15"/>
            <p:cNvSpPr txBox="true"/>
            <p:nvPr/>
          </p:nvSpPr>
          <p:spPr>
            <a:xfrm>
              <a:off x="0" y="-38100"/>
              <a:ext cx="2210477" cy="479561"/>
            </a:xfrm>
            <a:prstGeom prst="rect">
              <a:avLst/>
            </a:prstGeom>
          </p:spPr>
          <p:txBody>
            <a:bodyPr anchor="ctr" rtlCol="false" tIns="124102" lIns="124102" bIns="124102" rIns="124102"/>
            <a:lstStyle/>
            <a:p>
              <a:pPr algn="ctr">
                <a:lnSpc>
                  <a:spcPts val="2025"/>
                </a:lnSpc>
              </a:pPr>
              <a:r>
                <a:rPr lang="en-US" b="true" sz="1446">
                  <a:solidFill>
                    <a:srgbClr val="000000"/>
                  </a:solidFill>
                  <a:latin typeface="Inter Bold"/>
                  <a:ea typeface="Inter Bold"/>
                  <a:cs typeface="Inter Bold"/>
                  <a:sym typeface="Inter Bold"/>
                </a:rPr>
                <a:t>Tensorflow Dataset</a:t>
              </a:r>
            </a:p>
          </p:txBody>
        </p:sp>
      </p:grpSp>
      <p:grpSp>
        <p:nvGrpSpPr>
          <p:cNvPr name="Group 16" id="16"/>
          <p:cNvGrpSpPr/>
          <p:nvPr/>
        </p:nvGrpSpPr>
        <p:grpSpPr>
          <a:xfrm rot="0">
            <a:off x="2550805" y="3336756"/>
            <a:ext cx="7248078" cy="531054"/>
            <a:chOff x="0" y="0"/>
            <a:chExt cx="6025265" cy="441461"/>
          </a:xfrm>
        </p:grpSpPr>
        <p:sp>
          <p:nvSpPr>
            <p:cNvPr name="Freeform 17" id="17"/>
            <p:cNvSpPr/>
            <p:nvPr/>
          </p:nvSpPr>
          <p:spPr>
            <a:xfrm flipH="false" flipV="false" rot="0">
              <a:off x="0" y="0"/>
              <a:ext cx="6025265" cy="441461"/>
            </a:xfrm>
            <a:custGeom>
              <a:avLst/>
              <a:gdLst/>
              <a:ahLst/>
              <a:cxnLst/>
              <a:rect r="r" b="b" t="t" l="l"/>
              <a:pathLst>
                <a:path h="441461" w="6025265">
                  <a:moveTo>
                    <a:pt x="0" y="0"/>
                  </a:moveTo>
                  <a:lnTo>
                    <a:pt x="6025265" y="0"/>
                  </a:lnTo>
                  <a:lnTo>
                    <a:pt x="6025265" y="441461"/>
                  </a:lnTo>
                  <a:lnTo>
                    <a:pt x="0" y="441461"/>
                  </a:lnTo>
                  <a:close/>
                </a:path>
              </a:pathLst>
            </a:custGeom>
            <a:solidFill>
              <a:srgbClr val="00ADEF"/>
            </a:solidFill>
          </p:spPr>
        </p:sp>
        <p:sp>
          <p:nvSpPr>
            <p:cNvPr name="TextBox 18" id="18"/>
            <p:cNvSpPr txBox="true"/>
            <p:nvPr/>
          </p:nvSpPr>
          <p:spPr>
            <a:xfrm>
              <a:off x="0" y="-38100"/>
              <a:ext cx="6025265" cy="479561"/>
            </a:xfrm>
            <a:prstGeom prst="rect">
              <a:avLst/>
            </a:prstGeom>
          </p:spPr>
          <p:txBody>
            <a:bodyPr anchor="ctr" rtlCol="false" tIns="124102" lIns="124102" bIns="124102" rIns="124102"/>
            <a:lstStyle/>
            <a:p>
              <a:pPr algn="ctr">
                <a:lnSpc>
                  <a:spcPts val="2025"/>
                </a:lnSpc>
              </a:pPr>
              <a:r>
                <a:rPr lang="en-US" b="true" sz="1446">
                  <a:solidFill>
                    <a:srgbClr val="000000"/>
                  </a:solidFill>
                  <a:latin typeface="Inter Bold"/>
                  <a:ea typeface="Inter Bold"/>
                  <a:cs typeface="Inter Bold"/>
                  <a:sym typeface="Inter Bold"/>
                </a:rPr>
                <a:t>Preprocessing (Image Resizing, Augmentation, etc.)</a:t>
              </a:r>
            </a:p>
          </p:txBody>
        </p:sp>
      </p:grpSp>
      <p:grpSp>
        <p:nvGrpSpPr>
          <p:cNvPr name="Group 19" id="19"/>
          <p:cNvGrpSpPr/>
          <p:nvPr/>
        </p:nvGrpSpPr>
        <p:grpSpPr>
          <a:xfrm rot="0">
            <a:off x="4809245" y="4160449"/>
            <a:ext cx="2732757" cy="531054"/>
            <a:chOff x="0" y="0"/>
            <a:chExt cx="2271718" cy="441461"/>
          </a:xfrm>
        </p:grpSpPr>
        <p:sp>
          <p:nvSpPr>
            <p:cNvPr name="Freeform 20" id="20"/>
            <p:cNvSpPr/>
            <p:nvPr/>
          </p:nvSpPr>
          <p:spPr>
            <a:xfrm flipH="false" flipV="false" rot="0">
              <a:off x="0" y="0"/>
              <a:ext cx="2271718" cy="441461"/>
            </a:xfrm>
            <a:custGeom>
              <a:avLst/>
              <a:gdLst/>
              <a:ahLst/>
              <a:cxnLst/>
              <a:rect r="r" b="b" t="t" l="l"/>
              <a:pathLst>
                <a:path h="441461" w="2271718">
                  <a:moveTo>
                    <a:pt x="0" y="0"/>
                  </a:moveTo>
                  <a:lnTo>
                    <a:pt x="2271718" y="0"/>
                  </a:lnTo>
                  <a:lnTo>
                    <a:pt x="2271718" y="441461"/>
                  </a:lnTo>
                  <a:lnTo>
                    <a:pt x="0" y="441461"/>
                  </a:lnTo>
                  <a:close/>
                </a:path>
              </a:pathLst>
            </a:custGeom>
            <a:solidFill>
              <a:srgbClr val="00ADEF"/>
            </a:solidFill>
          </p:spPr>
        </p:sp>
        <p:sp>
          <p:nvSpPr>
            <p:cNvPr name="TextBox 21" id="21"/>
            <p:cNvSpPr txBox="true"/>
            <p:nvPr/>
          </p:nvSpPr>
          <p:spPr>
            <a:xfrm>
              <a:off x="0" y="-38100"/>
              <a:ext cx="2271718" cy="479561"/>
            </a:xfrm>
            <a:prstGeom prst="rect">
              <a:avLst/>
            </a:prstGeom>
          </p:spPr>
          <p:txBody>
            <a:bodyPr anchor="ctr" rtlCol="false" tIns="124102" lIns="124102" bIns="124102" rIns="124102"/>
            <a:lstStyle/>
            <a:p>
              <a:pPr algn="ctr">
                <a:lnSpc>
                  <a:spcPts val="2025"/>
                </a:lnSpc>
              </a:pPr>
              <a:r>
                <a:rPr lang="en-US" b="true" sz="1446">
                  <a:solidFill>
                    <a:srgbClr val="000000"/>
                  </a:solidFill>
                  <a:latin typeface="Inter Bold"/>
                  <a:ea typeface="Inter Bold"/>
                  <a:cs typeface="Inter Bold"/>
                  <a:sym typeface="Inter Bold"/>
                </a:rPr>
                <a:t>LSTM Model</a:t>
              </a:r>
            </a:p>
          </p:txBody>
        </p:sp>
      </p:grpSp>
      <p:grpSp>
        <p:nvGrpSpPr>
          <p:cNvPr name="Group 22" id="22"/>
          <p:cNvGrpSpPr/>
          <p:nvPr/>
        </p:nvGrpSpPr>
        <p:grpSpPr>
          <a:xfrm rot="0">
            <a:off x="4899956" y="5336674"/>
            <a:ext cx="2551337" cy="1904729"/>
            <a:chOff x="0" y="0"/>
            <a:chExt cx="1088725" cy="812800"/>
          </a:xfrm>
        </p:grpSpPr>
        <p:sp>
          <p:nvSpPr>
            <p:cNvPr name="Freeform 23" id="23"/>
            <p:cNvSpPr/>
            <p:nvPr/>
          </p:nvSpPr>
          <p:spPr>
            <a:xfrm flipH="false" flipV="false" rot="0">
              <a:off x="0" y="0"/>
              <a:ext cx="1088725" cy="812800"/>
            </a:xfrm>
            <a:custGeom>
              <a:avLst/>
              <a:gdLst/>
              <a:ahLst/>
              <a:cxnLst/>
              <a:rect r="r" b="b" t="t" l="l"/>
              <a:pathLst>
                <a:path h="812800" w="1088725">
                  <a:moveTo>
                    <a:pt x="544363" y="0"/>
                  </a:moveTo>
                  <a:lnTo>
                    <a:pt x="1088725" y="406400"/>
                  </a:lnTo>
                  <a:lnTo>
                    <a:pt x="544363" y="812800"/>
                  </a:lnTo>
                  <a:lnTo>
                    <a:pt x="0" y="406400"/>
                  </a:lnTo>
                  <a:lnTo>
                    <a:pt x="544363" y="0"/>
                  </a:lnTo>
                  <a:close/>
                </a:path>
              </a:pathLst>
            </a:custGeom>
            <a:solidFill>
              <a:srgbClr val="0070C0"/>
            </a:solidFill>
          </p:spPr>
        </p:sp>
        <p:sp>
          <p:nvSpPr>
            <p:cNvPr name="TextBox 24" id="24"/>
            <p:cNvSpPr txBox="true"/>
            <p:nvPr/>
          </p:nvSpPr>
          <p:spPr>
            <a:xfrm>
              <a:off x="187125" y="101600"/>
              <a:ext cx="714476" cy="571500"/>
            </a:xfrm>
            <a:prstGeom prst="rect">
              <a:avLst/>
            </a:prstGeom>
          </p:spPr>
          <p:txBody>
            <a:bodyPr anchor="ctr" rtlCol="false" tIns="57805" lIns="57805" bIns="57805" rIns="57805"/>
            <a:lstStyle/>
            <a:p>
              <a:pPr algn="ctr">
                <a:lnSpc>
                  <a:spcPts val="2029"/>
                </a:lnSpc>
              </a:pPr>
              <a:r>
                <a:rPr lang="en-US" b="true" sz="1449">
                  <a:solidFill>
                    <a:srgbClr val="000000"/>
                  </a:solidFill>
                  <a:latin typeface="Inter Bold"/>
                  <a:ea typeface="Inter Bold"/>
                  <a:cs typeface="Inter Bold"/>
                  <a:sym typeface="Inter Bold"/>
                </a:rPr>
                <a:t>Model Deployment</a:t>
              </a:r>
            </a:p>
          </p:txBody>
        </p:sp>
      </p:grpSp>
      <p:sp>
        <p:nvSpPr>
          <p:cNvPr name="AutoShape 25" id="25"/>
          <p:cNvSpPr/>
          <p:nvPr/>
        </p:nvSpPr>
        <p:spPr>
          <a:xfrm>
            <a:off x="6174844" y="2220422"/>
            <a:ext cx="0" cy="292640"/>
          </a:xfrm>
          <a:prstGeom prst="line">
            <a:avLst/>
          </a:prstGeom>
          <a:ln cap="flat" w="28575">
            <a:solidFill>
              <a:srgbClr val="7155C2"/>
            </a:solidFill>
            <a:prstDash val="solid"/>
            <a:headEnd type="none" len="sm" w="sm"/>
            <a:tailEnd type="triangle" len="med" w="lg"/>
          </a:ln>
        </p:spPr>
      </p:sp>
      <p:sp>
        <p:nvSpPr>
          <p:cNvPr name="AutoShape 26" id="26"/>
          <p:cNvSpPr/>
          <p:nvPr/>
        </p:nvSpPr>
        <p:spPr>
          <a:xfrm>
            <a:off x="6174844" y="3044116"/>
            <a:ext cx="0" cy="292640"/>
          </a:xfrm>
          <a:prstGeom prst="line">
            <a:avLst/>
          </a:prstGeom>
          <a:ln cap="flat" w="28575">
            <a:solidFill>
              <a:srgbClr val="7155C2"/>
            </a:solidFill>
            <a:prstDash val="solid"/>
            <a:headEnd type="none" len="sm" w="sm"/>
            <a:tailEnd type="triangle" len="med" w="lg"/>
          </a:ln>
        </p:spPr>
      </p:sp>
      <p:sp>
        <p:nvSpPr>
          <p:cNvPr name="AutoShape 27" id="27"/>
          <p:cNvSpPr/>
          <p:nvPr/>
        </p:nvSpPr>
        <p:spPr>
          <a:xfrm>
            <a:off x="6174844" y="3867810"/>
            <a:ext cx="780" cy="292640"/>
          </a:xfrm>
          <a:prstGeom prst="line">
            <a:avLst/>
          </a:prstGeom>
          <a:ln cap="flat" w="28575">
            <a:solidFill>
              <a:srgbClr val="7155C2"/>
            </a:solidFill>
            <a:prstDash val="solid"/>
            <a:headEnd type="none" len="sm" w="sm"/>
            <a:tailEnd type="triangle" len="med" w="lg"/>
          </a:ln>
        </p:spPr>
      </p:sp>
      <p:sp>
        <p:nvSpPr>
          <p:cNvPr name="AutoShape 28" id="28"/>
          <p:cNvSpPr/>
          <p:nvPr/>
        </p:nvSpPr>
        <p:spPr>
          <a:xfrm flipH="true">
            <a:off x="6175624" y="4691503"/>
            <a:ext cx="0" cy="645171"/>
          </a:xfrm>
          <a:prstGeom prst="line">
            <a:avLst/>
          </a:prstGeom>
          <a:ln cap="flat" w="28575">
            <a:solidFill>
              <a:srgbClr val="7155C2"/>
            </a:solidFill>
            <a:prstDash val="solid"/>
            <a:headEnd type="none" len="sm" w="sm"/>
            <a:tailEnd type="triangle" len="med" w="lg"/>
          </a:ln>
        </p:spPr>
      </p:sp>
      <p:grpSp>
        <p:nvGrpSpPr>
          <p:cNvPr name="Group 29" id="29"/>
          <p:cNvGrpSpPr/>
          <p:nvPr/>
        </p:nvGrpSpPr>
        <p:grpSpPr>
          <a:xfrm rot="0">
            <a:off x="1028700" y="7289768"/>
            <a:ext cx="3553650" cy="1778032"/>
            <a:chOff x="0" y="0"/>
            <a:chExt cx="4738199" cy="2370709"/>
          </a:xfrm>
        </p:grpSpPr>
        <p:grpSp>
          <p:nvGrpSpPr>
            <p:cNvPr name="Group 30" id="30"/>
            <p:cNvGrpSpPr/>
            <p:nvPr/>
          </p:nvGrpSpPr>
          <p:grpSpPr>
            <a:xfrm rot="0">
              <a:off x="353292" y="1662637"/>
              <a:ext cx="4031614" cy="708072"/>
              <a:chOff x="0" y="0"/>
              <a:chExt cx="2513585" cy="441461"/>
            </a:xfrm>
          </p:grpSpPr>
          <p:sp>
            <p:nvSpPr>
              <p:cNvPr name="Freeform 31" id="31"/>
              <p:cNvSpPr/>
              <p:nvPr/>
            </p:nvSpPr>
            <p:spPr>
              <a:xfrm flipH="false" flipV="false" rot="0">
                <a:off x="0" y="0"/>
                <a:ext cx="2513585" cy="441461"/>
              </a:xfrm>
              <a:custGeom>
                <a:avLst/>
                <a:gdLst/>
                <a:ahLst/>
                <a:cxnLst/>
                <a:rect r="r" b="b" t="t" l="l"/>
                <a:pathLst>
                  <a:path h="441461" w="2513585">
                    <a:moveTo>
                      <a:pt x="0" y="0"/>
                    </a:moveTo>
                    <a:lnTo>
                      <a:pt x="2513585" y="0"/>
                    </a:lnTo>
                    <a:lnTo>
                      <a:pt x="2513585" y="441461"/>
                    </a:lnTo>
                    <a:lnTo>
                      <a:pt x="0" y="441461"/>
                    </a:lnTo>
                    <a:close/>
                  </a:path>
                </a:pathLst>
              </a:custGeom>
              <a:solidFill>
                <a:srgbClr val="00ADEF"/>
              </a:solidFill>
            </p:spPr>
          </p:sp>
          <p:sp>
            <p:nvSpPr>
              <p:cNvPr name="TextBox 32" id="32"/>
              <p:cNvSpPr txBox="true"/>
              <p:nvPr/>
            </p:nvSpPr>
            <p:spPr>
              <a:xfrm>
                <a:off x="0" y="-28575"/>
                <a:ext cx="2513585" cy="470036"/>
              </a:xfrm>
              <a:prstGeom prst="rect">
                <a:avLst/>
              </a:prstGeom>
            </p:spPr>
            <p:txBody>
              <a:bodyPr anchor="ctr" rtlCol="false" tIns="124102" lIns="124102" bIns="124102" rIns="124102"/>
              <a:lstStyle/>
              <a:p>
                <a:pPr algn="ctr">
                  <a:lnSpc>
                    <a:spcPts val="2025"/>
                  </a:lnSpc>
                </a:pPr>
                <a:r>
                  <a:rPr lang="en-US" b="true" sz="1446">
                    <a:solidFill>
                      <a:srgbClr val="000000"/>
                    </a:solidFill>
                    <a:latin typeface="Garet 2 Bold"/>
                    <a:ea typeface="Garet 2 Bold"/>
                    <a:cs typeface="Garet 2 Bold"/>
                    <a:sym typeface="Garet 2 Bold"/>
                  </a:rPr>
                  <a:t>Web App (React.js)</a:t>
                </a:r>
              </a:p>
            </p:txBody>
          </p:sp>
        </p:grpSp>
        <p:grpSp>
          <p:nvGrpSpPr>
            <p:cNvPr name="Group 33" id="33"/>
            <p:cNvGrpSpPr/>
            <p:nvPr/>
          </p:nvGrpSpPr>
          <p:grpSpPr>
            <a:xfrm rot="0">
              <a:off x="0" y="0"/>
              <a:ext cx="4738199" cy="710703"/>
              <a:chOff x="0" y="0"/>
              <a:chExt cx="2954118" cy="443101"/>
            </a:xfrm>
          </p:grpSpPr>
          <p:sp>
            <p:nvSpPr>
              <p:cNvPr name="Freeform 34" id="34"/>
              <p:cNvSpPr/>
              <p:nvPr/>
            </p:nvSpPr>
            <p:spPr>
              <a:xfrm flipH="false" flipV="false" rot="0">
                <a:off x="0" y="0"/>
                <a:ext cx="2954118" cy="443101"/>
              </a:xfrm>
              <a:custGeom>
                <a:avLst/>
                <a:gdLst/>
                <a:ahLst/>
                <a:cxnLst/>
                <a:rect r="r" b="b" t="t" l="l"/>
                <a:pathLst>
                  <a:path h="443101" w="2954118">
                    <a:moveTo>
                      <a:pt x="0" y="0"/>
                    </a:moveTo>
                    <a:lnTo>
                      <a:pt x="2954118" y="0"/>
                    </a:lnTo>
                    <a:lnTo>
                      <a:pt x="2954118" y="443101"/>
                    </a:lnTo>
                    <a:lnTo>
                      <a:pt x="0" y="443101"/>
                    </a:lnTo>
                    <a:close/>
                  </a:path>
                </a:pathLst>
              </a:custGeom>
              <a:solidFill>
                <a:srgbClr val="00ADEF"/>
              </a:solidFill>
            </p:spPr>
          </p:sp>
          <p:sp>
            <p:nvSpPr>
              <p:cNvPr name="TextBox 35" id="35"/>
              <p:cNvSpPr txBox="true"/>
              <p:nvPr/>
            </p:nvSpPr>
            <p:spPr>
              <a:xfrm>
                <a:off x="0" y="-28575"/>
                <a:ext cx="2954118" cy="471676"/>
              </a:xfrm>
              <a:prstGeom prst="rect">
                <a:avLst/>
              </a:prstGeom>
            </p:spPr>
            <p:txBody>
              <a:bodyPr anchor="ctr" rtlCol="false" tIns="124102" lIns="124102" bIns="124102" rIns="124102"/>
              <a:lstStyle/>
              <a:p>
                <a:pPr algn="ctr">
                  <a:lnSpc>
                    <a:spcPts val="2025"/>
                  </a:lnSpc>
                </a:pPr>
                <a:r>
                  <a:rPr lang="en-US" b="true" sz="1446">
                    <a:solidFill>
                      <a:srgbClr val="000000"/>
                    </a:solidFill>
                    <a:latin typeface="Garet 2 Bold"/>
                    <a:ea typeface="Garet 2 Bold"/>
                    <a:cs typeface="Garet 2 Bold"/>
                    <a:sym typeface="Garet 2 Bold"/>
                  </a:rPr>
                  <a:t>FastAPI Backend (TF Serving)</a:t>
                </a:r>
              </a:p>
            </p:txBody>
          </p:sp>
        </p:grpSp>
        <p:sp>
          <p:nvSpPr>
            <p:cNvPr name="AutoShape 36" id="36"/>
            <p:cNvSpPr/>
            <p:nvPr/>
          </p:nvSpPr>
          <p:spPr>
            <a:xfrm flipV="true">
              <a:off x="2369100" y="710703"/>
              <a:ext cx="0" cy="951934"/>
            </a:xfrm>
            <a:prstGeom prst="line">
              <a:avLst/>
            </a:prstGeom>
            <a:ln cap="flat" w="38100">
              <a:solidFill>
                <a:srgbClr val="7155C2"/>
              </a:solidFill>
              <a:prstDash val="solid"/>
              <a:headEnd type="none" len="sm" w="sm"/>
              <a:tailEnd type="triangle" len="med" w="lg"/>
            </a:ln>
          </p:spPr>
        </p:sp>
        <p:sp>
          <p:nvSpPr>
            <p:cNvPr name="AutoShape 37" id="37"/>
            <p:cNvSpPr/>
            <p:nvPr/>
          </p:nvSpPr>
          <p:spPr>
            <a:xfrm>
              <a:off x="2623332" y="713334"/>
              <a:ext cx="0" cy="949303"/>
            </a:xfrm>
            <a:prstGeom prst="line">
              <a:avLst/>
            </a:prstGeom>
            <a:ln cap="flat" w="38100">
              <a:solidFill>
                <a:srgbClr val="7155C2"/>
              </a:solidFill>
              <a:prstDash val="solid"/>
              <a:headEnd type="none" len="sm" w="sm"/>
              <a:tailEnd type="triangle" len="med" w="lg"/>
            </a:ln>
          </p:spPr>
        </p:sp>
      </p:grpSp>
      <p:grpSp>
        <p:nvGrpSpPr>
          <p:cNvPr name="Group 38" id="38"/>
          <p:cNvGrpSpPr/>
          <p:nvPr/>
        </p:nvGrpSpPr>
        <p:grpSpPr>
          <a:xfrm rot="0">
            <a:off x="7651317" y="7291742"/>
            <a:ext cx="4348320" cy="1776058"/>
            <a:chOff x="0" y="0"/>
            <a:chExt cx="5797760" cy="2368078"/>
          </a:xfrm>
        </p:grpSpPr>
        <p:sp>
          <p:nvSpPr>
            <p:cNvPr name="AutoShape 39" id="39"/>
            <p:cNvSpPr/>
            <p:nvPr/>
          </p:nvSpPr>
          <p:spPr>
            <a:xfrm flipV="true">
              <a:off x="2898880" y="708072"/>
              <a:ext cx="0" cy="951934"/>
            </a:xfrm>
            <a:prstGeom prst="line">
              <a:avLst/>
            </a:prstGeom>
            <a:ln cap="flat" w="38100">
              <a:solidFill>
                <a:srgbClr val="7155C2"/>
              </a:solidFill>
              <a:prstDash val="solid"/>
              <a:headEnd type="none" len="sm" w="sm"/>
              <a:tailEnd type="triangle" len="med" w="lg"/>
            </a:ln>
          </p:spPr>
        </p:sp>
        <p:grpSp>
          <p:nvGrpSpPr>
            <p:cNvPr name="Group 40" id="40"/>
            <p:cNvGrpSpPr/>
            <p:nvPr/>
          </p:nvGrpSpPr>
          <p:grpSpPr>
            <a:xfrm rot="0">
              <a:off x="349144" y="1660006"/>
              <a:ext cx="5099472" cy="708072"/>
              <a:chOff x="0" y="0"/>
              <a:chExt cx="3179360" cy="441461"/>
            </a:xfrm>
          </p:grpSpPr>
          <p:sp>
            <p:nvSpPr>
              <p:cNvPr name="Freeform 41" id="41"/>
              <p:cNvSpPr/>
              <p:nvPr/>
            </p:nvSpPr>
            <p:spPr>
              <a:xfrm flipH="false" flipV="false" rot="0">
                <a:off x="0" y="0"/>
                <a:ext cx="3179360" cy="441461"/>
              </a:xfrm>
              <a:custGeom>
                <a:avLst/>
                <a:gdLst/>
                <a:ahLst/>
                <a:cxnLst/>
                <a:rect r="r" b="b" t="t" l="l"/>
                <a:pathLst>
                  <a:path h="441461" w="3179360">
                    <a:moveTo>
                      <a:pt x="0" y="0"/>
                    </a:moveTo>
                    <a:lnTo>
                      <a:pt x="3179360" y="0"/>
                    </a:lnTo>
                    <a:lnTo>
                      <a:pt x="3179360" y="441461"/>
                    </a:lnTo>
                    <a:lnTo>
                      <a:pt x="0" y="441461"/>
                    </a:lnTo>
                    <a:close/>
                  </a:path>
                </a:pathLst>
              </a:custGeom>
              <a:solidFill>
                <a:srgbClr val="00ADEF"/>
              </a:solidFill>
            </p:spPr>
          </p:sp>
          <p:sp>
            <p:nvSpPr>
              <p:cNvPr name="TextBox 42" id="42"/>
              <p:cNvSpPr txBox="true"/>
              <p:nvPr/>
            </p:nvSpPr>
            <p:spPr>
              <a:xfrm>
                <a:off x="0" y="-28575"/>
                <a:ext cx="3179360" cy="470036"/>
              </a:xfrm>
              <a:prstGeom prst="rect">
                <a:avLst/>
              </a:prstGeom>
            </p:spPr>
            <p:txBody>
              <a:bodyPr anchor="ctr" rtlCol="false" tIns="124102" lIns="124102" bIns="124102" rIns="124102"/>
              <a:lstStyle/>
              <a:p>
                <a:pPr algn="ctr">
                  <a:lnSpc>
                    <a:spcPts val="2025"/>
                  </a:lnSpc>
                </a:pPr>
                <a:r>
                  <a:rPr lang="en-US" b="true" sz="1446">
                    <a:solidFill>
                      <a:srgbClr val="000000"/>
                    </a:solidFill>
                    <a:latin typeface="Garet 2 Bold"/>
                    <a:ea typeface="Garet 2 Bold"/>
                    <a:cs typeface="Garet 2 Bold"/>
                    <a:sym typeface="Garet 2 Bold"/>
                  </a:rPr>
                  <a:t>Mobile App (React NatIve)</a:t>
                </a:r>
              </a:p>
            </p:txBody>
          </p:sp>
        </p:grpSp>
        <p:grpSp>
          <p:nvGrpSpPr>
            <p:cNvPr name="Group 43" id="43"/>
            <p:cNvGrpSpPr/>
            <p:nvPr/>
          </p:nvGrpSpPr>
          <p:grpSpPr>
            <a:xfrm rot="0">
              <a:off x="0" y="0"/>
              <a:ext cx="5797760" cy="708072"/>
              <a:chOff x="0" y="0"/>
              <a:chExt cx="3614721" cy="441461"/>
            </a:xfrm>
          </p:grpSpPr>
          <p:sp>
            <p:nvSpPr>
              <p:cNvPr name="Freeform 44" id="44"/>
              <p:cNvSpPr/>
              <p:nvPr/>
            </p:nvSpPr>
            <p:spPr>
              <a:xfrm flipH="false" flipV="false" rot="0">
                <a:off x="0" y="0"/>
                <a:ext cx="3614721" cy="441461"/>
              </a:xfrm>
              <a:custGeom>
                <a:avLst/>
                <a:gdLst/>
                <a:ahLst/>
                <a:cxnLst/>
                <a:rect r="r" b="b" t="t" l="l"/>
                <a:pathLst>
                  <a:path h="441461" w="3614721">
                    <a:moveTo>
                      <a:pt x="0" y="0"/>
                    </a:moveTo>
                    <a:lnTo>
                      <a:pt x="3614721" y="0"/>
                    </a:lnTo>
                    <a:lnTo>
                      <a:pt x="3614721" y="441461"/>
                    </a:lnTo>
                    <a:lnTo>
                      <a:pt x="0" y="441461"/>
                    </a:lnTo>
                    <a:close/>
                  </a:path>
                </a:pathLst>
              </a:custGeom>
              <a:solidFill>
                <a:srgbClr val="00ADEF"/>
              </a:solidFill>
            </p:spPr>
          </p:sp>
          <p:sp>
            <p:nvSpPr>
              <p:cNvPr name="TextBox 45" id="45"/>
              <p:cNvSpPr txBox="true"/>
              <p:nvPr/>
            </p:nvSpPr>
            <p:spPr>
              <a:xfrm>
                <a:off x="0" y="-28575"/>
                <a:ext cx="3614721" cy="470036"/>
              </a:xfrm>
              <a:prstGeom prst="rect">
                <a:avLst/>
              </a:prstGeom>
            </p:spPr>
            <p:txBody>
              <a:bodyPr anchor="ctr" rtlCol="false" tIns="124102" lIns="124102" bIns="124102" rIns="124102"/>
              <a:lstStyle/>
              <a:p>
                <a:pPr algn="ctr">
                  <a:lnSpc>
                    <a:spcPts val="2025"/>
                  </a:lnSpc>
                </a:pPr>
                <a:r>
                  <a:rPr lang="en-US" b="true" sz="1446">
                    <a:solidFill>
                      <a:srgbClr val="000000"/>
                    </a:solidFill>
                    <a:latin typeface="Garet 2 Bold"/>
                    <a:ea typeface="Garet 2 Bold"/>
                    <a:cs typeface="Garet 2 Bold"/>
                    <a:sym typeface="Garet 2 Bold"/>
                  </a:rPr>
                  <a:t>GCP Functions (TFLite Model)</a:t>
                </a:r>
              </a:p>
            </p:txBody>
          </p:sp>
        </p:grpSp>
        <p:sp>
          <p:nvSpPr>
            <p:cNvPr name="AutoShape 46" id="46"/>
            <p:cNvSpPr/>
            <p:nvPr/>
          </p:nvSpPr>
          <p:spPr>
            <a:xfrm>
              <a:off x="3154874" y="710703"/>
              <a:ext cx="0" cy="949303"/>
            </a:xfrm>
            <a:prstGeom prst="line">
              <a:avLst/>
            </a:prstGeom>
            <a:ln cap="flat" w="38100">
              <a:solidFill>
                <a:srgbClr val="7155C2"/>
              </a:solidFill>
              <a:prstDash val="solid"/>
              <a:headEnd type="none" len="sm" w="sm"/>
              <a:tailEnd type="triangle" len="med" w="lg"/>
            </a:ln>
          </p:spPr>
        </p:sp>
      </p:grpSp>
      <p:sp>
        <p:nvSpPr>
          <p:cNvPr name="AutoShape 47" id="47"/>
          <p:cNvSpPr/>
          <p:nvPr/>
        </p:nvSpPr>
        <p:spPr>
          <a:xfrm flipH="true">
            <a:off x="2805525" y="6289038"/>
            <a:ext cx="2094431" cy="1000730"/>
          </a:xfrm>
          <a:prstGeom prst="line">
            <a:avLst/>
          </a:prstGeom>
          <a:ln cap="flat" w="28575">
            <a:solidFill>
              <a:srgbClr val="7155C2"/>
            </a:solidFill>
            <a:prstDash val="solid"/>
            <a:headEnd type="none" len="sm" w="sm"/>
            <a:tailEnd type="triangle" len="med" w="lg"/>
          </a:ln>
        </p:spPr>
      </p:sp>
      <p:sp>
        <p:nvSpPr>
          <p:cNvPr name="AutoShape 48" id="48"/>
          <p:cNvSpPr/>
          <p:nvPr/>
        </p:nvSpPr>
        <p:spPr>
          <a:xfrm>
            <a:off x="7451292" y="6289038"/>
            <a:ext cx="2374185" cy="1002703"/>
          </a:xfrm>
          <a:prstGeom prst="line">
            <a:avLst/>
          </a:prstGeom>
          <a:ln cap="flat" w="28575">
            <a:solidFill>
              <a:srgbClr val="7155C2"/>
            </a:solidFill>
            <a:prstDash val="solid"/>
            <a:headEnd type="none" len="sm" w="sm"/>
            <a:tailEnd type="triangle" len="med" w="lg"/>
          </a:ln>
        </p:spPr>
      </p:sp>
      <p:grpSp>
        <p:nvGrpSpPr>
          <p:cNvPr name="Group 49" id="49"/>
          <p:cNvGrpSpPr/>
          <p:nvPr/>
        </p:nvGrpSpPr>
        <p:grpSpPr>
          <a:xfrm rot="0">
            <a:off x="12746494" y="2360662"/>
            <a:ext cx="4983457" cy="7193597"/>
            <a:chOff x="0" y="0"/>
            <a:chExt cx="6644609" cy="9591462"/>
          </a:xfrm>
        </p:grpSpPr>
        <p:grpSp>
          <p:nvGrpSpPr>
            <p:cNvPr name="Group 50" id="50"/>
            <p:cNvGrpSpPr/>
            <p:nvPr/>
          </p:nvGrpSpPr>
          <p:grpSpPr>
            <a:xfrm rot="0">
              <a:off x="0" y="847387"/>
              <a:ext cx="6644609" cy="8744075"/>
              <a:chOff x="0" y="0"/>
              <a:chExt cx="1312515" cy="1727225"/>
            </a:xfrm>
          </p:grpSpPr>
          <p:sp>
            <p:nvSpPr>
              <p:cNvPr name="Freeform 51" id="51"/>
              <p:cNvSpPr/>
              <p:nvPr/>
            </p:nvSpPr>
            <p:spPr>
              <a:xfrm flipH="false" flipV="false" rot="0">
                <a:off x="0" y="0"/>
                <a:ext cx="1312515" cy="1727225"/>
              </a:xfrm>
              <a:custGeom>
                <a:avLst/>
                <a:gdLst/>
                <a:ahLst/>
                <a:cxnLst/>
                <a:rect r="r" b="b" t="t" l="l"/>
                <a:pathLst>
                  <a:path h="1727225" w="1312515">
                    <a:moveTo>
                      <a:pt x="79230" y="0"/>
                    </a:moveTo>
                    <a:lnTo>
                      <a:pt x="1233286" y="0"/>
                    </a:lnTo>
                    <a:cubicBezTo>
                      <a:pt x="1254299" y="0"/>
                      <a:pt x="1274451" y="8347"/>
                      <a:pt x="1289309" y="23206"/>
                    </a:cubicBezTo>
                    <a:cubicBezTo>
                      <a:pt x="1304168" y="38064"/>
                      <a:pt x="1312515" y="58217"/>
                      <a:pt x="1312515" y="79230"/>
                    </a:cubicBezTo>
                    <a:lnTo>
                      <a:pt x="1312515" y="1647995"/>
                    </a:lnTo>
                    <a:cubicBezTo>
                      <a:pt x="1312515" y="1669008"/>
                      <a:pt x="1304168" y="1689160"/>
                      <a:pt x="1289309" y="1704019"/>
                    </a:cubicBezTo>
                    <a:cubicBezTo>
                      <a:pt x="1274451" y="1718877"/>
                      <a:pt x="1254299" y="1727225"/>
                      <a:pt x="1233286" y="1727225"/>
                    </a:cubicBezTo>
                    <a:lnTo>
                      <a:pt x="79230" y="1727225"/>
                    </a:lnTo>
                    <a:cubicBezTo>
                      <a:pt x="58217" y="1727225"/>
                      <a:pt x="38064" y="1718877"/>
                      <a:pt x="23206" y="1704019"/>
                    </a:cubicBezTo>
                    <a:cubicBezTo>
                      <a:pt x="8347" y="1689160"/>
                      <a:pt x="0" y="1669008"/>
                      <a:pt x="0" y="1647995"/>
                    </a:cubicBezTo>
                    <a:lnTo>
                      <a:pt x="0" y="79230"/>
                    </a:lnTo>
                    <a:cubicBezTo>
                      <a:pt x="0" y="58217"/>
                      <a:pt x="8347" y="38064"/>
                      <a:pt x="23206" y="23206"/>
                    </a:cubicBezTo>
                    <a:cubicBezTo>
                      <a:pt x="38064" y="8347"/>
                      <a:pt x="58217" y="0"/>
                      <a:pt x="79230" y="0"/>
                    </a:cubicBezTo>
                    <a:close/>
                  </a:path>
                </a:pathLst>
              </a:custGeom>
              <a:solidFill>
                <a:srgbClr val="D4FCFD"/>
              </a:solidFill>
            </p:spPr>
          </p:sp>
          <p:sp>
            <p:nvSpPr>
              <p:cNvPr name="TextBox 52" id="52"/>
              <p:cNvSpPr txBox="true"/>
              <p:nvPr/>
            </p:nvSpPr>
            <p:spPr>
              <a:xfrm>
                <a:off x="0" y="-28575"/>
                <a:ext cx="1312515" cy="1755800"/>
              </a:xfrm>
              <a:prstGeom prst="rect">
                <a:avLst/>
              </a:prstGeom>
            </p:spPr>
            <p:txBody>
              <a:bodyPr anchor="ctr" rtlCol="false" tIns="50800" lIns="50800" bIns="50800" rIns="50800"/>
              <a:lstStyle/>
              <a:p>
                <a:pPr algn="ctr">
                  <a:lnSpc>
                    <a:spcPts val="2165"/>
                  </a:lnSpc>
                </a:pPr>
              </a:p>
            </p:txBody>
          </p:sp>
        </p:grpSp>
        <p:sp>
          <p:nvSpPr>
            <p:cNvPr name="Freeform 53" id="53"/>
            <p:cNvSpPr/>
            <p:nvPr/>
          </p:nvSpPr>
          <p:spPr>
            <a:xfrm flipH="false" flipV="false" rot="0">
              <a:off x="551063" y="3379517"/>
              <a:ext cx="1945794" cy="1191338"/>
            </a:xfrm>
            <a:custGeom>
              <a:avLst/>
              <a:gdLst/>
              <a:ahLst/>
              <a:cxnLst/>
              <a:rect r="r" b="b" t="t" l="l"/>
              <a:pathLst>
                <a:path h="1191338" w="1945794">
                  <a:moveTo>
                    <a:pt x="0" y="0"/>
                  </a:moveTo>
                  <a:lnTo>
                    <a:pt x="1945794" y="0"/>
                  </a:lnTo>
                  <a:lnTo>
                    <a:pt x="1945794" y="1191338"/>
                  </a:lnTo>
                  <a:lnTo>
                    <a:pt x="0" y="1191338"/>
                  </a:lnTo>
                  <a:lnTo>
                    <a:pt x="0" y="0"/>
                  </a:lnTo>
                  <a:close/>
                </a:path>
              </a:pathLst>
            </a:custGeom>
            <a:blipFill>
              <a:blip r:embed="rId6"/>
              <a:stretch>
                <a:fillRect l="-8310" t="0" r="-8310" b="0"/>
              </a:stretch>
            </a:blipFill>
          </p:spPr>
        </p:sp>
        <p:sp>
          <p:nvSpPr>
            <p:cNvPr name="Freeform 54" id="54"/>
            <p:cNvSpPr/>
            <p:nvPr/>
          </p:nvSpPr>
          <p:spPr>
            <a:xfrm flipH="false" flipV="false" rot="0">
              <a:off x="3838746" y="2505592"/>
              <a:ext cx="2658698" cy="1975125"/>
            </a:xfrm>
            <a:custGeom>
              <a:avLst/>
              <a:gdLst/>
              <a:ahLst/>
              <a:cxnLst/>
              <a:rect r="r" b="b" t="t" l="l"/>
              <a:pathLst>
                <a:path h="1975125" w="2658698">
                  <a:moveTo>
                    <a:pt x="0" y="0"/>
                  </a:moveTo>
                  <a:lnTo>
                    <a:pt x="2658697" y="0"/>
                  </a:lnTo>
                  <a:lnTo>
                    <a:pt x="2658697" y="1975125"/>
                  </a:lnTo>
                  <a:lnTo>
                    <a:pt x="0" y="1975125"/>
                  </a:lnTo>
                  <a:lnTo>
                    <a:pt x="0" y="0"/>
                  </a:lnTo>
                  <a:close/>
                </a:path>
              </a:pathLst>
            </a:custGeom>
            <a:blipFill>
              <a:blip r:embed="rId7"/>
              <a:stretch>
                <a:fillRect l="-8310" t="0" r="-8310" b="0"/>
              </a:stretch>
            </a:blipFill>
          </p:spPr>
        </p:sp>
        <p:sp>
          <p:nvSpPr>
            <p:cNvPr name="Freeform 55" id="55"/>
            <p:cNvSpPr/>
            <p:nvPr/>
          </p:nvSpPr>
          <p:spPr>
            <a:xfrm flipH="false" flipV="false" rot="0">
              <a:off x="227961" y="1390003"/>
              <a:ext cx="2253175" cy="1109340"/>
            </a:xfrm>
            <a:custGeom>
              <a:avLst/>
              <a:gdLst/>
              <a:ahLst/>
              <a:cxnLst/>
              <a:rect r="r" b="b" t="t" l="l"/>
              <a:pathLst>
                <a:path h="1109340" w="2253175">
                  <a:moveTo>
                    <a:pt x="0" y="0"/>
                  </a:moveTo>
                  <a:lnTo>
                    <a:pt x="2253175" y="0"/>
                  </a:lnTo>
                  <a:lnTo>
                    <a:pt x="2253175" y="1109340"/>
                  </a:lnTo>
                  <a:lnTo>
                    <a:pt x="0" y="1109340"/>
                  </a:lnTo>
                  <a:lnTo>
                    <a:pt x="0" y="0"/>
                  </a:lnTo>
                  <a:close/>
                </a:path>
              </a:pathLst>
            </a:custGeom>
            <a:blipFill>
              <a:blip r:embed="rId8"/>
              <a:stretch>
                <a:fillRect l="0" t="-12761" r="0" b="-14181"/>
              </a:stretch>
            </a:blipFill>
          </p:spPr>
        </p:sp>
        <p:sp>
          <p:nvSpPr>
            <p:cNvPr name="Freeform 56" id="56"/>
            <p:cNvSpPr/>
            <p:nvPr/>
          </p:nvSpPr>
          <p:spPr>
            <a:xfrm flipH="false" flipV="false" rot="0">
              <a:off x="2713976" y="1197389"/>
              <a:ext cx="1244190" cy="1244190"/>
            </a:xfrm>
            <a:custGeom>
              <a:avLst/>
              <a:gdLst/>
              <a:ahLst/>
              <a:cxnLst/>
              <a:rect r="r" b="b" t="t" l="l"/>
              <a:pathLst>
                <a:path h="1244190" w="1244190">
                  <a:moveTo>
                    <a:pt x="0" y="0"/>
                  </a:moveTo>
                  <a:lnTo>
                    <a:pt x="1244190" y="0"/>
                  </a:lnTo>
                  <a:lnTo>
                    <a:pt x="1244190" y="1244190"/>
                  </a:lnTo>
                  <a:lnTo>
                    <a:pt x="0" y="1244190"/>
                  </a:lnTo>
                  <a:lnTo>
                    <a:pt x="0" y="0"/>
                  </a:lnTo>
                  <a:close/>
                </a:path>
              </a:pathLst>
            </a:custGeom>
            <a:blipFill>
              <a:blip r:embed="rId9"/>
              <a:stretch>
                <a:fillRect l="0" t="0" r="0" b="0"/>
              </a:stretch>
            </a:blipFill>
          </p:spPr>
        </p:sp>
        <p:sp>
          <p:nvSpPr>
            <p:cNvPr name="Freeform 57" id="57"/>
            <p:cNvSpPr/>
            <p:nvPr/>
          </p:nvSpPr>
          <p:spPr>
            <a:xfrm flipH="false" flipV="false" rot="0">
              <a:off x="4589093" y="1283576"/>
              <a:ext cx="1158003" cy="1158003"/>
            </a:xfrm>
            <a:custGeom>
              <a:avLst/>
              <a:gdLst/>
              <a:ahLst/>
              <a:cxnLst/>
              <a:rect r="r" b="b" t="t" l="l"/>
              <a:pathLst>
                <a:path h="1158003" w="1158003">
                  <a:moveTo>
                    <a:pt x="0" y="0"/>
                  </a:moveTo>
                  <a:lnTo>
                    <a:pt x="1158003" y="0"/>
                  </a:lnTo>
                  <a:lnTo>
                    <a:pt x="1158003" y="1158003"/>
                  </a:lnTo>
                  <a:lnTo>
                    <a:pt x="0" y="1158003"/>
                  </a:lnTo>
                  <a:lnTo>
                    <a:pt x="0" y="0"/>
                  </a:lnTo>
                  <a:close/>
                </a:path>
              </a:pathLst>
            </a:custGeom>
            <a:blipFill>
              <a:blip r:embed="rId10"/>
              <a:stretch>
                <a:fillRect l="0" t="0" r="0" b="0"/>
              </a:stretch>
            </a:blipFill>
          </p:spPr>
        </p:sp>
        <p:sp>
          <p:nvSpPr>
            <p:cNvPr name="Freeform 58" id="58"/>
            <p:cNvSpPr/>
            <p:nvPr/>
          </p:nvSpPr>
          <p:spPr>
            <a:xfrm flipH="false" flipV="false" rot="0">
              <a:off x="3838746" y="4530286"/>
              <a:ext cx="2440884" cy="2440884"/>
            </a:xfrm>
            <a:custGeom>
              <a:avLst/>
              <a:gdLst/>
              <a:ahLst/>
              <a:cxnLst/>
              <a:rect r="r" b="b" t="t" l="l"/>
              <a:pathLst>
                <a:path h="2440884" w="2440884">
                  <a:moveTo>
                    <a:pt x="0" y="0"/>
                  </a:moveTo>
                  <a:lnTo>
                    <a:pt x="2440884" y="0"/>
                  </a:lnTo>
                  <a:lnTo>
                    <a:pt x="2440884" y="2440884"/>
                  </a:lnTo>
                  <a:lnTo>
                    <a:pt x="0" y="2440884"/>
                  </a:lnTo>
                  <a:lnTo>
                    <a:pt x="0" y="0"/>
                  </a:lnTo>
                  <a:close/>
                </a:path>
              </a:pathLst>
            </a:custGeom>
            <a:blipFill>
              <a:blip r:embed="rId11"/>
              <a:stretch>
                <a:fillRect l="0" t="0" r="0" b="0"/>
              </a:stretch>
            </a:blipFill>
          </p:spPr>
        </p:sp>
        <p:sp>
          <p:nvSpPr>
            <p:cNvPr name="Freeform 59" id="59"/>
            <p:cNvSpPr/>
            <p:nvPr/>
          </p:nvSpPr>
          <p:spPr>
            <a:xfrm flipH="false" flipV="false" rot="0">
              <a:off x="286909" y="5447155"/>
              <a:ext cx="2740465" cy="1116040"/>
            </a:xfrm>
            <a:custGeom>
              <a:avLst/>
              <a:gdLst/>
              <a:ahLst/>
              <a:cxnLst/>
              <a:rect r="r" b="b" t="t" l="l"/>
              <a:pathLst>
                <a:path h="1116040" w="2740465">
                  <a:moveTo>
                    <a:pt x="0" y="0"/>
                  </a:moveTo>
                  <a:lnTo>
                    <a:pt x="2740465" y="0"/>
                  </a:lnTo>
                  <a:lnTo>
                    <a:pt x="2740465" y="1116040"/>
                  </a:lnTo>
                  <a:lnTo>
                    <a:pt x="0" y="1116040"/>
                  </a:lnTo>
                  <a:lnTo>
                    <a:pt x="0" y="0"/>
                  </a:lnTo>
                  <a:close/>
                </a:path>
              </a:pathLst>
            </a:custGeom>
            <a:blipFill>
              <a:blip r:embed="rId12"/>
              <a:stretch>
                <a:fillRect l="-6069" t="-27462" r="-4480" b="-25231"/>
              </a:stretch>
            </a:blipFill>
          </p:spPr>
        </p:sp>
        <p:sp>
          <p:nvSpPr>
            <p:cNvPr name="Freeform 60" id="60"/>
            <p:cNvSpPr/>
            <p:nvPr/>
          </p:nvSpPr>
          <p:spPr>
            <a:xfrm flipH="false" flipV="false" rot="0">
              <a:off x="515334" y="7468567"/>
              <a:ext cx="1678429" cy="1678429"/>
            </a:xfrm>
            <a:custGeom>
              <a:avLst/>
              <a:gdLst/>
              <a:ahLst/>
              <a:cxnLst/>
              <a:rect r="r" b="b" t="t" l="l"/>
              <a:pathLst>
                <a:path h="1678429" w="1678429">
                  <a:moveTo>
                    <a:pt x="0" y="0"/>
                  </a:moveTo>
                  <a:lnTo>
                    <a:pt x="1678429" y="0"/>
                  </a:lnTo>
                  <a:lnTo>
                    <a:pt x="1678429" y="1678430"/>
                  </a:lnTo>
                  <a:lnTo>
                    <a:pt x="0" y="1678430"/>
                  </a:lnTo>
                  <a:lnTo>
                    <a:pt x="0" y="0"/>
                  </a:lnTo>
                  <a:close/>
                </a:path>
              </a:pathLst>
            </a:custGeom>
            <a:blipFill>
              <a:blip r:embed="rId13"/>
              <a:stretch>
                <a:fillRect l="0" t="0" r="0" b="0"/>
              </a:stretch>
            </a:blipFill>
          </p:spPr>
        </p:sp>
        <p:sp>
          <p:nvSpPr>
            <p:cNvPr name="Freeform 61" id="61"/>
            <p:cNvSpPr/>
            <p:nvPr/>
          </p:nvSpPr>
          <p:spPr>
            <a:xfrm flipH="false" flipV="false" rot="0">
              <a:off x="2496857" y="7468567"/>
              <a:ext cx="1678429" cy="1678429"/>
            </a:xfrm>
            <a:custGeom>
              <a:avLst/>
              <a:gdLst/>
              <a:ahLst/>
              <a:cxnLst/>
              <a:rect r="r" b="b" t="t" l="l"/>
              <a:pathLst>
                <a:path h="1678429" w="1678429">
                  <a:moveTo>
                    <a:pt x="0" y="0"/>
                  </a:moveTo>
                  <a:lnTo>
                    <a:pt x="1678429" y="0"/>
                  </a:lnTo>
                  <a:lnTo>
                    <a:pt x="1678429" y="1678430"/>
                  </a:lnTo>
                  <a:lnTo>
                    <a:pt x="0" y="1678430"/>
                  </a:lnTo>
                  <a:lnTo>
                    <a:pt x="0" y="0"/>
                  </a:lnTo>
                  <a:close/>
                </a:path>
              </a:pathLst>
            </a:custGeom>
            <a:blipFill>
              <a:blip r:embed="rId14"/>
              <a:stretch>
                <a:fillRect l="0" t="0" r="0" b="0"/>
              </a:stretch>
            </a:blipFill>
          </p:spPr>
        </p:sp>
        <p:sp>
          <p:nvSpPr>
            <p:cNvPr name="Freeform 62" id="62"/>
            <p:cNvSpPr/>
            <p:nvPr/>
          </p:nvSpPr>
          <p:spPr>
            <a:xfrm flipH="false" flipV="false" rot="0">
              <a:off x="4574021" y="7468567"/>
              <a:ext cx="1492191" cy="1492191"/>
            </a:xfrm>
            <a:custGeom>
              <a:avLst/>
              <a:gdLst/>
              <a:ahLst/>
              <a:cxnLst/>
              <a:rect r="r" b="b" t="t" l="l"/>
              <a:pathLst>
                <a:path h="1492191" w="1492191">
                  <a:moveTo>
                    <a:pt x="0" y="0"/>
                  </a:moveTo>
                  <a:lnTo>
                    <a:pt x="1492190" y="0"/>
                  </a:lnTo>
                  <a:lnTo>
                    <a:pt x="1492190" y="1492191"/>
                  </a:lnTo>
                  <a:lnTo>
                    <a:pt x="0" y="1492191"/>
                  </a:lnTo>
                  <a:lnTo>
                    <a:pt x="0" y="0"/>
                  </a:lnTo>
                  <a:close/>
                </a:path>
              </a:pathLst>
            </a:custGeom>
            <a:blipFill>
              <a:blip r:embed="rId15"/>
              <a:stretch>
                <a:fillRect l="0" t="0" r="0" b="0"/>
              </a:stretch>
            </a:blipFill>
          </p:spPr>
        </p:sp>
        <p:sp>
          <p:nvSpPr>
            <p:cNvPr name="TextBox 63" id="63"/>
            <p:cNvSpPr txBox="true"/>
            <p:nvPr/>
          </p:nvSpPr>
          <p:spPr>
            <a:xfrm rot="0">
              <a:off x="1598824" y="-19050"/>
              <a:ext cx="3446961" cy="641350"/>
            </a:xfrm>
            <a:prstGeom prst="rect">
              <a:avLst/>
            </a:prstGeom>
          </p:spPr>
          <p:txBody>
            <a:bodyPr anchor="t" rtlCol="false" tIns="0" lIns="0" bIns="0" rIns="0">
              <a:spAutoFit/>
            </a:bodyPr>
            <a:lstStyle/>
            <a:p>
              <a:pPr algn="ctr">
                <a:lnSpc>
                  <a:spcPts val="3720"/>
                </a:lnSpc>
              </a:pPr>
              <a:r>
                <a:rPr lang="en-US" sz="3100">
                  <a:solidFill>
                    <a:srgbClr val="1F497D"/>
                  </a:solidFill>
                  <a:latin typeface="Lilita One"/>
                  <a:ea typeface="Lilita One"/>
                  <a:cs typeface="Lilita One"/>
                  <a:sym typeface="Lilita One"/>
                </a:rPr>
                <a:t>TECH STACK</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sp>
        <p:nvSpPr>
          <p:cNvPr name="TextBox 3" id="3"/>
          <p:cNvSpPr txBox="true"/>
          <p:nvPr/>
        </p:nvSpPr>
        <p:spPr>
          <a:xfrm rot="0">
            <a:off x="-2486329" y="467706"/>
            <a:ext cx="12091735" cy="771525"/>
          </a:xfrm>
          <a:prstGeom prst="rect">
            <a:avLst/>
          </a:prstGeom>
        </p:spPr>
        <p:txBody>
          <a:bodyPr anchor="t" rtlCol="false" tIns="0" lIns="0" bIns="0" rIns="0">
            <a:spAutoFit/>
          </a:bodyPr>
          <a:lstStyle/>
          <a:p>
            <a:pPr algn="ctr">
              <a:lnSpc>
                <a:spcPts val="5939"/>
              </a:lnSpc>
            </a:pPr>
            <a:r>
              <a:rPr lang="en-US" sz="4949">
                <a:solidFill>
                  <a:srgbClr val="1F497D"/>
                </a:solidFill>
                <a:latin typeface="Lilita One"/>
                <a:ea typeface="Lilita One"/>
                <a:cs typeface="Lilita One"/>
                <a:sym typeface="Lilita One"/>
              </a:rPr>
              <a:t>PROTOTYPE</a:t>
            </a:r>
          </a:p>
        </p:txBody>
      </p:sp>
      <p:grpSp>
        <p:nvGrpSpPr>
          <p:cNvPr name="Group 4" id="4"/>
          <p:cNvGrpSpPr/>
          <p:nvPr/>
        </p:nvGrpSpPr>
        <p:grpSpPr>
          <a:xfrm rot="0">
            <a:off x="359998" y="175746"/>
            <a:ext cx="1222461" cy="122246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57150"/>
              <a:ext cx="660400" cy="679450"/>
            </a:xfrm>
            <a:prstGeom prst="rect">
              <a:avLst/>
            </a:prstGeom>
          </p:spPr>
          <p:txBody>
            <a:bodyPr anchor="ctr" rtlCol="false" tIns="21139" lIns="21139" bIns="21139" rIns="21139"/>
            <a:lstStyle/>
            <a:p>
              <a:pPr algn="ctr">
                <a:lnSpc>
                  <a:spcPts val="1679"/>
                </a:lnSpc>
              </a:pPr>
            </a:p>
          </p:txBody>
        </p:sp>
      </p:grpSp>
      <p:sp>
        <p:nvSpPr>
          <p:cNvPr name="Freeform 7" id="7"/>
          <p:cNvSpPr/>
          <p:nvPr/>
        </p:nvSpPr>
        <p:spPr>
          <a:xfrm flipH="false" flipV="false" rot="0">
            <a:off x="527664" y="409765"/>
            <a:ext cx="879202" cy="563806"/>
          </a:xfrm>
          <a:custGeom>
            <a:avLst/>
            <a:gdLst/>
            <a:ahLst/>
            <a:cxnLst/>
            <a:rect r="r" b="b" t="t" l="l"/>
            <a:pathLst>
              <a:path h="563806" w="879202">
                <a:moveTo>
                  <a:pt x="0" y="0"/>
                </a:moveTo>
                <a:lnTo>
                  <a:pt x="879202" y="0"/>
                </a:lnTo>
                <a:lnTo>
                  <a:pt x="879202" y="563806"/>
                </a:lnTo>
                <a:lnTo>
                  <a:pt x="0" y="563806"/>
                </a:lnTo>
                <a:lnTo>
                  <a:pt x="0" y="0"/>
                </a:lnTo>
                <a:close/>
              </a:path>
            </a:pathLst>
          </a:custGeom>
          <a:blipFill>
            <a:blip r:embed="rId3">
              <a:extLst>
                <a:ext uri="{96DAC541-7B7A-43D3-8B79-37D633B846F1}">
                  <asvg:svgBlip xmlns:asvg="http://schemas.microsoft.com/office/drawing/2016/SVG/main" r:embed="rId4"/>
                </a:ext>
              </a:extLst>
            </a:blip>
            <a:stretch>
              <a:fillRect l="-26756" t="-78617" r="-31938" b="-68853"/>
            </a:stretch>
          </a:blipFill>
        </p:spPr>
      </p:sp>
      <p:grpSp>
        <p:nvGrpSpPr>
          <p:cNvPr name="Group 8" id="8"/>
          <p:cNvGrpSpPr/>
          <p:nvPr/>
        </p:nvGrpSpPr>
        <p:grpSpPr>
          <a:xfrm rot="0">
            <a:off x="1146015" y="1845676"/>
            <a:ext cx="6970898" cy="7445010"/>
            <a:chOff x="0" y="0"/>
            <a:chExt cx="9294531" cy="9926679"/>
          </a:xfrm>
        </p:grpSpPr>
        <p:grpSp>
          <p:nvGrpSpPr>
            <p:cNvPr name="Group 9" id="9"/>
            <p:cNvGrpSpPr/>
            <p:nvPr/>
          </p:nvGrpSpPr>
          <p:grpSpPr>
            <a:xfrm rot="0">
              <a:off x="0" y="0"/>
              <a:ext cx="9294531" cy="9926679"/>
              <a:chOff x="0" y="0"/>
              <a:chExt cx="1946177" cy="2078542"/>
            </a:xfrm>
          </p:grpSpPr>
          <p:sp>
            <p:nvSpPr>
              <p:cNvPr name="Freeform 10" id="10"/>
              <p:cNvSpPr/>
              <p:nvPr/>
            </p:nvSpPr>
            <p:spPr>
              <a:xfrm flipH="false" flipV="false" rot="0">
                <a:off x="0" y="0"/>
                <a:ext cx="1946177" cy="2078542"/>
              </a:xfrm>
              <a:custGeom>
                <a:avLst/>
                <a:gdLst/>
                <a:ahLst/>
                <a:cxnLst/>
                <a:rect r="r" b="b" t="t" l="l"/>
                <a:pathLst>
                  <a:path h="2078542" w="1946177">
                    <a:moveTo>
                      <a:pt x="0" y="0"/>
                    </a:moveTo>
                    <a:lnTo>
                      <a:pt x="1946177" y="0"/>
                    </a:lnTo>
                    <a:lnTo>
                      <a:pt x="1946177" y="2078542"/>
                    </a:lnTo>
                    <a:lnTo>
                      <a:pt x="0" y="2078542"/>
                    </a:lnTo>
                    <a:close/>
                  </a:path>
                </a:pathLst>
              </a:custGeom>
              <a:solidFill>
                <a:srgbClr val="000000"/>
              </a:solidFill>
            </p:spPr>
          </p:sp>
          <p:sp>
            <p:nvSpPr>
              <p:cNvPr name="TextBox 11" id="11"/>
              <p:cNvSpPr txBox="true"/>
              <p:nvPr/>
            </p:nvSpPr>
            <p:spPr>
              <a:xfrm>
                <a:off x="0" y="-28575"/>
                <a:ext cx="1946177" cy="2107117"/>
              </a:xfrm>
              <a:prstGeom prst="rect">
                <a:avLst/>
              </a:prstGeom>
            </p:spPr>
            <p:txBody>
              <a:bodyPr anchor="ctr" rtlCol="false" tIns="50800" lIns="50800" bIns="50800" rIns="50800"/>
              <a:lstStyle/>
              <a:p>
                <a:pPr algn="ctr">
                  <a:lnSpc>
                    <a:spcPts val="1960"/>
                  </a:lnSpc>
                </a:pPr>
              </a:p>
            </p:txBody>
          </p:sp>
        </p:grpSp>
        <p:sp>
          <p:nvSpPr>
            <p:cNvPr name="Freeform 12" id="12"/>
            <p:cNvSpPr/>
            <p:nvPr/>
          </p:nvSpPr>
          <p:spPr>
            <a:xfrm flipH="false" flipV="false" rot="0">
              <a:off x="208022" y="241041"/>
              <a:ext cx="2160218" cy="4683399"/>
            </a:xfrm>
            <a:custGeom>
              <a:avLst/>
              <a:gdLst/>
              <a:ahLst/>
              <a:cxnLst/>
              <a:rect r="r" b="b" t="t" l="l"/>
              <a:pathLst>
                <a:path h="4683399" w="2160218">
                  <a:moveTo>
                    <a:pt x="0" y="0"/>
                  </a:moveTo>
                  <a:lnTo>
                    <a:pt x="2160217" y="0"/>
                  </a:lnTo>
                  <a:lnTo>
                    <a:pt x="2160217" y="4683398"/>
                  </a:lnTo>
                  <a:lnTo>
                    <a:pt x="0" y="4683398"/>
                  </a:lnTo>
                  <a:lnTo>
                    <a:pt x="0" y="0"/>
                  </a:lnTo>
                  <a:close/>
                </a:path>
              </a:pathLst>
            </a:custGeom>
            <a:blipFill>
              <a:blip r:embed="rId5"/>
              <a:stretch>
                <a:fillRect l="0" t="0" r="0" b="0"/>
              </a:stretch>
            </a:blipFill>
          </p:spPr>
        </p:sp>
        <p:sp>
          <p:nvSpPr>
            <p:cNvPr name="Freeform 13" id="13"/>
            <p:cNvSpPr/>
            <p:nvPr/>
          </p:nvSpPr>
          <p:spPr>
            <a:xfrm flipH="false" flipV="false" rot="0">
              <a:off x="2449235" y="241041"/>
              <a:ext cx="2160218" cy="4683399"/>
            </a:xfrm>
            <a:custGeom>
              <a:avLst/>
              <a:gdLst/>
              <a:ahLst/>
              <a:cxnLst/>
              <a:rect r="r" b="b" t="t" l="l"/>
              <a:pathLst>
                <a:path h="4683399" w="2160218">
                  <a:moveTo>
                    <a:pt x="0" y="0"/>
                  </a:moveTo>
                  <a:lnTo>
                    <a:pt x="2160217" y="0"/>
                  </a:lnTo>
                  <a:lnTo>
                    <a:pt x="2160217" y="4683398"/>
                  </a:lnTo>
                  <a:lnTo>
                    <a:pt x="0" y="4683398"/>
                  </a:lnTo>
                  <a:lnTo>
                    <a:pt x="0" y="0"/>
                  </a:lnTo>
                  <a:close/>
                </a:path>
              </a:pathLst>
            </a:custGeom>
            <a:blipFill>
              <a:blip r:embed="rId6"/>
              <a:stretch>
                <a:fillRect l="0" t="0" r="0" b="0"/>
              </a:stretch>
            </a:blipFill>
          </p:spPr>
        </p:sp>
        <p:sp>
          <p:nvSpPr>
            <p:cNvPr name="Freeform 14" id="14"/>
            <p:cNvSpPr/>
            <p:nvPr/>
          </p:nvSpPr>
          <p:spPr>
            <a:xfrm flipH="false" flipV="false" rot="0">
              <a:off x="4686361" y="248099"/>
              <a:ext cx="2156962" cy="4676341"/>
            </a:xfrm>
            <a:custGeom>
              <a:avLst/>
              <a:gdLst/>
              <a:ahLst/>
              <a:cxnLst/>
              <a:rect r="r" b="b" t="t" l="l"/>
              <a:pathLst>
                <a:path h="4676341" w="2156962">
                  <a:moveTo>
                    <a:pt x="0" y="0"/>
                  </a:moveTo>
                  <a:lnTo>
                    <a:pt x="2156962" y="0"/>
                  </a:lnTo>
                  <a:lnTo>
                    <a:pt x="2156962" y="4676340"/>
                  </a:lnTo>
                  <a:lnTo>
                    <a:pt x="0" y="4676340"/>
                  </a:lnTo>
                  <a:lnTo>
                    <a:pt x="0" y="0"/>
                  </a:lnTo>
                  <a:close/>
                </a:path>
              </a:pathLst>
            </a:custGeom>
            <a:blipFill>
              <a:blip r:embed="rId7"/>
              <a:stretch>
                <a:fillRect l="0" t="0" r="0" b="0"/>
              </a:stretch>
            </a:blipFill>
          </p:spPr>
        </p:sp>
        <p:sp>
          <p:nvSpPr>
            <p:cNvPr name="Freeform 15" id="15"/>
            <p:cNvSpPr/>
            <p:nvPr/>
          </p:nvSpPr>
          <p:spPr>
            <a:xfrm flipH="false" flipV="false" rot="0">
              <a:off x="6920231" y="241041"/>
              <a:ext cx="2160218" cy="4683399"/>
            </a:xfrm>
            <a:custGeom>
              <a:avLst/>
              <a:gdLst/>
              <a:ahLst/>
              <a:cxnLst/>
              <a:rect r="r" b="b" t="t" l="l"/>
              <a:pathLst>
                <a:path h="4683399" w="2160218">
                  <a:moveTo>
                    <a:pt x="0" y="0"/>
                  </a:moveTo>
                  <a:lnTo>
                    <a:pt x="2160218" y="0"/>
                  </a:lnTo>
                  <a:lnTo>
                    <a:pt x="2160218" y="4683398"/>
                  </a:lnTo>
                  <a:lnTo>
                    <a:pt x="0" y="4683398"/>
                  </a:lnTo>
                  <a:lnTo>
                    <a:pt x="0" y="0"/>
                  </a:lnTo>
                  <a:close/>
                </a:path>
              </a:pathLst>
            </a:custGeom>
            <a:blipFill>
              <a:blip r:embed="rId8"/>
              <a:stretch>
                <a:fillRect l="0" t="0" r="0" b="0"/>
              </a:stretch>
            </a:blipFill>
          </p:spPr>
        </p:sp>
        <p:sp>
          <p:nvSpPr>
            <p:cNvPr name="Freeform 16" id="16"/>
            <p:cNvSpPr/>
            <p:nvPr/>
          </p:nvSpPr>
          <p:spPr>
            <a:xfrm flipH="false" flipV="false" rot="0">
              <a:off x="2445505" y="5040776"/>
              <a:ext cx="2160218" cy="4683399"/>
            </a:xfrm>
            <a:custGeom>
              <a:avLst/>
              <a:gdLst/>
              <a:ahLst/>
              <a:cxnLst/>
              <a:rect r="r" b="b" t="t" l="l"/>
              <a:pathLst>
                <a:path h="4683399" w="2160218">
                  <a:moveTo>
                    <a:pt x="0" y="0"/>
                  </a:moveTo>
                  <a:lnTo>
                    <a:pt x="2160218" y="0"/>
                  </a:lnTo>
                  <a:lnTo>
                    <a:pt x="2160218" y="4683399"/>
                  </a:lnTo>
                  <a:lnTo>
                    <a:pt x="0" y="4683399"/>
                  </a:lnTo>
                  <a:lnTo>
                    <a:pt x="0" y="0"/>
                  </a:lnTo>
                  <a:close/>
                </a:path>
              </a:pathLst>
            </a:custGeom>
            <a:blipFill>
              <a:blip r:embed="rId9"/>
              <a:stretch>
                <a:fillRect l="0" t="0" r="0" b="0"/>
              </a:stretch>
            </a:blipFill>
          </p:spPr>
        </p:sp>
        <p:sp>
          <p:nvSpPr>
            <p:cNvPr name="Freeform 17" id="17"/>
            <p:cNvSpPr/>
            <p:nvPr/>
          </p:nvSpPr>
          <p:spPr>
            <a:xfrm flipH="false" flipV="false" rot="0">
              <a:off x="4682747" y="5040776"/>
              <a:ext cx="2160218" cy="4683399"/>
            </a:xfrm>
            <a:custGeom>
              <a:avLst/>
              <a:gdLst/>
              <a:ahLst/>
              <a:cxnLst/>
              <a:rect r="r" b="b" t="t" l="l"/>
              <a:pathLst>
                <a:path h="4683399" w="2160218">
                  <a:moveTo>
                    <a:pt x="0" y="0"/>
                  </a:moveTo>
                  <a:lnTo>
                    <a:pt x="2160218" y="0"/>
                  </a:lnTo>
                  <a:lnTo>
                    <a:pt x="2160218" y="4683399"/>
                  </a:lnTo>
                  <a:lnTo>
                    <a:pt x="0" y="4683399"/>
                  </a:lnTo>
                  <a:lnTo>
                    <a:pt x="0" y="0"/>
                  </a:lnTo>
                  <a:close/>
                </a:path>
              </a:pathLst>
            </a:custGeom>
            <a:blipFill>
              <a:blip r:embed="rId10"/>
              <a:stretch>
                <a:fillRect l="0" t="0" r="0" b="0"/>
              </a:stretch>
            </a:blipFill>
          </p:spPr>
        </p:sp>
      </p:grpSp>
      <p:sp>
        <p:nvSpPr>
          <p:cNvPr name="Freeform 18" id="18"/>
          <p:cNvSpPr/>
          <p:nvPr/>
        </p:nvSpPr>
        <p:spPr>
          <a:xfrm flipH="false" flipV="false" rot="0">
            <a:off x="8799330" y="2380663"/>
            <a:ext cx="9072408" cy="5103230"/>
          </a:xfrm>
          <a:custGeom>
            <a:avLst/>
            <a:gdLst/>
            <a:ahLst/>
            <a:cxnLst/>
            <a:rect r="r" b="b" t="t" l="l"/>
            <a:pathLst>
              <a:path h="5103230" w="9072408">
                <a:moveTo>
                  <a:pt x="0" y="0"/>
                </a:moveTo>
                <a:lnTo>
                  <a:pt x="9072408" y="0"/>
                </a:lnTo>
                <a:lnTo>
                  <a:pt x="9072408" y="5103230"/>
                </a:lnTo>
                <a:lnTo>
                  <a:pt x="0" y="5103230"/>
                </a:lnTo>
                <a:lnTo>
                  <a:pt x="0" y="0"/>
                </a:lnTo>
                <a:close/>
              </a:path>
            </a:pathLst>
          </a:custGeom>
          <a:blipFill>
            <a:blip r:embed="rId11"/>
            <a:stretch>
              <a:fillRect l="0" t="0" r="0" b="0"/>
            </a:stretch>
          </a:blipFill>
        </p:spPr>
      </p:sp>
      <p:sp>
        <p:nvSpPr>
          <p:cNvPr name="TextBox 19" id="19"/>
          <p:cNvSpPr txBox="true"/>
          <p:nvPr/>
        </p:nvSpPr>
        <p:spPr>
          <a:xfrm rot="0">
            <a:off x="565054" y="948879"/>
            <a:ext cx="804421" cy="198215"/>
          </a:xfrm>
          <a:prstGeom prst="rect">
            <a:avLst/>
          </a:prstGeom>
        </p:spPr>
        <p:txBody>
          <a:bodyPr anchor="t" rtlCol="false" tIns="0" lIns="0" bIns="0" rIns="0">
            <a:spAutoFit/>
          </a:bodyPr>
          <a:lstStyle/>
          <a:p>
            <a:pPr algn="ctr">
              <a:lnSpc>
                <a:spcPts val="1572"/>
              </a:lnSpc>
            </a:pPr>
            <a:r>
              <a:rPr lang="en-US" b="true" sz="1123" spc="337">
                <a:solidFill>
                  <a:srgbClr val="FBFCFB"/>
                </a:solidFill>
                <a:latin typeface="Arvo Bold"/>
                <a:ea typeface="Arvo Bold"/>
                <a:cs typeface="Arvo Bold"/>
                <a:sym typeface="Arvo Bold"/>
              </a:rPr>
              <a:t>WATER</a:t>
            </a:r>
          </a:p>
        </p:txBody>
      </p:sp>
      <p:sp>
        <p:nvSpPr>
          <p:cNvPr name="TextBox 20" id="20"/>
          <p:cNvSpPr txBox="true"/>
          <p:nvPr/>
        </p:nvSpPr>
        <p:spPr>
          <a:xfrm rot="0">
            <a:off x="654759" y="1141451"/>
            <a:ext cx="625013" cy="97780"/>
          </a:xfrm>
          <a:prstGeom prst="rect">
            <a:avLst/>
          </a:prstGeom>
        </p:spPr>
        <p:txBody>
          <a:bodyPr anchor="t" rtlCol="false" tIns="0" lIns="0" bIns="0" rIns="0">
            <a:spAutoFit/>
          </a:bodyPr>
          <a:lstStyle/>
          <a:p>
            <a:pPr algn="ctr">
              <a:lnSpc>
                <a:spcPts val="815"/>
              </a:lnSpc>
            </a:pPr>
            <a:r>
              <a:rPr lang="en-US" b="true" sz="582" spc="233">
                <a:solidFill>
                  <a:srgbClr val="FBFCFB"/>
                </a:solidFill>
                <a:latin typeface="Garet 1 Bold"/>
                <a:ea typeface="Garet 1 Bold"/>
                <a:cs typeface="Garet 1 Bold"/>
                <a:sym typeface="Garet 1 Bold"/>
              </a:rPr>
              <a:t>BENDERS</a:t>
            </a:r>
          </a:p>
        </p:txBody>
      </p:sp>
      <p:sp>
        <p:nvSpPr>
          <p:cNvPr name="TextBox 21" id="21"/>
          <p:cNvSpPr txBox="true"/>
          <p:nvPr/>
        </p:nvSpPr>
        <p:spPr>
          <a:xfrm rot="0">
            <a:off x="3068510" y="9390250"/>
            <a:ext cx="2848868" cy="356234"/>
          </a:xfrm>
          <a:prstGeom prst="rect">
            <a:avLst/>
          </a:prstGeom>
        </p:spPr>
        <p:txBody>
          <a:bodyPr anchor="t" rtlCol="false" tIns="0" lIns="0" bIns="0" rIns="0">
            <a:spAutoFit/>
          </a:bodyPr>
          <a:lstStyle/>
          <a:p>
            <a:pPr algn="ctr">
              <a:lnSpc>
                <a:spcPts val="2940"/>
              </a:lnSpc>
            </a:pPr>
            <a:r>
              <a:rPr lang="en-US" sz="2100" b="true">
                <a:solidFill>
                  <a:srgbClr val="000000"/>
                </a:solidFill>
                <a:latin typeface="Canva Sans Bold"/>
                <a:ea typeface="Canva Sans Bold"/>
                <a:cs typeface="Canva Sans Bold"/>
                <a:sym typeface="Canva Sans Bold"/>
              </a:rPr>
              <a:t>a) Mobile Application </a:t>
            </a:r>
          </a:p>
        </p:txBody>
      </p:sp>
      <p:sp>
        <p:nvSpPr>
          <p:cNvPr name="TextBox 22" id="22"/>
          <p:cNvSpPr txBox="true"/>
          <p:nvPr/>
        </p:nvSpPr>
        <p:spPr>
          <a:xfrm rot="0">
            <a:off x="12551024" y="7733689"/>
            <a:ext cx="2483148" cy="356234"/>
          </a:xfrm>
          <a:prstGeom prst="rect">
            <a:avLst/>
          </a:prstGeom>
        </p:spPr>
        <p:txBody>
          <a:bodyPr anchor="t" rtlCol="false" tIns="0" lIns="0" bIns="0" rIns="0">
            <a:spAutoFit/>
          </a:bodyPr>
          <a:lstStyle/>
          <a:p>
            <a:pPr algn="ctr">
              <a:lnSpc>
                <a:spcPts val="2940"/>
              </a:lnSpc>
            </a:pPr>
            <a:r>
              <a:rPr lang="en-US" sz="2100" b="true">
                <a:solidFill>
                  <a:srgbClr val="000000"/>
                </a:solidFill>
                <a:latin typeface="Canva Sans Bold"/>
                <a:ea typeface="Canva Sans Bold"/>
                <a:cs typeface="Canva Sans Bold"/>
                <a:sym typeface="Canva Sans Bold"/>
              </a:rPr>
              <a:t>b) Web Application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grpSp>
        <p:nvGrpSpPr>
          <p:cNvPr name="Group 3" id="3"/>
          <p:cNvGrpSpPr/>
          <p:nvPr/>
        </p:nvGrpSpPr>
        <p:grpSpPr>
          <a:xfrm rot="0">
            <a:off x="180573" y="295329"/>
            <a:ext cx="1222461" cy="1222461"/>
            <a:chOff x="0" y="0"/>
            <a:chExt cx="1629948" cy="1629948"/>
          </a:xfrm>
        </p:grpSpPr>
        <p:grpSp>
          <p:nvGrpSpPr>
            <p:cNvPr name="Group 4" id="4"/>
            <p:cNvGrpSpPr/>
            <p:nvPr/>
          </p:nvGrpSpPr>
          <p:grpSpPr>
            <a:xfrm rot="0">
              <a:off x="0" y="0"/>
              <a:ext cx="1629948" cy="162994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57150"/>
                <a:ext cx="660400" cy="679450"/>
              </a:xfrm>
              <a:prstGeom prst="rect">
                <a:avLst/>
              </a:prstGeom>
            </p:spPr>
            <p:txBody>
              <a:bodyPr anchor="ctr" rtlCol="false" tIns="21139" lIns="21139" bIns="21139" rIns="21139"/>
              <a:lstStyle/>
              <a:p>
                <a:pPr algn="ctr">
                  <a:lnSpc>
                    <a:spcPts val="1679"/>
                  </a:lnSpc>
                </a:pPr>
              </a:p>
            </p:txBody>
          </p:sp>
        </p:grpSp>
        <p:sp>
          <p:nvSpPr>
            <p:cNvPr name="Freeform 7" id="7"/>
            <p:cNvSpPr/>
            <p:nvPr/>
          </p:nvSpPr>
          <p:spPr>
            <a:xfrm flipH="false" flipV="false" rot="0">
              <a:off x="223555" y="312026"/>
              <a:ext cx="1172269" cy="751741"/>
            </a:xfrm>
            <a:custGeom>
              <a:avLst/>
              <a:gdLst/>
              <a:ahLst/>
              <a:cxnLst/>
              <a:rect r="r" b="b" t="t" l="l"/>
              <a:pathLst>
                <a:path h="751741" w="1172269">
                  <a:moveTo>
                    <a:pt x="0" y="0"/>
                  </a:moveTo>
                  <a:lnTo>
                    <a:pt x="1172269" y="0"/>
                  </a:lnTo>
                  <a:lnTo>
                    <a:pt x="1172269" y="751741"/>
                  </a:lnTo>
                  <a:lnTo>
                    <a:pt x="0" y="751741"/>
                  </a:lnTo>
                  <a:lnTo>
                    <a:pt x="0" y="0"/>
                  </a:lnTo>
                  <a:close/>
                </a:path>
              </a:pathLst>
            </a:custGeom>
            <a:blipFill>
              <a:blip r:embed="rId3">
                <a:extLst>
                  <a:ext uri="{96DAC541-7B7A-43D3-8B79-37D633B846F1}">
                    <asvg:svgBlip xmlns:asvg="http://schemas.microsoft.com/office/drawing/2016/SVG/main" r:embed="rId4"/>
                  </a:ext>
                </a:extLst>
              </a:blip>
              <a:stretch>
                <a:fillRect l="-26756" t="-78617" r="-31938" b="-68853"/>
              </a:stretch>
            </a:blipFill>
          </p:spPr>
        </p:sp>
        <p:sp>
          <p:nvSpPr>
            <p:cNvPr name="TextBox 8" id="8"/>
            <p:cNvSpPr txBox="true"/>
            <p:nvPr/>
          </p:nvSpPr>
          <p:spPr>
            <a:xfrm rot="0">
              <a:off x="273408" y="1040368"/>
              <a:ext cx="1072561" cy="254761"/>
            </a:xfrm>
            <a:prstGeom prst="rect">
              <a:avLst/>
            </a:prstGeom>
          </p:spPr>
          <p:txBody>
            <a:bodyPr anchor="t" rtlCol="false" tIns="0" lIns="0" bIns="0" rIns="0">
              <a:spAutoFit/>
            </a:bodyPr>
            <a:lstStyle/>
            <a:p>
              <a:pPr algn="ctr">
                <a:lnSpc>
                  <a:spcPts val="1572"/>
                </a:lnSpc>
              </a:pPr>
              <a:r>
                <a:rPr lang="en-US" b="true" sz="1123" spc="337">
                  <a:solidFill>
                    <a:srgbClr val="FBFCFB"/>
                  </a:solidFill>
                  <a:latin typeface="Arvo Bold"/>
                  <a:ea typeface="Arvo Bold"/>
                  <a:cs typeface="Arvo Bold"/>
                  <a:sym typeface="Arvo Bold"/>
                </a:rPr>
                <a:t>WATER</a:t>
              </a:r>
            </a:p>
          </p:txBody>
        </p:sp>
        <p:sp>
          <p:nvSpPr>
            <p:cNvPr name="TextBox 9" id="9"/>
            <p:cNvSpPr txBox="true"/>
            <p:nvPr/>
          </p:nvSpPr>
          <p:spPr>
            <a:xfrm rot="0">
              <a:off x="393014" y="1290781"/>
              <a:ext cx="833350" cy="127198"/>
            </a:xfrm>
            <a:prstGeom prst="rect">
              <a:avLst/>
            </a:prstGeom>
          </p:spPr>
          <p:txBody>
            <a:bodyPr anchor="t" rtlCol="false" tIns="0" lIns="0" bIns="0" rIns="0">
              <a:spAutoFit/>
            </a:bodyPr>
            <a:lstStyle/>
            <a:p>
              <a:pPr algn="ctr">
                <a:lnSpc>
                  <a:spcPts val="815"/>
                </a:lnSpc>
              </a:pPr>
              <a:r>
                <a:rPr lang="en-US" b="true" sz="582" spc="233">
                  <a:solidFill>
                    <a:srgbClr val="FBFCFB"/>
                  </a:solidFill>
                  <a:latin typeface="Garet 1 Bold"/>
                  <a:ea typeface="Garet 1 Bold"/>
                  <a:cs typeface="Garet 1 Bold"/>
                  <a:sym typeface="Garet 1 Bold"/>
                </a:rPr>
                <a:t>BENDERS</a:t>
              </a:r>
            </a:p>
          </p:txBody>
        </p:sp>
      </p:grpSp>
      <p:sp>
        <p:nvSpPr>
          <p:cNvPr name="Freeform 10" id="10"/>
          <p:cNvSpPr/>
          <p:nvPr/>
        </p:nvSpPr>
        <p:spPr>
          <a:xfrm flipH="false" flipV="false" rot="0">
            <a:off x="8050601" y="644310"/>
            <a:ext cx="4646678" cy="1008752"/>
          </a:xfrm>
          <a:custGeom>
            <a:avLst/>
            <a:gdLst/>
            <a:ahLst/>
            <a:cxnLst/>
            <a:rect r="r" b="b" t="t" l="l"/>
            <a:pathLst>
              <a:path h="1008752" w="4646678">
                <a:moveTo>
                  <a:pt x="0" y="0"/>
                </a:moveTo>
                <a:lnTo>
                  <a:pt x="4646678" y="0"/>
                </a:lnTo>
                <a:lnTo>
                  <a:pt x="4646678" y="1008752"/>
                </a:lnTo>
                <a:lnTo>
                  <a:pt x="0" y="1008752"/>
                </a:lnTo>
                <a:lnTo>
                  <a:pt x="0" y="0"/>
                </a:lnTo>
                <a:close/>
              </a:path>
            </a:pathLst>
          </a:custGeom>
          <a:blipFill>
            <a:blip r:embed="rId5">
              <a:extLst>
                <a:ext uri="{96DAC541-7B7A-43D3-8B79-37D633B846F1}">
                  <asvg:svgBlip xmlns:asvg="http://schemas.microsoft.com/office/drawing/2016/SVG/main" r:embed="rId6"/>
                </a:ext>
              </a:extLst>
            </a:blip>
            <a:stretch>
              <a:fillRect l="0" t="-45676" r="0" b="0"/>
            </a:stretch>
          </a:blipFill>
        </p:spPr>
      </p:sp>
      <p:sp>
        <p:nvSpPr>
          <p:cNvPr name="Freeform 11" id="11"/>
          <p:cNvSpPr/>
          <p:nvPr/>
        </p:nvSpPr>
        <p:spPr>
          <a:xfrm flipH="false" flipV="false" rot="0">
            <a:off x="4761510" y="295329"/>
            <a:ext cx="4372064" cy="1137712"/>
          </a:xfrm>
          <a:custGeom>
            <a:avLst/>
            <a:gdLst/>
            <a:ahLst/>
            <a:cxnLst/>
            <a:rect r="r" b="b" t="t" l="l"/>
            <a:pathLst>
              <a:path h="1137712" w="4372064">
                <a:moveTo>
                  <a:pt x="0" y="0"/>
                </a:moveTo>
                <a:lnTo>
                  <a:pt x="4372064" y="0"/>
                </a:lnTo>
                <a:lnTo>
                  <a:pt x="4372064" y="1137712"/>
                </a:lnTo>
                <a:lnTo>
                  <a:pt x="0" y="11377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2" id="12"/>
          <p:cNvSpPr/>
          <p:nvPr/>
        </p:nvSpPr>
        <p:spPr>
          <a:xfrm flipV="true">
            <a:off x="8578078" y="2765142"/>
            <a:ext cx="2035" cy="967854"/>
          </a:xfrm>
          <a:prstGeom prst="line">
            <a:avLst/>
          </a:prstGeom>
          <a:ln cap="rnd" w="47625">
            <a:solidFill>
              <a:srgbClr val="FFFFFF"/>
            </a:solidFill>
            <a:prstDash val="solid"/>
            <a:headEnd type="none" len="sm" w="sm"/>
            <a:tailEnd type="none" len="sm" w="sm"/>
          </a:ln>
        </p:spPr>
      </p:sp>
      <p:grpSp>
        <p:nvGrpSpPr>
          <p:cNvPr name="Group 13" id="13"/>
          <p:cNvGrpSpPr/>
          <p:nvPr/>
        </p:nvGrpSpPr>
        <p:grpSpPr>
          <a:xfrm rot="0">
            <a:off x="8196150" y="3983165"/>
            <a:ext cx="769094" cy="76909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9525"/>
              <a:ext cx="660400" cy="727075"/>
            </a:xfrm>
            <a:prstGeom prst="rect">
              <a:avLst/>
            </a:prstGeom>
          </p:spPr>
          <p:txBody>
            <a:bodyPr anchor="ctr" rtlCol="false" tIns="18628" lIns="18628" bIns="18628" rIns="18628"/>
            <a:lstStyle/>
            <a:p>
              <a:pPr algn="ctr">
                <a:lnSpc>
                  <a:spcPts val="2239"/>
                </a:lnSpc>
                <a:spcBef>
                  <a:spcPct val="0"/>
                </a:spcBef>
              </a:pPr>
            </a:p>
          </p:txBody>
        </p:sp>
      </p:grpSp>
      <p:grpSp>
        <p:nvGrpSpPr>
          <p:cNvPr name="Group 16" id="16"/>
          <p:cNvGrpSpPr/>
          <p:nvPr/>
        </p:nvGrpSpPr>
        <p:grpSpPr>
          <a:xfrm rot="0">
            <a:off x="1467526" y="2666940"/>
            <a:ext cx="7123176" cy="907445"/>
            <a:chOff x="0" y="0"/>
            <a:chExt cx="5926253" cy="754965"/>
          </a:xfrm>
        </p:grpSpPr>
        <p:sp>
          <p:nvSpPr>
            <p:cNvPr name="Freeform 17" id="17"/>
            <p:cNvSpPr/>
            <p:nvPr/>
          </p:nvSpPr>
          <p:spPr>
            <a:xfrm flipH="false" flipV="false" rot="0">
              <a:off x="0" y="0"/>
              <a:ext cx="5926253" cy="754965"/>
            </a:xfrm>
            <a:custGeom>
              <a:avLst/>
              <a:gdLst/>
              <a:ahLst/>
              <a:cxnLst/>
              <a:rect r="r" b="b" t="t" l="l"/>
              <a:pathLst>
                <a:path h="754965" w="5926253">
                  <a:moveTo>
                    <a:pt x="0" y="0"/>
                  </a:moveTo>
                  <a:lnTo>
                    <a:pt x="5926253" y="0"/>
                  </a:lnTo>
                  <a:lnTo>
                    <a:pt x="5926253" y="754965"/>
                  </a:lnTo>
                  <a:lnTo>
                    <a:pt x="0" y="754965"/>
                  </a:lnTo>
                  <a:close/>
                </a:path>
              </a:pathLst>
            </a:custGeom>
            <a:solidFill>
              <a:srgbClr val="00ADEF"/>
            </a:solidFill>
          </p:spPr>
        </p:sp>
        <p:sp>
          <p:nvSpPr>
            <p:cNvPr name="TextBox 18" id="18"/>
            <p:cNvSpPr txBox="true"/>
            <p:nvPr/>
          </p:nvSpPr>
          <p:spPr>
            <a:xfrm>
              <a:off x="0" y="-66675"/>
              <a:ext cx="5926253" cy="821640"/>
            </a:xfrm>
            <a:prstGeom prst="rect">
              <a:avLst/>
            </a:prstGeom>
          </p:spPr>
          <p:txBody>
            <a:bodyPr anchor="ctr" rtlCol="false" tIns="18628" lIns="18628" bIns="18628" rIns="18628"/>
            <a:lstStyle/>
            <a:p>
              <a:pPr algn="l">
                <a:lnSpc>
                  <a:spcPts val="2239"/>
                </a:lnSpc>
              </a:pPr>
              <a:r>
                <a:rPr lang="en-US" sz="1599" b="true">
                  <a:solidFill>
                    <a:srgbClr val="000000"/>
                  </a:solidFill>
                  <a:latin typeface="Arial Bold"/>
                  <a:ea typeface="Arial Bold"/>
                  <a:cs typeface="Arial Bold"/>
                  <a:sym typeface="Arial Bold"/>
                </a:rPr>
                <a:t>  Easy to Access</a:t>
              </a:r>
              <a:r>
                <a:rPr lang="en-US" sz="1599">
                  <a:solidFill>
                    <a:srgbClr val="000000"/>
                  </a:solidFill>
                  <a:latin typeface="Arial"/>
                  <a:ea typeface="Arial"/>
                  <a:cs typeface="Arial"/>
                  <a:sym typeface="Arial"/>
                </a:rPr>
                <a:t>: </a:t>
              </a:r>
            </a:p>
            <a:p>
              <a:pPr algn="l">
                <a:lnSpc>
                  <a:spcPts val="2239"/>
                </a:lnSpc>
              </a:pPr>
              <a:r>
                <a:rPr lang="en-US" sz="1599">
                  <a:solidFill>
                    <a:srgbClr val="000000"/>
                  </a:solidFill>
                  <a:latin typeface="Arial"/>
                  <a:ea typeface="Arial"/>
                  <a:cs typeface="Arial"/>
                  <a:sym typeface="Arial"/>
                </a:rPr>
                <a:t>      </a:t>
              </a:r>
              <a:r>
                <a:rPr lang="en-US" sz="1599">
                  <a:solidFill>
                    <a:srgbClr val="000000"/>
                  </a:solidFill>
                  <a:latin typeface="Arial"/>
                  <a:ea typeface="Arial"/>
                  <a:cs typeface="Arial"/>
                  <a:sym typeface="Arial"/>
                </a:rPr>
                <a:t>Available on both web and app, so users can check water levels anytime,     anywhere.</a:t>
              </a:r>
            </a:p>
          </p:txBody>
        </p:sp>
      </p:grpSp>
      <p:sp>
        <p:nvSpPr>
          <p:cNvPr name="TextBox 19" id="19"/>
          <p:cNvSpPr txBox="true"/>
          <p:nvPr/>
        </p:nvSpPr>
        <p:spPr>
          <a:xfrm rot="0">
            <a:off x="4847403" y="302492"/>
            <a:ext cx="4296597" cy="932887"/>
          </a:xfrm>
          <a:prstGeom prst="rect">
            <a:avLst/>
          </a:prstGeom>
        </p:spPr>
        <p:txBody>
          <a:bodyPr anchor="t" rtlCol="false" tIns="0" lIns="0" bIns="0" rIns="0">
            <a:spAutoFit/>
          </a:bodyPr>
          <a:lstStyle/>
          <a:p>
            <a:pPr algn="ctr">
              <a:lnSpc>
                <a:spcPts val="6856"/>
              </a:lnSpc>
            </a:pPr>
            <a:r>
              <a:rPr lang="en-US" b="true" sz="4897">
                <a:solidFill>
                  <a:srgbClr val="000000"/>
                </a:solidFill>
                <a:latin typeface="Arial Bold"/>
                <a:ea typeface="Arial Bold"/>
                <a:cs typeface="Arial Bold"/>
                <a:sym typeface="Arial Bold"/>
              </a:rPr>
              <a:t>FEASIBILITY</a:t>
            </a:r>
          </a:p>
        </p:txBody>
      </p:sp>
      <p:sp>
        <p:nvSpPr>
          <p:cNvPr name="TextBox 20" id="20"/>
          <p:cNvSpPr txBox="true"/>
          <p:nvPr/>
        </p:nvSpPr>
        <p:spPr>
          <a:xfrm rot="0">
            <a:off x="8811935" y="597822"/>
            <a:ext cx="3745388" cy="914929"/>
          </a:xfrm>
          <a:prstGeom prst="rect">
            <a:avLst/>
          </a:prstGeom>
        </p:spPr>
        <p:txBody>
          <a:bodyPr anchor="t" rtlCol="false" tIns="0" lIns="0" bIns="0" rIns="0">
            <a:spAutoFit/>
          </a:bodyPr>
          <a:lstStyle/>
          <a:p>
            <a:pPr algn="ctr">
              <a:lnSpc>
                <a:spcPts val="6795"/>
              </a:lnSpc>
            </a:pPr>
            <a:r>
              <a:rPr lang="en-US" b="true" sz="4854">
                <a:solidFill>
                  <a:srgbClr val="000000"/>
                </a:solidFill>
                <a:latin typeface="Arial Bold"/>
                <a:ea typeface="Arial Bold"/>
                <a:cs typeface="Arial Bold"/>
                <a:sym typeface="Arial Bold"/>
              </a:rPr>
              <a:t>VIABILITY</a:t>
            </a:r>
          </a:p>
        </p:txBody>
      </p:sp>
      <p:grpSp>
        <p:nvGrpSpPr>
          <p:cNvPr name="Group 21" id="21"/>
          <p:cNvGrpSpPr/>
          <p:nvPr/>
        </p:nvGrpSpPr>
        <p:grpSpPr>
          <a:xfrm rot="0">
            <a:off x="12856011" y="693263"/>
            <a:ext cx="1001401" cy="997760"/>
            <a:chOff x="0" y="0"/>
            <a:chExt cx="1335202" cy="1330347"/>
          </a:xfrm>
        </p:grpSpPr>
        <p:sp>
          <p:nvSpPr>
            <p:cNvPr name="Freeform 22" id="22"/>
            <p:cNvSpPr/>
            <p:nvPr/>
          </p:nvSpPr>
          <p:spPr>
            <a:xfrm flipH="false" flipV="false" rot="0">
              <a:off x="0" y="0"/>
              <a:ext cx="1335202" cy="1330347"/>
            </a:xfrm>
            <a:custGeom>
              <a:avLst/>
              <a:gdLst/>
              <a:ahLst/>
              <a:cxnLst/>
              <a:rect r="r" b="b" t="t" l="l"/>
              <a:pathLst>
                <a:path h="1330347" w="1335202">
                  <a:moveTo>
                    <a:pt x="0" y="0"/>
                  </a:moveTo>
                  <a:lnTo>
                    <a:pt x="1335202" y="0"/>
                  </a:lnTo>
                  <a:lnTo>
                    <a:pt x="1335202" y="1330347"/>
                  </a:lnTo>
                  <a:lnTo>
                    <a:pt x="0" y="133034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0">
              <a:off x="425825" y="404483"/>
              <a:ext cx="483551" cy="483551"/>
            </a:xfrm>
            <a:custGeom>
              <a:avLst/>
              <a:gdLst/>
              <a:ahLst/>
              <a:cxnLst/>
              <a:rect r="r" b="b" t="t" l="l"/>
              <a:pathLst>
                <a:path h="483551" w="483551">
                  <a:moveTo>
                    <a:pt x="0" y="0"/>
                  </a:moveTo>
                  <a:lnTo>
                    <a:pt x="483552" y="0"/>
                  </a:lnTo>
                  <a:lnTo>
                    <a:pt x="483552" y="483551"/>
                  </a:lnTo>
                  <a:lnTo>
                    <a:pt x="0" y="4835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Freeform 24" id="24"/>
          <p:cNvSpPr/>
          <p:nvPr/>
        </p:nvSpPr>
        <p:spPr>
          <a:xfrm flipH="false" flipV="false" rot="0">
            <a:off x="3415817" y="295329"/>
            <a:ext cx="1050418" cy="1046598"/>
          </a:xfrm>
          <a:custGeom>
            <a:avLst/>
            <a:gdLst/>
            <a:ahLst/>
            <a:cxnLst/>
            <a:rect r="r" b="b" t="t" l="l"/>
            <a:pathLst>
              <a:path h="1046598" w="1050418">
                <a:moveTo>
                  <a:pt x="0" y="0"/>
                </a:moveTo>
                <a:lnTo>
                  <a:pt x="1050418" y="0"/>
                </a:lnTo>
                <a:lnTo>
                  <a:pt x="1050418" y="1046599"/>
                </a:lnTo>
                <a:lnTo>
                  <a:pt x="0" y="104659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3739652" y="613541"/>
            <a:ext cx="400386" cy="405773"/>
          </a:xfrm>
          <a:custGeom>
            <a:avLst/>
            <a:gdLst/>
            <a:ahLst/>
            <a:cxnLst/>
            <a:rect r="r" b="b" t="t" l="l"/>
            <a:pathLst>
              <a:path h="405773" w="400386">
                <a:moveTo>
                  <a:pt x="0" y="0"/>
                </a:moveTo>
                <a:lnTo>
                  <a:pt x="400387" y="0"/>
                </a:lnTo>
                <a:lnTo>
                  <a:pt x="400387" y="405772"/>
                </a:lnTo>
                <a:lnTo>
                  <a:pt x="0" y="405772"/>
                </a:lnTo>
                <a:lnTo>
                  <a:pt x="0" y="0"/>
                </a:lnTo>
                <a:close/>
              </a:path>
            </a:pathLst>
          </a:custGeom>
          <a:blipFill>
            <a:blip r:embed="rId13"/>
            <a:stretch>
              <a:fillRect l="0" t="0" r="0" b="0"/>
            </a:stretch>
          </a:blipFill>
        </p:spPr>
      </p:sp>
      <p:grpSp>
        <p:nvGrpSpPr>
          <p:cNvPr name="Group 26" id="26"/>
          <p:cNvGrpSpPr/>
          <p:nvPr/>
        </p:nvGrpSpPr>
        <p:grpSpPr>
          <a:xfrm rot="0">
            <a:off x="9294423" y="2666940"/>
            <a:ext cx="7123176" cy="907445"/>
            <a:chOff x="0" y="0"/>
            <a:chExt cx="5926253" cy="754965"/>
          </a:xfrm>
        </p:grpSpPr>
        <p:sp>
          <p:nvSpPr>
            <p:cNvPr name="Freeform 27" id="27"/>
            <p:cNvSpPr/>
            <p:nvPr/>
          </p:nvSpPr>
          <p:spPr>
            <a:xfrm flipH="false" flipV="false" rot="0">
              <a:off x="0" y="0"/>
              <a:ext cx="5926253" cy="754965"/>
            </a:xfrm>
            <a:custGeom>
              <a:avLst/>
              <a:gdLst/>
              <a:ahLst/>
              <a:cxnLst/>
              <a:rect r="r" b="b" t="t" l="l"/>
              <a:pathLst>
                <a:path h="754965" w="5926253">
                  <a:moveTo>
                    <a:pt x="0" y="0"/>
                  </a:moveTo>
                  <a:lnTo>
                    <a:pt x="5926253" y="0"/>
                  </a:lnTo>
                  <a:lnTo>
                    <a:pt x="5926253" y="754965"/>
                  </a:lnTo>
                  <a:lnTo>
                    <a:pt x="0" y="754965"/>
                  </a:lnTo>
                  <a:close/>
                </a:path>
              </a:pathLst>
            </a:custGeom>
            <a:solidFill>
              <a:srgbClr val="00ADEF"/>
            </a:solidFill>
          </p:spPr>
        </p:sp>
        <p:sp>
          <p:nvSpPr>
            <p:cNvPr name="TextBox 28" id="28"/>
            <p:cNvSpPr txBox="true"/>
            <p:nvPr/>
          </p:nvSpPr>
          <p:spPr>
            <a:xfrm>
              <a:off x="0" y="-66675"/>
              <a:ext cx="5926253" cy="821640"/>
            </a:xfrm>
            <a:prstGeom prst="rect">
              <a:avLst/>
            </a:prstGeom>
          </p:spPr>
          <p:txBody>
            <a:bodyPr anchor="ctr" rtlCol="false" tIns="18628" lIns="18628" bIns="18628" rIns="18628"/>
            <a:lstStyle/>
            <a:p>
              <a:pPr algn="l">
                <a:lnSpc>
                  <a:spcPts val="2239"/>
                </a:lnSpc>
              </a:pPr>
              <a:r>
                <a:rPr lang="en-US" sz="1599" b="true">
                  <a:solidFill>
                    <a:srgbClr val="000000"/>
                  </a:solidFill>
                  <a:latin typeface="Arial Bold"/>
                  <a:ea typeface="Arial Bold"/>
                  <a:cs typeface="Arial Bold"/>
                  <a:sym typeface="Arial Bold"/>
                </a:rPr>
                <a:t>  Helps Plan Daily Activities: </a:t>
              </a:r>
            </a:p>
            <a:p>
              <a:pPr algn="l">
                <a:lnSpc>
                  <a:spcPts val="2239"/>
                </a:lnSpc>
                <a:spcBef>
                  <a:spcPct val="0"/>
                </a:spcBef>
              </a:pPr>
              <a:r>
                <a:rPr lang="en-US" sz="1599" b="true">
                  <a:solidFill>
                    <a:srgbClr val="000000"/>
                  </a:solidFill>
                  <a:latin typeface="Arial Bold"/>
                  <a:ea typeface="Arial Bold"/>
                  <a:cs typeface="Arial Bold"/>
                  <a:sym typeface="Arial Bold"/>
                </a:rPr>
                <a:t>      </a:t>
              </a:r>
              <a:r>
                <a:rPr lang="en-US" sz="1599">
                  <a:solidFill>
                    <a:srgbClr val="000000"/>
                  </a:solidFill>
                  <a:latin typeface="Arial"/>
                  <a:ea typeface="Arial"/>
                  <a:cs typeface="Arial"/>
                  <a:sym typeface="Arial"/>
                </a:rPr>
                <a:t>Helps users manage water usage for farming or household needs.</a:t>
              </a:r>
            </a:p>
          </p:txBody>
        </p:sp>
      </p:grpSp>
      <p:grpSp>
        <p:nvGrpSpPr>
          <p:cNvPr name="Group 29" id="29"/>
          <p:cNvGrpSpPr/>
          <p:nvPr/>
        </p:nvGrpSpPr>
        <p:grpSpPr>
          <a:xfrm rot="0">
            <a:off x="1467526" y="4142622"/>
            <a:ext cx="7123176" cy="907445"/>
            <a:chOff x="0" y="0"/>
            <a:chExt cx="5926253" cy="754965"/>
          </a:xfrm>
        </p:grpSpPr>
        <p:sp>
          <p:nvSpPr>
            <p:cNvPr name="Freeform 30" id="30"/>
            <p:cNvSpPr/>
            <p:nvPr/>
          </p:nvSpPr>
          <p:spPr>
            <a:xfrm flipH="false" flipV="false" rot="0">
              <a:off x="0" y="0"/>
              <a:ext cx="5926253" cy="754965"/>
            </a:xfrm>
            <a:custGeom>
              <a:avLst/>
              <a:gdLst/>
              <a:ahLst/>
              <a:cxnLst/>
              <a:rect r="r" b="b" t="t" l="l"/>
              <a:pathLst>
                <a:path h="754965" w="5926253">
                  <a:moveTo>
                    <a:pt x="0" y="0"/>
                  </a:moveTo>
                  <a:lnTo>
                    <a:pt x="5926253" y="0"/>
                  </a:lnTo>
                  <a:lnTo>
                    <a:pt x="5926253" y="754965"/>
                  </a:lnTo>
                  <a:lnTo>
                    <a:pt x="0" y="754965"/>
                  </a:lnTo>
                  <a:close/>
                </a:path>
              </a:pathLst>
            </a:custGeom>
            <a:solidFill>
              <a:srgbClr val="00ADEF"/>
            </a:solidFill>
          </p:spPr>
        </p:sp>
        <p:sp>
          <p:nvSpPr>
            <p:cNvPr name="TextBox 31" id="31"/>
            <p:cNvSpPr txBox="true"/>
            <p:nvPr/>
          </p:nvSpPr>
          <p:spPr>
            <a:xfrm>
              <a:off x="0" y="-66675"/>
              <a:ext cx="5926253" cy="821640"/>
            </a:xfrm>
            <a:prstGeom prst="rect">
              <a:avLst/>
            </a:prstGeom>
          </p:spPr>
          <p:txBody>
            <a:bodyPr anchor="ctr" rtlCol="false" tIns="18628" lIns="18628" bIns="18628" rIns="18628"/>
            <a:lstStyle/>
            <a:p>
              <a:pPr algn="l">
                <a:lnSpc>
                  <a:spcPts val="2239"/>
                </a:lnSpc>
              </a:pPr>
              <a:r>
                <a:rPr lang="en-US" sz="1599" b="true">
                  <a:solidFill>
                    <a:srgbClr val="000000"/>
                  </a:solidFill>
                  <a:latin typeface="Arial Bold"/>
                  <a:ea typeface="Arial Bold"/>
                  <a:cs typeface="Arial Bold"/>
                  <a:sym typeface="Arial Bold"/>
                </a:rPr>
                <a:t>  Useful for Everyone: </a:t>
              </a:r>
            </a:p>
            <a:p>
              <a:pPr algn="l">
                <a:lnSpc>
                  <a:spcPts val="2239"/>
                </a:lnSpc>
                <a:spcBef>
                  <a:spcPct val="0"/>
                </a:spcBef>
              </a:pPr>
              <a:r>
                <a:rPr lang="en-US" sz="1599" b="true">
                  <a:solidFill>
                    <a:srgbClr val="000000"/>
                  </a:solidFill>
                  <a:latin typeface="Arial Bold"/>
                  <a:ea typeface="Arial Bold"/>
                  <a:cs typeface="Arial Bold"/>
                  <a:sym typeface="Arial Bold"/>
                </a:rPr>
                <a:t>    </a:t>
              </a:r>
              <a:r>
                <a:rPr lang="en-US" sz="1599">
                  <a:solidFill>
                    <a:srgbClr val="000000"/>
                  </a:solidFill>
                  <a:latin typeface="Arial"/>
                  <a:ea typeface="Arial"/>
                  <a:cs typeface="Arial"/>
                  <a:sym typeface="Arial"/>
                </a:rPr>
                <a:t>Works for different users like farmers, homeowners, and city planners.</a:t>
              </a:r>
            </a:p>
          </p:txBody>
        </p:sp>
      </p:grpSp>
      <p:grpSp>
        <p:nvGrpSpPr>
          <p:cNvPr name="Group 32" id="32"/>
          <p:cNvGrpSpPr/>
          <p:nvPr/>
        </p:nvGrpSpPr>
        <p:grpSpPr>
          <a:xfrm rot="0">
            <a:off x="1467526" y="5459641"/>
            <a:ext cx="7123176" cy="907445"/>
            <a:chOff x="0" y="0"/>
            <a:chExt cx="5926253" cy="754965"/>
          </a:xfrm>
        </p:grpSpPr>
        <p:sp>
          <p:nvSpPr>
            <p:cNvPr name="Freeform 33" id="33"/>
            <p:cNvSpPr/>
            <p:nvPr/>
          </p:nvSpPr>
          <p:spPr>
            <a:xfrm flipH="false" flipV="false" rot="0">
              <a:off x="0" y="0"/>
              <a:ext cx="5926253" cy="754965"/>
            </a:xfrm>
            <a:custGeom>
              <a:avLst/>
              <a:gdLst/>
              <a:ahLst/>
              <a:cxnLst/>
              <a:rect r="r" b="b" t="t" l="l"/>
              <a:pathLst>
                <a:path h="754965" w="5926253">
                  <a:moveTo>
                    <a:pt x="0" y="0"/>
                  </a:moveTo>
                  <a:lnTo>
                    <a:pt x="5926253" y="0"/>
                  </a:lnTo>
                  <a:lnTo>
                    <a:pt x="5926253" y="754965"/>
                  </a:lnTo>
                  <a:lnTo>
                    <a:pt x="0" y="754965"/>
                  </a:lnTo>
                  <a:close/>
                </a:path>
              </a:pathLst>
            </a:custGeom>
            <a:solidFill>
              <a:srgbClr val="00ADEF"/>
            </a:solidFill>
          </p:spPr>
        </p:sp>
        <p:sp>
          <p:nvSpPr>
            <p:cNvPr name="TextBox 34" id="34"/>
            <p:cNvSpPr txBox="true"/>
            <p:nvPr/>
          </p:nvSpPr>
          <p:spPr>
            <a:xfrm>
              <a:off x="0" y="-66675"/>
              <a:ext cx="5926253" cy="821640"/>
            </a:xfrm>
            <a:prstGeom prst="rect">
              <a:avLst/>
            </a:prstGeom>
          </p:spPr>
          <p:txBody>
            <a:bodyPr anchor="ctr" rtlCol="false" tIns="18628" lIns="18628" bIns="18628" rIns="18628"/>
            <a:lstStyle/>
            <a:p>
              <a:pPr algn="l">
                <a:lnSpc>
                  <a:spcPts val="2239"/>
                </a:lnSpc>
              </a:pPr>
              <a:r>
                <a:rPr lang="en-US" sz="1599" b="true">
                  <a:solidFill>
                    <a:srgbClr val="000000"/>
                  </a:solidFill>
                  <a:latin typeface="Arial Bold"/>
                  <a:ea typeface="Arial Bold"/>
                  <a:cs typeface="Arial Bold"/>
                  <a:sym typeface="Arial Bold"/>
                </a:rPr>
                <a:t>  Low Cost:</a:t>
              </a:r>
              <a:r>
                <a:rPr lang="en-US" sz="1599">
                  <a:solidFill>
                    <a:srgbClr val="000000"/>
                  </a:solidFill>
                  <a:latin typeface="Arial"/>
                  <a:ea typeface="Arial"/>
                  <a:cs typeface="Arial"/>
                  <a:sym typeface="Arial"/>
                </a:rPr>
                <a:t> </a:t>
              </a:r>
            </a:p>
            <a:p>
              <a:pPr algn="l">
                <a:lnSpc>
                  <a:spcPts val="2239"/>
                </a:lnSpc>
                <a:spcBef>
                  <a:spcPct val="0"/>
                </a:spcBef>
              </a:pPr>
              <a:r>
                <a:rPr lang="en-US" sz="1599">
                  <a:solidFill>
                    <a:srgbClr val="000000"/>
                  </a:solidFill>
                  <a:latin typeface="Arial"/>
                  <a:ea typeface="Arial"/>
                  <a:cs typeface="Arial"/>
                  <a:sym typeface="Arial"/>
                </a:rPr>
                <a:t>    Saves money by providing predictions without expensive surveys.</a:t>
              </a:r>
            </a:p>
          </p:txBody>
        </p:sp>
      </p:grpSp>
      <p:grpSp>
        <p:nvGrpSpPr>
          <p:cNvPr name="Group 35" id="35"/>
          <p:cNvGrpSpPr/>
          <p:nvPr/>
        </p:nvGrpSpPr>
        <p:grpSpPr>
          <a:xfrm rot="0">
            <a:off x="1467526" y="6871911"/>
            <a:ext cx="7123176" cy="907445"/>
            <a:chOff x="0" y="0"/>
            <a:chExt cx="5926253" cy="754965"/>
          </a:xfrm>
        </p:grpSpPr>
        <p:sp>
          <p:nvSpPr>
            <p:cNvPr name="Freeform 36" id="36"/>
            <p:cNvSpPr/>
            <p:nvPr/>
          </p:nvSpPr>
          <p:spPr>
            <a:xfrm flipH="false" flipV="false" rot="0">
              <a:off x="0" y="0"/>
              <a:ext cx="5926253" cy="754965"/>
            </a:xfrm>
            <a:custGeom>
              <a:avLst/>
              <a:gdLst/>
              <a:ahLst/>
              <a:cxnLst/>
              <a:rect r="r" b="b" t="t" l="l"/>
              <a:pathLst>
                <a:path h="754965" w="5926253">
                  <a:moveTo>
                    <a:pt x="0" y="0"/>
                  </a:moveTo>
                  <a:lnTo>
                    <a:pt x="5926253" y="0"/>
                  </a:lnTo>
                  <a:lnTo>
                    <a:pt x="5926253" y="754965"/>
                  </a:lnTo>
                  <a:lnTo>
                    <a:pt x="0" y="754965"/>
                  </a:lnTo>
                  <a:close/>
                </a:path>
              </a:pathLst>
            </a:custGeom>
            <a:solidFill>
              <a:srgbClr val="00ADEF"/>
            </a:solidFill>
          </p:spPr>
        </p:sp>
        <p:sp>
          <p:nvSpPr>
            <p:cNvPr name="TextBox 37" id="37"/>
            <p:cNvSpPr txBox="true"/>
            <p:nvPr/>
          </p:nvSpPr>
          <p:spPr>
            <a:xfrm>
              <a:off x="0" y="-66675"/>
              <a:ext cx="5926253" cy="821640"/>
            </a:xfrm>
            <a:prstGeom prst="rect">
              <a:avLst/>
            </a:prstGeom>
          </p:spPr>
          <p:txBody>
            <a:bodyPr anchor="ctr" rtlCol="false" tIns="18628" lIns="18628" bIns="18628" rIns="18628"/>
            <a:lstStyle/>
            <a:p>
              <a:pPr algn="l">
                <a:lnSpc>
                  <a:spcPts val="2239"/>
                </a:lnSpc>
              </a:pPr>
              <a:r>
                <a:rPr lang="en-US" sz="1599" b="true">
                  <a:solidFill>
                    <a:srgbClr val="000000"/>
                  </a:solidFill>
                  <a:latin typeface="Arial Bold"/>
                  <a:ea typeface="Arial Bold"/>
                  <a:cs typeface="Arial Bold"/>
                  <a:sym typeface="Arial Bold"/>
                </a:rPr>
                <a:t>  Simple Design:</a:t>
              </a:r>
            </a:p>
            <a:p>
              <a:pPr algn="l">
                <a:lnSpc>
                  <a:spcPts val="2239"/>
                </a:lnSpc>
                <a:spcBef>
                  <a:spcPct val="0"/>
                </a:spcBef>
              </a:pPr>
              <a:r>
                <a:rPr lang="en-US" sz="1599" b="true">
                  <a:solidFill>
                    <a:srgbClr val="000000"/>
                  </a:solidFill>
                  <a:latin typeface="Arial Bold"/>
                  <a:ea typeface="Arial Bold"/>
                  <a:cs typeface="Arial Bold"/>
                  <a:sym typeface="Arial Bold"/>
                </a:rPr>
                <a:t>    </a:t>
              </a:r>
              <a:r>
                <a:rPr lang="en-US" sz="1599">
                  <a:solidFill>
                    <a:srgbClr val="000000"/>
                  </a:solidFill>
                  <a:latin typeface="Arial"/>
                  <a:ea typeface="Arial"/>
                  <a:cs typeface="Arial"/>
                  <a:sym typeface="Arial"/>
                </a:rPr>
                <a:t>Easy to use for everyone, navigate seamless and no technical skills needed.</a:t>
              </a:r>
            </a:p>
          </p:txBody>
        </p:sp>
      </p:grpSp>
      <p:grpSp>
        <p:nvGrpSpPr>
          <p:cNvPr name="Group 38" id="38"/>
          <p:cNvGrpSpPr/>
          <p:nvPr/>
        </p:nvGrpSpPr>
        <p:grpSpPr>
          <a:xfrm rot="0">
            <a:off x="9267622" y="4142622"/>
            <a:ext cx="7123176" cy="907445"/>
            <a:chOff x="0" y="0"/>
            <a:chExt cx="5926253" cy="754965"/>
          </a:xfrm>
        </p:grpSpPr>
        <p:sp>
          <p:nvSpPr>
            <p:cNvPr name="Freeform 39" id="39"/>
            <p:cNvSpPr/>
            <p:nvPr/>
          </p:nvSpPr>
          <p:spPr>
            <a:xfrm flipH="false" flipV="false" rot="0">
              <a:off x="0" y="0"/>
              <a:ext cx="5926253" cy="754965"/>
            </a:xfrm>
            <a:custGeom>
              <a:avLst/>
              <a:gdLst/>
              <a:ahLst/>
              <a:cxnLst/>
              <a:rect r="r" b="b" t="t" l="l"/>
              <a:pathLst>
                <a:path h="754965" w="5926253">
                  <a:moveTo>
                    <a:pt x="0" y="0"/>
                  </a:moveTo>
                  <a:lnTo>
                    <a:pt x="5926253" y="0"/>
                  </a:lnTo>
                  <a:lnTo>
                    <a:pt x="5926253" y="754965"/>
                  </a:lnTo>
                  <a:lnTo>
                    <a:pt x="0" y="754965"/>
                  </a:lnTo>
                  <a:close/>
                </a:path>
              </a:pathLst>
            </a:custGeom>
            <a:solidFill>
              <a:srgbClr val="00ADEF"/>
            </a:solidFill>
          </p:spPr>
        </p:sp>
        <p:sp>
          <p:nvSpPr>
            <p:cNvPr name="TextBox 40" id="40"/>
            <p:cNvSpPr txBox="true"/>
            <p:nvPr/>
          </p:nvSpPr>
          <p:spPr>
            <a:xfrm>
              <a:off x="0" y="-66675"/>
              <a:ext cx="5926253" cy="821640"/>
            </a:xfrm>
            <a:prstGeom prst="rect">
              <a:avLst/>
            </a:prstGeom>
          </p:spPr>
          <p:txBody>
            <a:bodyPr anchor="ctr" rtlCol="false" tIns="18628" lIns="18628" bIns="18628" rIns="18628"/>
            <a:lstStyle/>
            <a:p>
              <a:pPr algn="l">
                <a:lnSpc>
                  <a:spcPts val="2239"/>
                </a:lnSpc>
              </a:pPr>
              <a:r>
                <a:rPr lang="en-US" sz="1599" b="true">
                  <a:solidFill>
                    <a:srgbClr val="000000"/>
                  </a:solidFill>
                  <a:latin typeface="Arial Bold"/>
                  <a:ea typeface="Arial Bold"/>
                  <a:cs typeface="Arial Bold"/>
                  <a:sym typeface="Arial Bold"/>
                </a:rPr>
                <a:t>  Promotes Water Conservation: </a:t>
              </a:r>
            </a:p>
            <a:p>
              <a:pPr algn="l">
                <a:lnSpc>
                  <a:spcPts val="2239"/>
                </a:lnSpc>
                <a:spcBef>
                  <a:spcPct val="0"/>
                </a:spcBef>
              </a:pPr>
              <a:r>
                <a:rPr lang="en-US" sz="1599" b="true">
                  <a:solidFill>
                    <a:srgbClr val="000000"/>
                  </a:solidFill>
                  <a:latin typeface="Arial Bold"/>
                  <a:ea typeface="Arial Bold"/>
                  <a:cs typeface="Arial Bold"/>
                  <a:sym typeface="Arial Bold"/>
                </a:rPr>
                <a:t>       </a:t>
              </a:r>
              <a:r>
                <a:rPr lang="en-US" sz="1599">
                  <a:solidFill>
                    <a:srgbClr val="000000"/>
                  </a:solidFill>
                  <a:latin typeface="Arial"/>
                  <a:ea typeface="Arial"/>
                  <a:cs typeface="Arial"/>
                  <a:sym typeface="Arial"/>
                </a:rPr>
                <a:t>Encourages smart water usage to prevent running out, helping the    environment too.</a:t>
              </a:r>
            </a:p>
          </p:txBody>
        </p:sp>
      </p:grpSp>
      <p:grpSp>
        <p:nvGrpSpPr>
          <p:cNvPr name="Group 41" id="41"/>
          <p:cNvGrpSpPr/>
          <p:nvPr/>
        </p:nvGrpSpPr>
        <p:grpSpPr>
          <a:xfrm rot="0">
            <a:off x="9294423" y="5459641"/>
            <a:ext cx="7123176" cy="907445"/>
            <a:chOff x="0" y="0"/>
            <a:chExt cx="5926253" cy="754965"/>
          </a:xfrm>
        </p:grpSpPr>
        <p:sp>
          <p:nvSpPr>
            <p:cNvPr name="Freeform 42" id="42"/>
            <p:cNvSpPr/>
            <p:nvPr/>
          </p:nvSpPr>
          <p:spPr>
            <a:xfrm flipH="false" flipV="false" rot="0">
              <a:off x="0" y="0"/>
              <a:ext cx="5926253" cy="754965"/>
            </a:xfrm>
            <a:custGeom>
              <a:avLst/>
              <a:gdLst/>
              <a:ahLst/>
              <a:cxnLst/>
              <a:rect r="r" b="b" t="t" l="l"/>
              <a:pathLst>
                <a:path h="754965" w="5926253">
                  <a:moveTo>
                    <a:pt x="0" y="0"/>
                  </a:moveTo>
                  <a:lnTo>
                    <a:pt x="5926253" y="0"/>
                  </a:lnTo>
                  <a:lnTo>
                    <a:pt x="5926253" y="754965"/>
                  </a:lnTo>
                  <a:lnTo>
                    <a:pt x="0" y="754965"/>
                  </a:lnTo>
                  <a:close/>
                </a:path>
              </a:pathLst>
            </a:custGeom>
            <a:solidFill>
              <a:srgbClr val="00ADEF"/>
            </a:solidFill>
          </p:spPr>
        </p:sp>
        <p:sp>
          <p:nvSpPr>
            <p:cNvPr name="TextBox 43" id="43"/>
            <p:cNvSpPr txBox="true"/>
            <p:nvPr/>
          </p:nvSpPr>
          <p:spPr>
            <a:xfrm>
              <a:off x="0" y="-66675"/>
              <a:ext cx="5926253" cy="821640"/>
            </a:xfrm>
            <a:prstGeom prst="rect">
              <a:avLst/>
            </a:prstGeom>
          </p:spPr>
          <p:txBody>
            <a:bodyPr anchor="ctr" rtlCol="false" tIns="18628" lIns="18628" bIns="18628" rIns="18628"/>
            <a:lstStyle/>
            <a:p>
              <a:pPr algn="l">
                <a:lnSpc>
                  <a:spcPts val="2239"/>
                </a:lnSpc>
              </a:pPr>
              <a:r>
                <a:rPr lang="en-US" sz="1599" b="true">
                  <a:solidFill>
                    <a:srgbClr val="000000"/>
                  </a:solidFill>
                  <a:latin typeface="Arial Bold"/>
                  <a:ea typeface="Arial Bold"/>
                  <a:cs typeface="Arial Bold"/>
                  <a:sym typeface="Arial Bold"/>
                </a:rPr>
                <a:t>  Instant Alerts:</a:t>
              </a:r>
            </a:p>
            <a:p>
              <a:pPr algn="l">
                <a:lnSpc>
                  <a:spcPts val="2239"/>
                </a:lnSpc>
                <a:spcBef>
                  <a:spcPct val="0"/>
                </a:spcBef>
              </a:pPr>
              <a:r>
                <a:rPr lang="en-US" sz="1599" b="true">
                  <a:solidFill>
                    <a:srgbClr val="000000"/>
                  </a:solidFill>
                  <a:latin typeface="Arial Bold"/>
                  <a:ea typeface="Arial Bold"/>
                  <a:cs typeface="Arial Bold"/>
                  <a:sym typeface="Arial Bold"/>
                </a:rPr>
                <a:t>      </a:t>
              </a:r>
              <a:r>
                <a:rPr lang="en-US" sz="1599">
                  <a:solidFill>
                    <a:srgbClr val="000000"/>
                  </a:solidFill>
                  <a:latin typeface="Arial"/>
                  <a:ea typeface="Arial"/>
                  <a:cs typeface="Arial"/>
                  <a:sym typeface="Arial"/>
                </a:rPr>
                <a:t>Sends notifications about changes in water levels for timely decisions.</a:t>
              </a:r>
            </a:p>
          </p:txBody>
        </p:sp>
      </p:grpSp>
      <p:grpSp>
        <p:nvGrpSpPr>
          <p:cNvPr name="Group 44" id="44"/>
          <p:cNvGrpSpPr/>
          <p:nvPr/>
        </p:nvGrpSpPr>
        <p:grpSpPr>
          <a:xfrm rot="0">
            <a:off x="9294423" y="6843235"/>
            <a:ext cx="7123176" cy="907445"/>
            <a:chOff x="0" y="0"/>
            <a:chExt cx="5926253" cy="754965"/>
          </a:xfrm>
        </p:grpSpPr>
        <p:sp>
          <p:nvSpPr>
            <p:cNvPr name="Freeform 45" id="45"/>
            <p:cNvSpPr/>
            <p:nvPr/>
          </p:nvSpPr>
          <p:spPr>
            <a:xfrm flipH="false" flipV="false" rot="0">
              <a:off x="0" y="0"/>
              <a:ext cx="5926253" cy="754965"/>
            </a:xfrm>
            <a:custGeom>
              <a:avLst/>
              <a:gdLst/>
              <a:ahLst/>
              <a:cxnLst/>
              <a:rect r="r" b="b" t="t" l="l"/>
              <a:pathLst>
                <a:path h="754965" w="5926253">
                  <a:moveTo>
                    <a:pt x="0" y="0"/>
                  </a:moveTo>
                  <a:lnTo>
                    <a:pt x="5926253" y="0"/>
                  </a:lnTo>
                  <a:lnTo>
                    <a:pt x="5926253" y="754965"/>
                  </a:lnTo>
                  <a:lnTo>
                    <a:pt x="0" y="754965"/>
                  </a:lnTo>
                  <a:close/>
                </a:path>
              </a:pathLst>
            </a:custGeom>
            <a:solidFill>
              <a:srgbClr val="00ADEF"/>
            </a:solidFill>
          </p:spPr>
        </p:sp>
        <p:sp>
          <p:nvSpPr>
            <p:cNvPr name="TextBox 46" id="46"/>
            <p:cNvSpPr txBox="true"/>
            <p:nvPr/>
          </p:nvSpPr>
          <p:spPr>
            <a:xfrm>
              <a:off x="0" y="-66675"/>
              <a:ext cx="5926253" cy="821640"/>
            </a:xfrm>
            <a:prstGeom prst="rect">
              <a:avLst/>
            </a:prstGeom>
          </p:spPr>
          <p:txBody>
            <a:bodyPr anchor="ctr" rtlCol="false" tIns="18628" lIns="18628" bIns="18628" rIns="18628"/>
            <a:lstStyle/>
            <a:p>
              <a:pPr algn="l">
                <a:lnSpc>
                  <a:spcPts val="2239"/>
                </a:lnSpc>
              </a:pPr>
              <a:r>
                <a:rPr lang="en-US" sz="1599" b="true">
                  <a:solidFill>
                    <a:srgbClr val="000000"/>
                  </a:solidFill>
                  <a:latin typeface="Arial Bold"/>
                  <a:ea typeface="Arial Bold"/>
                  <a:cs typeface="Arial Bold"/>
                  <a:sym typeface="Arial Bold"/>
                </a:rPr>
                <a:t>  Localized Data:</a:t>
              </a:r>
            </a:p>
            <a:p>
              <a:pPr algn="l">
                <a:lnSpc>
                  <a:spcPts val="2239"/>
                </a:lnSpc>
                <a:spcBef>
                  <a:spcPct val="0"/>
                </a:spcBef>
              </a:pPr>
              <a:r>
                <a:rPr lang="en-US" sz="1599" b="true">
                  <a:solidFill>
                    <a:srgbClr val="000000"/>
                  </a:solidFill>
                  <a:latin typeface="Arial Bold"/>
                  <a:ea typeface="Arial Bold"/>
                  <a:cs typeface="Arial Bold"/>
                  <a:sym typeface="Arial Bold"/>
                </a:rPr>
                <a:t>      </a:t>
              </a:r>
              <a:r>
                <a:rPr lang="en-US" sz="1599">
                  <a:solidFill>
                    <a:srgbClr val="000000"/>
                  </a:solidFill>
                  <a:latin typeface="Arial"/>
                  <a:ea typeface="Arial"/>
                  <a:cs typeface="Arial"/>
                  <a:sym typeface="Arial"/>
                </a:rPr>
                <a:t>Gives predictions relevant to specific regions or needs.</a:t>
              </a:r>
            </a:p>
          </p:txBody>
        </p:sp>
      </p:grpSp>
      <p:grpSp>
        <p:nvGrpSpPr>
          <p:cNvPr name="Group 47" id="47"/>
          <p:cNvGrpSpPr/>
          <p:nvPr/>
        </p:nvGrpSpPr>
        <p:grpSpPr>
          <a:xfrm rot="0">
            <a:off x="1454902" y="8350855"/>
            <a:ext cx="7123176" cy="907445"/>
            <a:chOff x="0" y="0"/>
            <a:chExt cx="5926253" cy="754965"/>
          </a:xfrm>
        </p:grpSpPr>
        <p:sp>
          <p:nvSpPr>
            <p:cNvPr name="Freeform 48" id="48"/>
            <p:cNvSpPr/>
            <p:nvPr/>
          </p:nvSpPr>
          <p:spPr>
            <a:xfrm flipH="false" flipV="false" rot="0">
              <a:off x="0" y="0"/>
              <a:ext cx="5926253" cy="754965"/>
            </a:xfrm>
            <a:custGeom>
              <a:avLst/>
              <a:gdLst/>
              <a:ahLst/>
              <a:cxnLst/>
              <a:rect r="r" b="b" t="t" l="l"/>
              <a:pathLst>
                <a:path h="754965" w="5926253">
                  <a:moveTo>
                    <a:pt x="0" y="0"/>
                  </a:moveTo>
                  <a:lnTo>
                    <a:pt x="5926253" y="0"/>
                  </a:lnTo>
                  <a:lnTo>
                    <a:pt x="5926253" y="754965"/>
                  </a:lnTo>
                  <a:lnTo>
                    <a:pt x="0" y="754965"/>
                  </a:lnTo>
                  <a:close/>
                </a:path>
              </a:pathLst>
            </a:custGeom>
            <a:solidFill>
              <a:srgbClr val="00ADEF"/>
            </a:solidFill>
          </p:spPr>
        </p:sp>
        <p:sp>
          <p:nvSpPr>
            <p:cNvPr name="TextBox 49" id="49"/>
            <p:cNvSpPr txBox="true"/>
            <p:nvPr/>
          </p:nvSpPr>
          <p:spPr>
            <a:xfrm>
              <a:off x="0" y="-66675"/>
              <a:ext cx="5926253" cy="821640"/>
            </a:xfrm>
            <a:prstGeom prst="rect">
              <a:avLst/>
            </a:prstGeom>
          </p:spPr>
          <p:txBody>
            <a:bodyPr anchor="ctr" rtlCol="false" tIns="18628" lIns="18628" bIns="18628" rIns="18628"/>
            <a:lstStyle/>
            <a:p>
              <a:pPr algn="l">
                <a:lnSpc>
                  <a:spcPts val="2239"/>
                </a:lnSpc>
              </a:pPr>
              <a:r>
                <a:rPr lang="en-US" sz="1599" b="true">
                  <a:solidFill>
                    <a:srgbClr val="000000"/>
                  </a:solidFill>
                  <a:latin typeface="Arial Bold"/>
                  <a:ea typeface="Arial Bold"/>
                  <a:cs typeface="Arial Bold"/>
                  <a:sym typeface="Arial Bold"/>
                </a:rPr>
                <a:t>  Real-Time Info: </a:t>
              </a:r>
            </a:p>
            <a:p>
              <a:pPr algn="l">
                <a:lnSpc>
                  <a:spcPts val="2239"/>
                </a:lnSpc>
                <a:spcBef>
                  <a:spcPct val="0"/>
                </a:spcBef>
              </a:pPr>
              <a:r>
                <a:rPr lang="en-US" sz="1599" b="true">
                  <a:solidFill>
                    <a:srgbClr val="000000"/>
                  </a:solidFill>
                  <a:latin typeface="Arial Bold"/>
                  <a:ea typeface="Arial Bold"/>
                  <a:cs typeface="Arial Bold"/>
                  <a:sym typeface="Arial Bold"/>
                </a:rPr>
                <a:t>     </a:t>
              </a:r>
              <a:r>
                <a:rPr lang="en-US" sz="1599">
                  <a:solidFill>
                    <a:srgbClr val="000000"/>
                  </a:solidFill>
                  <a:latin typeface="Arial"/>
                  <a:ea typeface="Arial"/>
                  <a:cs typeface="Arial"/>
                  <a:sym typeface="Arial"/>
                </a:rPr>
                <a:t>You get quick, up-to-date information to take action when needed.</a:t>
              </a:r>
            </a:p>
          </p:txBody>
        </p:sp>
      </p:grpSp>
      <p:grpSp>
        <p:nvGrpSpPr>
          <p:cNvPr name="Group 50" id="50"/>
          <p:cNvGrpSpPr/>
          <p:nvPr/>
        </p:nvGrpSpPr>
        <p:grpSpPr>
          <a:xfrm rot="0">
            <a:off x="9267622" y="8350855"/>
            <a:ext cx="7123176" cy="907445"/>
            <a:chOff x="0" y="0"/>
            <a:chExt cx="5926253" cy="754965"/>
          </a:xfrm>
        </p:grpSpPr>
        <p:sp>
          <p:nvSpPr>
            <p:cNvPr name="Freeform 51" id="51"/>
            <p:cNvSpPr/>
            <p:nvPr/>
          </p:nvSpPr>
          <p:spPr>
            <a:xfrm flipH="false" flipV="false" rot="0">
              <a:off x="0" y="0"/>
              <a:ext cx="5926253" cy="754965"/>
            </a:xfrm>
            <a:custGeom>
              <a:avLst/>
              <a:gdLst/>
              <a:ahLst/>
              <a:cxnLst/>
              <a:rect r="r" b="b" t="t" l="l"/>
              <a:pathLst>
                <a:path h="754965" w="5926253">
                  <a:moveTo>
                    <a:pt x="0" y="0"/>
                  </a:moveTo>
                  <a:lnTo>
                    <a:pt x="5926253" y="0"/>
                  </a:lnTo>
                  <a:lnTo>
                    <a:pt x="5926253" y="754965"/>
                  </a:lnTo>
                  <a:lnTo>
                    <a:pt x="0" y="754965"/>
                  </a:lnTo>
                  <a:close/>
                </a:path>
              </a:pathLst>
            </a:custGeom>
            <a:solidFill>
              <a:srgbClr val="00ADEF"/>
            </a:solidFill>
          </p:spPr>
        </p:sp>
        <p:sp>
          <p:nvSpPr>
            <p:cNvPr name="TextBox 52" id="52"/>
            <p:cNvSpPr txBox="true"/>
            <p:nvPr/>
          </p:nvSpPr>
          <p:spPr>
            <a:xfrm>
              <a:off x="0" y="-66675"/>
              <a:ext cx="5926253" cy="821640"/>
            </a:xfrm>
            <a:prstGeom prst="rect">
              <a:avLst/>
            </a:prstGeom>
          </p:spPr>
          <p:txBody>
            <a:bodyPr anchor="ctr" rtlCol="false" tIns="18628" lIns="18628" bIns="18628" rIns="18628"/>
            <a:lstStyle/>
            <a:p>
              <a:pPr algn="l">
                <a:lnSpc>
                  <a:spcPts val="2239"/>
                </a:lnSpc>
              </a:pPr>
              <a:r>
                <a:rPr lang="en-US" sz="1599" b="true">
                  <a:solidFill>
                    <a:srgbClr val="000000"/>
                  </a:solidFill>
                  <a:latin typeface="Arial Bold"/>
                  <a:ea typeface="Arial Bold"/>
                  <a:cs typeface="Arial Bold"/>
                  <a:sym typeface="Arial Bold"/>
                </a:rPr>
                <a:t>  Better Decisions:</a:t>
              </a:r>
            </a:p>
            <a:p>
              <a:pPr algn="l">
                <a:lnSpc>
                  <a:spcPts val="2239"/>
                </a:lnSpc>
                <a:spcBef>
                  <a:spcPct val="0"/>
                </a:spcBef>
              </a:pPr>
              <a:r>
                <a:rPr lang="en-US" sz="1599" b="true">
                  <a:solidFill>
                    <a:srgbClr val="000000"/>
                  </a:solidFill>
                  <a:latin typeface="Arial Bold"/>
                  <a:ea typeface="Arial Bold"/>
                  <a:cs typeface="Arial Bold"/>
                  <a:sym typeface="Arial Bold"/>
                </a:rPr>
                <a:t>       </a:t>
              </a:r>
              <a:r>
                <a:rPr lang="en-US" sz="1599">
                  <a:solidFill>
                    <a:srgbClr val="000000"/>
                  </a:solidFill>
                  <a:latin typeface="Arial"/>
                  <a:ea typeface="Arial"/>
                  <a:cs typeface="Arial"/>
                  <a:sym typeface="Arial"/>
                </a:rPr>
                <a:t>Provides reliable data to help in planning and resource management.</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8726" y="231526"/>
            <a:ext cx="1222461" cy="122246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57150"/>
              <a:ext cx="660400" cy="679450"/>
            </a:xfrm>
            <a:prstGeom prst="rect">
              <a:avLst/>
            </a:prstGeom>
          </p:spPr>
          <p:txBody>
            <a:bodyPr anchor="ctr" rtlCol="false" tIns="21139" lIns="21139" bIns="21139" rIns="21139"/>
            <a:lstStyle/>
            <a:p>
              <a:pPr algn="ctr">
                <a:lnSpc>
                  <a:spcPts val="1679"/>
                </a:lnSpc>
              </a:pPr>
            </a:p>
          </p:txBody>
        </p:sp>
      </p:grpSp>
      <p:sp>
        <p:nvSpPr>
          <p:cNvPr name="Freeform 5" id="5"/>
          <p:cNvSpPr/>
          <p:nvPr/>
        </p:nvSpPr>
        <p:spPr>
          <a:xfrm flipH="false" flipV="false" rot="0">
            <a:off x="366391" y="465545"/>
            <a:ext cx="879202" cy="563806"/>
          </a:xfrm>
          <a:custGeom>
            <a:avLst/>
            <a:gdLst/>
            <a:ahLst/>
            <a:cxnLst/>
            <a:rect r="r" b="b" t="t" l="l"/>
            <a:pathLst>
              <a:path h="563806" w="879202">
                <a:moveTo>
                  <a:pt x="0" y="0"/>
                </a:moveTo>
                <a:lnTo>
                  <a:pt x="879202" y="0"/>
                </a:lnTo>
                <a:lnTo>
                  <a:pt x="879202" y="563806"/>
                </a:lnTo>
                <a:lnTo>
                  <a:pt x="0" y="563806"/>
                </a:lnTo>
                <a:lnTo>
                  <a:pt x="0" y="0"/>
                </a:lnTo>
                <a:close/>
              </a:path>
            </a:pathLst>
          </a:custGeom>
          <a:blipFill>
            <a:blip r:embed="rId2">
              <a:extLst>
                <a:ext uri="{96DAC541-7B7A-43D3-8B79-37D633B846F1}">
                  <asvg:svgBlip xmlns:asvg="http://schemas.microsoft.com/office/drawing/2016/SVG/main" r:embed="rId3"/>
                </a:ext>
              </a:extLst>
            </a:blip>
            <a:stretch>
              <a:fillRect l="-26756" t="-78617" r="-31938" b="-68853"/>
            </a:stretch>
          </a:blipFill>
        </p:spPr>
      </p:sp>
      <p:sp>
        <p:nvSpPr>
          <p:cNvPr name="TextBox 6" id="6"/>
          <p:cNvSpPr txBox="true"/>
          <p:nvPr/>
        </p:nvSpPr>
        <p:spPr>
          <a:xfrm rot="0">
            <a:off x="403782" y="1004658"/>
            <a:ext cx="804421" cy="198215"/>
          </a:xfrm>
          <a:prstGeom prst="rect">
            <a:avLst/>
          </a:prstGeom>
        </p:spPr>
        <p:txBody>
          <a:bodyPr anchor="t" rtlCol="false" tIns="0" lIns="0" bIns="0" rIns="0">
            <a:spAutoFit/>
          </a:bodyPr>
          <a:lstStyle/>
          <a:p>
            <a:pPr algn="ctr">
              <a:lnSpc>
                <a:spcPts val="1572"/>
              </a:lnSpc>
            </a:pPr>
            <a:r>
              <a:rPr lang="en-US" b="true" sz="1123" spc="337">
                <a:solidFill>
                  <a:srgbClr val="FBFCFB"/>
                </a:solidFill>
                <a:latin typeface="Arvo Bold"/>
                <a:ea typeface="Arvo Bold"/>
                <a:cs typeface="Arvo Bold"/>
                <a:sym typeface="Arvo Bold"/>
              </a:rPr>
              <a:t>WATER</a:t>
            </a:r>
          </a:p>
        </p:txBody>
      </p:sp>
      <p:sp>
        <p:nvSpPr>
          <p:cNvPr name="TextBox 7" id="7"/>
          <p:cNvSpPr txBox="true"/>
          <p:nvPr/>
        </p:nvSpPr>
        <p:spPr>
          <a:xfrm rot="0">
            <a:off x="493486" y="1197231"/>
            <a:ext cx="625013" cy="97780"/>
          </a:xfrm>
          <a:prstGeom prst="rect">
            <a:avLst/>
          </a:prstGeom>
        </p:spPr>
        <p:txBody>
          <a:bodyPr anchor="t" rtlCol="false" tIns="0" lIns="0" bIns="0" rIns="0">
            <a:spAutoFit/>
          </a:bodyPr>
          <a:lstStyle/>
          <a:p>
            <a:pPr algn="ctr">
              <a:lnSpc>
                <a:spcPts val="815"/>
              </a:lnSpc>
            </a:pPr>
            <a:r>
              <a:rPr lang="en-US" b="true" sz="582" spc="233">
                <a:solidFill>
                  <a:srgbClr val="FBFCFB"/>
                </a:solidFill>
                <a:latin typeface="Garet 1 Bold"/>
                <a:ea typeface="Garet 1 Bold"/>
                <a:cs typeface="Garet 1 Bold"/>
                <a:sym typeface="Garet 1 Bold"/>
              </a:rPr>
              <a:t>BENDERS</a:t>
            </a:r>
          </a:p>
        </p:txBody>
      </p:sp>
      <p:grpSp>
        <p:nvGrpSpPr>
          <p:cNvPr name="Group 8" id="8"/>
          <p:cNvGrpSpPr/>
          <p:nvPr/>
        </p:nvGrpSpPr>
        <p:grpSpPr>
          <a:xfrm rot="0">
            <a:off x="2510611" y="1295011"/>
            <a:ext cx="13266777" cy="7447991"/>
            <a:chOff x="0" y="0"/>
            <a:chExt cx="17689037" cy="9930655"/>
          </a:xfrm>
        </p:grpSpPr>
        <p:grpSp>
          <p:nvGrpSpPr>
            <p:cNvPr name="Group 9" id="9"/>
            <p:cNvGrpSpPr/>
            <p:nvPr/>
          </p:nvGrpSpPr>
          <p:grpSpPr>
            <a:xfrm rot="0">
              <a:off x="8563380" y="2996142"/>
              <a:ext cx="4481588" cy="448158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0" cap="sq">
                <a:solidFill>
                  <a:srgbClr val="0070C0"/>
                </a:solidFill>
                <a:prstDash val="solid"/>
                <a:miter/>
              </a:ln>
            </p:spPr>
          </p:sp>
          <p:sp>
            <p:nvSpPr>
              <p:cNvPr name="TextBox 11" id="11"/>
              <p:cNvSpPr txBox="true"/>
              <p:nvPr/>
            </p:nvSpPr>
            <p:spPr>
              <a:xfrm>
                <a:off x="76200" y="47625"/>
                <a:ext cx="660400" cy="688975"/>
              </a:xfrm>
              <a:prstGeom prst="rect">
                <a:avLst/>
              </a:prstGeom>
            </p:spPr>
            <p:txBody>
              <a:bodyPr anchor="ctr" rtlCol="false" tIns="51905" lIns="51905" bIns="51905" rIns="51905"/>
              <a:lstStyle/>
              <a:p>
                <a:pPr algn="ctr">
                  <a:lnSpc>
                    <a:spcPts val="1960"/>
                  </a:lnSpc>
                  <a:spcBef>
                    <a:spcPct val="0"/>
                  </a:spcBef>
                </a:pPr>
              </a:p>
            </p:txBody>
          </p:sp>
        </p:grpSp>
        <p:sp>
          <p:nvSpPr>
            <p:cNvPr name="Freeform 12" id="12"/>
            <p:cNvSpPr/>
            <p:nvPr/>
          </p:nvSpPr>
          <p:spPr>
            <a:xfrm flipH="false" flipV="false" rot="0">
              <a:off x="8885762" y="3318524"/>
              <a:ext cx="3836824" cy="3836824"/>
            </a:xfrm>
            <a:custGeom>
              <a:avLst/>
              <a:gdLst/>
              <a:ahLst/>
              <a:cxnLst/>
              <a:rect r="r" b="b" t="t" l="l"/>
              <a:pathLst>
                <a:path h="3836824" w="3836824">
                  <a:moveTo>
                    <a:pt x="0" y="0"/>
                  </a:moveTo>
                  <a:lnTo>
                    <a:pt x="3836824" y="0"/>
                  </a:lnTo>
                  <a:lnTo>
                    <a:pt x="3836824" y="3836824"/>
                  </a:lnTo>
                  <a:lnTo>
                    <a:pt x="0" y="3836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4699638" y="2996142"/>
              <a:ext cx="4481588" cy="448158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381000" cap="sq">
                <a:solidFill>
                  <a:srgbClr val="0070C0"/>
                </a:solidFill>
                <a:prstDash val="solid"/>
                <a:miter/>
              </a:ln>
            </p:spPr>
          </p:sp>
          <p:sp>
            <p:nvSpPr>
              <p:cNvPr name="TextBox 15" id="15"/>
              <p:cNvSpPr txBox="true"/>
              <p:nvPr/>
            </p:nvSpPr>
            <p:spPr>
              <a:xfrm>
                <a:off x="76200" y="47625"/>
                <a:ext cx="660400" cy="688975"/>
              </a:xfrm>
              <a:prstGeom prst="rect">
                <a:avLst/>
              </a:prstGeom>
            </p:spPr>
            <p:txBody>
              <a:bodyPr anchor="ctr" rtlCol="false" tIns="51905" lIns="51905" bIns="51905" rIns="51905"/>
              <a:lstStyle/>
              <a:p>
                <a:pPr algn="ctr">
                  <a:lnSpc>
                    <a:spcPts val="1960"/>
                  </a:lnSpc>
                  <a:spcBef>
                    <a:spcPct val="0"/>
                  </a:spcBef>
                </a:pPr>
              </a:p>
            </p:txBody>
          </p:sp>
        </p:grpSp>
        <p:sp>
          <p:nvSpPr>
            <p:cNvPr name="Freeform 16" id="16"/>
            <p:cNvSpPr/>
            <p:nvPr/>
          </p:nvSpPr>
          <p:spPr>
            <a:xfrm flipH="false" flipV="false" rot="0">
              <a:off x="5022020" y="3318524"/>
              <a:ext cx="3836824" cy="3836824"/>
            </a:xfrm>
            <a:custGeom>
              <a:avLst/>
              <a:gdLst/>
              <a:ahLst/>
              <a:cxnLst/>
              <a:rect r="r" b="b" t="t" l="l"/>
              <a:pathLst>
                <a:path h="3836824" w="3836824">
                  <a:moveTo>
                    <a:pt x="0" y="0"/>
                  </a:moveTo>
                  <a:lnTo>
                    <a:pt x="3836824" y="0"/>
                  </a:lnTo>
                  <a:lnTo>
                    <a:pt x="3836824" y="3836824"/>
                  </a:lnTo>
                  <a:lnTo>
                    <a:pt x="0" y="3836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8162664" y="4519434"/>
              <a:ext cx="1435005" cy="143500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155C2"/>
              </a:solidFill>
              <a:ln cap="sq">
                <a:noFill/>
                <a:prstDash val="solid"/>
                <a:miter/>
              </a:ln>
            </p:spPr>
          </p:sp>
          <p:sp>
            <p:nvSpPr>
              <p:cNvPr name="TextBox 19" id="19"/>
              <p:cNvSpPr txBox="true"/>
              <p:nvPr/>
            </p:nvSpPr>
            <p:spPr>
              <a:xfrm>
                <a:off x="76200" y="47625"/>
                <a:ext cx="660400" cy="688975"/>
              </a:xfrm>
              <a:prstGeom prst="rect">
                <a:avLst/>
              </a:prstGeom>
            </p:spPr>
            <p:txBody>
              <a:bodyPr anchor="ctr" rtlCol="false" tIns="51905" lIns="51905" bIns="51905" rIns="51905"/>
              <a:lstStyle/>
              <a:p>
                <a:pPr algn="ctr">
                  <a:lnSpc>
                    <a:spcPts val="1960"/>
                  </a:lnSpc>
                </a:pPr>
              </a:p>
            </p:txBody>
          </p:sp>
        </p:grpSp>
        <p:grpSp>
          <p:nvGrpSpPr>
            <p:cNvPr name="Group 20" id="20"/>
            <p:cNvGrpSpPr/>
            <p:nvPr/>
          </p:nvGrpSpPr>
          <p:grpSpPr>
            <a:xfrm rot="0">
              <a:off x="6461173" y="2524640"/>
              <a:ext cx="911547" cy="91154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9CEFF"/>
              </a:solidFill>
              <a:ln w="38100" cap="sq">
                <a:solidFill>
                  <a:srgbClr val="0070C0"/>
                </a:solidFill>
                <a:prstDash val="solid"/>
                <a:miter/>
              </a:ln>
            </p:spPr>
          </p:sp>
          <p:sp>
            <p:nvSpPr>
              <p:cNvPr name="TextBox 22" id="22"/>
              <p:cNvSpPr txBox="true"/>
              <p:nvPr/>
            </p:nvSpPr>
            <p:spPr>
              <a:xfrm>
                <a:off x="76200" y="47625"/>
                <a:ext cx="660400" cy="688975"/>
              </a:xfrm>
              <a:prstGeom prst="rect">
                <a:avLst/>
              </a:prstGeom>
            </p:spPr>
            <p:txBody>
              <a:bodyPr anchor="ctr" rtlCol="false" tIns="51905" lIns="51905" bIns="51905" rIns="51905"/>
              <a:lstStyle/>
              <a:p>
                <a:pPr algn="ctr">
                  <a:lnSpc>
                    <a:spcPts val="1960"/>
                  </a:lnSpc>
                </a:pPr>
                <a:r>
                  <a:rPr lang="en-US" b="true" sz="1400">
                    <a:solidFill>
                      <a:srgbClr val="404040"/>
                    </a:solidFill>
                    <a:latin typeface="Public Sans Bold"/>
                    <a:ea typeface="Public Sans Bold"/>
                    <a:cs typeface="Public Sans Bold"/>
                    <a:sym typeface="Public Sans Bold"/>
                  </a:rPr>
                  <a:t>01</a:t>
                </a:r>
              </a:p>
            </p:txBody>
          </p:sp>
        </p:grpSp>
        <p:grpSp>
          <p:nvGrpSpPr>
            <p:cNvPr name="Group 23" id="23"/>
            <p:cNvGrpSpPr/>
            <p:nvPr/>
          </p:nvGrpSpPr>
          <p:grpSpPr>
            <a:xfrm rot="0">
              <a:off x="4497204" y="3592158"/>
              <a:ext cx="911547" cy="911547"/>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9CEFF"/>
              </a:solidFill>
              <a:ln w="38100" cap="sq">
                <a:solidFill>
                  <a:srgbClr val="0070C0"/>
                </a:solidFill>
                <a:prstDash val="solid"/>
                <a:miter/>
              </a:ln>
            </p:spPr>
          </p:sp>
          <p:sp>
            <p:nvSpPr>
              <p:cNvPr name="TextBox 25" id="25"/>
              <p:cNvSpPr txBox="true"/>
              <p:nvPr/>
            </p:nvSpPr>
            <p:spPr>
              <a:xfrm>
                <a:off x="76200" y="47625"/>
                <a:ext cx="660400" cy="688975"/>
              </a:xfrm>
              <a:prstGeom prst="rect">
                <a:avLst/>
              </a:prstGeom>
            </p:spPr>
            <p:txBody>
              <a:bodyPr anchor="ctr" rtlCol="false" tIns="51905" lIns="51905" bIns="51905" rIns="51905"/>
              <a:lstStyle/>
              <a:p>
                <a:pPr algn="ctr">
                  <a:lnSpc>
                    <a:spcPts val="1960"/>
                  </a:lnSpc>
                </a:pPr>
                <a:r>
                  <a:rPr lang="en-US" b="true" sz="1400">
                    <a:solidFill>
                      <a:srgbClr val="404040"/>
                    </a:solidFill>
                    <a:latin typeface="Public Sans Bold"/>
                    <a:ea typeface="Public Sans Bold"/>
                    <a:cs typeface="Public Sans Bold"/>
                    <a:sym typeface="Public Sans Bold"/>
                  </a:rPr>
                  <a:t>02</a:t>
                </a:r>
              </a:p>
            </p:txBody>
          </p:sp>
        </p:grpSp>
        <p:grpSp>
          <p:nvGrpSpPr>
            <p:cNvPr name="Group 26" id="26"/>
            <p:cNvGrpSpPr/>
            <p:nvPr/>
          </p:nvGrpSpPr>
          <p:grpSpPr>
            <a:xfrm rot="0">
              <a:off x="4497204" y="5966729"/>
              <a:ext cx="911547" cy="91154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9CEFF"/>
              </a:solidFill>
              <a:ln w="38100" cap="sq">
                <a:solidFill>
                  <a:srgbClr val="0070C0"/>
                </a:solidFill>
                <a:prstDash val="solid"/>
                <a:miter/>
              </a:ln>
            </p:spPr>
          </p:sp>
          <p:sp>
            <p:nvSpPr>
              <p:cNvPr name="TextBox 28" id="28"/>
              <p:cNvSpPr txBox="true"/>
              <p:nvPr/>
            </p:nvSpPr>
            <p:spPr>
              <a:xfrm>
                <a:off x="76200" y="47625"/>
                <a:ext cx="660400" cy="688975"/>
              </a:xfrm>
              <a:prstGeom prst="rect">
                <a:avLst/>
              </a:prstGeom>
            </p:spPr>
            <p:txBody>
              <a:bodyPr anchor="ctr" rtlCol="false" tIns="51905" lIns="51905" bIns="51905" rIns="51905"/>
              <a:lstStyle/>
              <a:p>
                <a:pPr algn="ctr">
                  <a:lnSpc>
                    <a:spcPts val="1960"/>
                  </a:lnSpc>
                </a:pPr>
                <a:r>
                  <a:rPr lang="en-US" b="true" sz="1400">
                    <a:solidFill>
                      <a:srgbClr val="404040"/>
                    </a:solidFill>
                    <a:latin typeface="Public Sans Bold"/>
                    <a:ea typeface="Public Sans Bold"/>
                    <a:cs typeface="Public Sans Bold"/>
                    <a:sym typeface="Public Sans Bold"/>
                  </a:rPr>
                  <a:t>03</a:t>
                </a:r>
              </a:p>
            </p:txBody>
          </p:sp>
        </p:grpSp>
        <p:grpSp>
          <p:nvGrpSpPr>
            <p:cNvPr name="Group 29" id="29"/>
            <p:cNvGrpSpPr/>
            <p:nvPr/>
          </p:nvGrpSpPr>
          <p:grpSpPr>
            <a:xfrm rot="0">
              <a:off x="6484658" y="7036252"/>
              <a:ext cx="911547" cy="91154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9CEFF"/>
              </a:solidFill>
              <a:ln w="38100" cap="sq">
                <a:solidFill>
                  <a:srgbClr val="0070C0"/>
                </a:solidFill>
                <a:prstDash val="solid"/>
                <a:miter/>
              </a:ln>
            </p:spPr>
          </p:sp>
          <p:sp>
            <p:nvSpPr>
              <p:cNvPr name="TextBox 31" id="31"/>
              <p:cNvSpPr txBox="true"/>
              <p:nvPr/>
            </p:nvSpPr>
            <p:spPr>
              <a:xfrm>
                <a:off x="76200" y="47625"/>
                <a:ext cx="660400" cy="688975"/>
              </a:xfrm>
              <a:prstGeom prst="rect">
                <a:avLst/>
              </a:prstGeom>
            </p:spPr>
            <p:txBody>
              <a:bodyPr anchor="ctr" rtlCol="false" tIns="51905" lIns="51905" bIns="51905" rIns="51905"/>
              <a:lstStyle/>
              <a:p>
                <a:pPr algn="ctr">
                  <a:lnSpc>
                    <a:spcPts val="1960"/>
                  </a:lnSpc>
                </a:pPr>
                <a:r>
                  <a:rPr lang="en-US" b="true" sz="1400">
                    <a:solidFill>
                      <a:srgbClr val="404040"/>
                    </a:solidFill>
                    <a:latin typeface="Public Sans Bold"/>
                    <a:ea typeface="Public Sans Bold"/>
                    <a:cs typeface="Public Sans Bold"/>
                    <a:sym typeface="Public Sans Bold"/>
                  </a:rPr>
                  <a:t>04</a:t>
                </a:r>
              </a:p>
            </p:txBody>
          </p:sp>
        </p:grpSp>
        <p:grpSp>
          <p:nvGrpSpPr>
            <p:cNvPr name="Group 32" id="32"/>
            <p:cNvGrpSpPr/>
            <p:nvPr/>
          </p:nvGrpSpPr>
          <p:grpSpPr>
            <a:xfrm rot="0">
              <a:off x="10348400" y="2524640"/>
              <a:ext cx="911547" cy="91154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D8FF"/>
              </a:solidFill>
              <a:ln w="38100" cap="sq">
                <a:solidFill>
                  <a:srgbClr val="00ADEF"/>
                </a:solidFill>
                <a:prstDash val="solid"/>
                <a:miter/>
              </a:ln>
            </p:spPr>
          </p:sp>
          <p:sp>
            <p:nvSpPr>
              <p:cNvPr name="TextBox 34" id="34"/>
              <p:cNvSpPr txBox="true"/>
              <p:nvPr/>
            </p:nvSpPr>
            <p:spPr>
              <a:xfrm>
                <a:off x="76200" y="47625"/>
                <a:ext cx="660400" cy="688975"/>
              </a:xfrm>
              <a:prstGeom prst="rect">
                <a:avLst/>
              </a:prstGeom>
            </p:spPr>
            <p:txBody>
              <a:bodyPr anchor="ctr" rtlCol="false" tIns="51905" lIns="51905" bIns="51905" rIns="51905"/>
              <a:lstStyle/>
              <a:p>
                <a:pPr algn="ctr">
                  <a:lnSpc>
                    <a:spcPts val="1960"/>
                  </a:lnSpc>
                </a:pPr>
                <a:r>
                  <a:rPr lang="en-US" b="true" sz="1400">
                    <a:solidFill>
                      <a:srgbClr val="404040"/>
                    </a:solidFill>
                    <a:latin typeface="Public Sans Bold"/>
                    <a:ea typeface="Public Sans Bold"/>
                    <a:cs typeface="Public Sans Bold"/>
                    <a:sym typeface="Public Sans Bold"/>
                  </a:rPr>
                  <a:t>01</a:t>
                </a:r>
              </a:p>
            </p:txBody>
          </p:sp>
        </p:grpSp>
        <p:grpSp>
          <p:nvGrpSpPr>
            <p:cNvPr name="Group 35" id="35"/>
            <p:cNvGrpSpPr/>
            <p:nvPr/>
          </p:nvGrpSpPr>
          <p:grpSpPr>
            <a:xfrm rot="0">
              <a:off x="12349483" y="3592158"/>
              <a:ext cx="911547" cy="91154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D8FF"/>
              </a:solidFill>
              <a:ln w="38100" cap="sq">
                <a:solidFill>
                  <a:srgbClr val="00ADEF"/>
                </a:solidFill>
                <a:prstDash val="solid"/>
                <a:miter/>
              </a:ln>
            </p:spPr>
          </p:sp>
          <p:sp>
            <p:nvSpPr>
              <p:cNvPr name="TextBox 37" id="37"/>
              <p:cNvSpPr txBox="true"/>
              <p:nvPr/>
            </p:nvSpPr>
            <p:spPr>
              <a:xfrm>
                <a:off x="76200" y="47625"/>
                <a:ext cx="660400" cy="688975"/>
              </a:xfrm>
              <a:prstGeom prst="rect">
                <a:avLst/>
              </a:prstGeom>
            </p:spPr>
            <p:txBody>
              <a:bodyPr anchor="ctr" rtlCol="false" tIns="51905" lIns="51905" bIns="51905" rIns="51905"/>
              <a:lstStyle/>
              <a:p>
                <a:pPr algn="ctr">
                  <a:lnSpc>
                    <a:spcPts val="1960"/>
                  </a:lnSpc>
                </a:pPr>
                <a:r>
                  <a:rPr lang="en-US" b="true" sz="1400">
                    <a:solidFill>
                      <a:srgbClr val="404040"/>
                    </a:solidFill>
                    <a:latin typeface="Public Sans Bold"/>
                    <a:ea typeface="Public Sans Bold"/>
                    <a:cs typeface="Public Sans Bold"/>
                    <a:sym typeface="Public Sans Bold"/>
                  </a:rPr>
                  <a:t>02</a:t>
                </a:r>
              </a:p>
            </p:txBody>
          </p:sp>
        </p:grpSp>
        <p:grpSp>
          <p:nvGrpSpPr>
            <p:cNvPr name="Group 38" id="38"/>
            <p:cNvGrpSpPr/>
            <p:nvPr/>
          </p:nvGrpSpPr>
          <p:grpSpPr>
            <a:xfrm rot="0">
              <a:off x="12349483" y="5966729"/>
              <a:ext cx="911547" cy="91154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D8FF"/>
              </a:solidFill>
              <a:ln w="38100" cap="sq">
                <a:solidFill>
                  <a:srgbClr val="00ADEF"/>
                </a:solidFill>
                <a:prstDash val="solid"/>
                <a:miter/>
              </a:ln>
            </p:spPr>
          </p:sp>
          <p:sp>
            <p:nvSpPr>
              <p:cNvPr name="TextBox 40" id="40"/>
              <p:cNvSpPr txBox="true"/>
              <p:nvPr/>
            </p:nvSpPr>
            <p:spPr>
              <a:xfrm>
                <a:off x="76200" y="47625"/>
                <a:ext cx="660400" cy="688975"/>
              </a:xfrm>
              <a:prstGeom prst="rect">
                <a:avLst/>
              </a:prstGeom>
            </p:spPr>
            <p:txBody>
              <a:bodyPr anchor="ctr" rtlCol="false" tIns="51905" lIns="51905" bIns="51905" rIns="51905"/>
              <a:lstStyle/>
              <a:p>
                <a:pPr algn="ctr">
                  <a:lnSpc>
                    <a:spcPts val="1960"/>
                  </a:lnSpc>
                </a:pPr>
                <a:r>
                  <a:rPr lang="en-US" b="true" sz="1400">
                    <a:solidFill>
                      <a:srgbClr val="404040"/>
                    </a:solidFill>
                    <a:latin typeface="Public Sans Bold"/>
                    <a:ea typeface="Public Sans Bold"/>
                    <a:cs typeface="Public Sans Bold"/>
                    <a:sym typeface="Public Sans Bold"/>
                  </a:rPr>
                  <a:t>03</a:t>
                </a:r>
              </a:p>
            </p:txBody>
          </p:sp>
        </p:grpSp>
        <p:grpSp>
          <p:nvGrpSpPr>
            <p:cNvPr name="Group 41" id="41"/>
            <p:cNvGrpSpPr/>
            <p:nvPr/>
          </p:nvGrpSpPr>
          <p:grpSpPr>
            <a:xfrm rot="0">
              <a:off x="10348400" y="7036252"/>
              <a:ext cx="911547" cy="91154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D8FF"/>
              </a:solidFill>
              <a:ln w="38100" cap="sq">
                <a:solidFill>
                  <a:srgbClr val="00ADEF"/>
                </a:solidFill>
                <a:prstDash val="solid"/>
                <a:miter/>
              </a:ln>
            </p:spPr>
          </p:sp>
          <p:sp>
            <p:nvSpPr>
              <p:cNvPr name="TextBox 43" id="43"/>
              <p:cNvSpPr txBox="true"/>
              <p:nvPr/>
            </p:nvSpPr>
            <p:spPr>
              <a:xfrm>
                <a:off x="76200" y="47625"/>
                <a:ext cx="660400" cy="688975"/>
              </a:xfrm>
              <a:prstGeom prst="rect">
                <a:avLst/>
              </a:prstGeom>
            </p:spPr>
            <p:txBody>
              <a:bodyPr anchor="ctr" rtlCol="false" tIns="51905" lIns="51905" bIns="51905" rIns="51905"/>
              <a:lstStyle/>
              <a:p>
                <a:pPr algn="ctr">
                  <a:lnSpc>
                    <a:spcPts val="1960"/>
                  </a:lnSpc>
                </a:pPr>
                <a:r>
                  <a:rPr lang="en-US" b="true" sz="1400">
                    <a:solidFill>
                      <a:srgbClr val="404040"/>
                    </a:solidFill>
                    <a:latin typeface="Public Sans Bold"/>
                    <a:ea typeface="Public Sans Bold"/>
                    <a:cs typeface="Public Sans Bold"/>
                    <a:sym typeface="Public Sans Bold"/>
                  </a:rPr>
                  <a:t>04</a:t>
                </a:r>
              </a:p>
            </p:txBody>
          </p:sp>
        </p:grpSp>
        <p:grpSp>
          <p:nvGrpSpPr>
            <p:cNvPr name="Group 44" id="44"/>
            <p:cNvGrpSpPr/>
            <p:nvPr/>
          </p:nvGrpSpPr>
          <p:grpSpPr>
            <a:xfrm rot="0">
              <a:off x="2988969" y="0"/>
              <a:ext cx="5451351" cy="1544045"/>
              <a:chOff x="0" y="0"/>
              <a:chExt cx="1222711" cy="346322"/>
            </a:xfrm>
          </p:grpSpPr>
          <p:sp>
            <p:nvSpPr>
              <p:cNvPr name="Freeform 45" id="45"/>
              <p:cNvSpPr/>
              <p:nvPr/>
            </p:nvSpPr>
            <p:spPr>
              <a:xfrm flipH="false" flipV="false" rot="0">
                <a:off x="0" y="0"/>
                <a:ext cx="1222711" cy="346322"/>
              </a:xfrm>
              <a:custGeom>
                <a:avLst/>
                <a:gdLst/>
                <a:ahLst/>
                <a:cxnLst/>
                <a:rect r="r" b="b" t="t" l="l"/>
                <a:pathLst>
                  <a:path h="346322" w="1222711">
                    <a:moveTo>
                      <a:pt x="37872" y="0"/>
                    </a:moveTo>
                    <a:lnTo>
                      <a:pt x="1184840" y="0"/>
                    </a:lnTo>
                    <a:cubicBezTo>
                      <a:pt x="1194884" y="0"/>
                      <a:pt x="1204517" y="3990"/>
                      <a:pt x="1211619" y="11092"/>
                    </a:cubicBezTo>
                    <a:cubicBezTo>
                      <a:pt x="1218721" y="18195"/>
                      <a:pt x="1222711" y="27827"/>
                      <a:pt x="1222711" y="37872"/>
                    </a:cubicBezTo>
                    <a:lnTo>
                      <a:pt x="1222711" y="308450"/>
                    </a:lnTo>
                    <a:cubicBezTo>
                      <a:pt x="1222711" y="329366"/>
                      <a:pt x="1205756" y="346322"/>
                      <a:pt x="1184840" y="346322"/>
                    </a:cubicBezTo>
                    <a:lnTo>
                      <a:pt x="37872" y="346322"/>
                    </a:lnTo>
                    <a:cubicBezTo>
                      <a:pt x="27827" y="346322"/>
                      <a:pt x="18195" y="342332"/>
                      <a:pt x="11092" y="335229"/>
                    </a:cubicBezTo>
                    <a:cubicBezTo>
                      <a:pt x="3990" y="328127"/>
                      <a:pt x="0" y="318494"/>
                      <a:pt x="0" y="308450"/>
                    </a:cubicBezTo>
                    <a:lnTo>
                      <a:pt x="0" y="37872"/>
                    </a:lnTo>
                    <a:cubicBezTo>
                      <a:pt x="0" y="16956"/>
                      <a:pt x="16956" y="0"/>
                      <a:pt x="37872" y="0"/>
                    </a:cubicBezTo>
                    <a:close/>
                  </a:path>
                </a:pathLst>
              </a:custGeom>
              <a:solidFill>
                <a:srgbClr val="89CEFF"/>
              </a:solidFill>
            </p:spPr>
          </p:sp>
          <p:sp>
            <p:nvSpPr>
              <p:cNvPr name="TextBox 46" id="46"/>
              <p:cNvSpPr txBox="true"/>
              <p:nvPr/>
            </p:nvSpPr>
            <p:spPr>
              <a:xfrm>
                <a:off x="0" y="-28575"/>
                <a:ext cx="1222711" cy="374897"/>
              </a:xfrm>
              <a:prstGeom prst="rect">
                <a:avLst/>
              </a:prstGeom>
            </p:spPr>
            <p:txBody>
              <a:bodyPr anchor="ctr" rtlCol="false" tIns="51905" lIns="51905" bIns="51905" rIns="51905"/>
              <a:lstStyle/>
              <a:p>
                <a:pPr algn="ctr">
                  <a:lnSpc>
                    <a:spcPts val="1960"/>
                  </a:lnSpc>
                </a:pPr>
              </a:p>
            </p:txBody>
          </p:sp>
        </p:grpSp>
        <p:grpSp>
          <p:nvGrpSpPr>
            <p:cNvPr name="Group 47" id="47"/>
            <p:cNvGrpSpPr/>
            <p:nvPr/>
          </p:nvGrpSpPr>
          <p:grpSpPr>
            <a:xfrm rot="0">
              <a:off x="0" y="2025500"/>
              <a:ext cx="4151181" cy="2039270"/>
              <a:chOff x="0" y="0"/>
              <a:chExt cx="931090" cy="457398"/>
            </a:xfrm>
          </p:grpSpPr>
          <p:sp>
            <p:nvSpPr>
              <p:cNvPr name="Freeform 48" id="48"/>
              <p:cNvSpPr/>
              <p:nvPr/>
            </p:nvSpPr>
            <p:spPr>
              <a:xfrm flipH="false" flipV="false" rot="0">
                <a:off x="0" y="0"/>
                <a:ext cx="931090" cy="457398"/>
              </a:xfrm>
              <a:custGeom>
                <a:avLst/>
                <a:gdLst/>
                <a:ahLst/>
                <a:cxnLst/>
                <a:rect r="r" b="b" t="t" l="l"/>
                <a:pathLst>
                  <a:path h="457398" w="931090">
                    <a:moveTo>
                      <a:pt x="49733" y="0"/>
                    </a:moveTo>
                    <a:lnTo>
                      <a:pt x="881357" y="0"/>
                    </a:lnTo>
                    <a:cubicBezTo>
                      <a:pt x="908823" y="0"/>
                      <a:pt x="931090" y="22266"/>
                      <a:pt x="931090" y="49733"/>
                    </a:cubicBezTo>
                    <a:lnTo>
                      <a:pt x="931090" y="407665"/>
                    </a:lnTo>
                    <a:cubicBezTo>
                      <a:pt x="931090" y="435132"/>
                      <a:pt x="908823" y="457398"/>
                      <a:pt x="881357" y="457398"/>
                    </a:cubicBezTo>
                    <a:lnTo>
                      <a:pt x="49733" y="457398"/>
                    </a:lnTo>
                    <a:cubicBezTo>
                      <a:pt x="22266" y="457398"/>
                      <a:pt x="0" y="435132"/>
                      <a:pt x="0" y="407665"/>
                    </a:cubicBezTo>
                    <a:lnTo>
                      <a:pt x="0" y="49733"/>
                    </a:lnTo>
                    <a:cubicBezTo>
                      <a:pt x="0" y="22266"/>
                      <a:pt x="22266" y="0"/>
                      <a:pt x="49733" y="0"/>
                    </a:cubicBezTo>
                    <a:close/>
                  </a:path>
                </a:pathLst>
              </a:custGeom>
              <a:solidFill>
                <a:srgbClr val="89CEFF"/>
              </a:solidFill>
            </p:spPr>
          </p:sp>
          <p:sp>
            <p:nvSpPr>
              <p:cNvPr name="TextBox 49" id="49"/>
              <p:cNvSpPr txBox="true"/>
              <p:nvPr/>
            </p:nvSpPr>
            <p:spPr>
              <a:xfrm>
                <a:off x="0" y="-28575"/>
                <a:ext cx="931090" cy="485973"/>
              </a:xfrm>
              <a:prstGeom prst="rect">
                <a:avLst/>
              </a:prstGeom>
            </p:spPr>
            <p:txBody>
              <a:bodyPr anchor="ctr" rtlCol="false" tIns="51905" lIns="51905" bIns="51905" rIns="51905"/>
              <a:lstStyle/>
              <a:p>
                <a:pPr algn="ctr">
                  <a:lnSpc>
                    <a:spcPts val="1960"/>
                  </a:lnSpc>
                </a:pPr>
              </a:p>
            </p:txBody>
          </p:sp>
        </p:grpSp>
        <p:grpSp>
          <p:nvGrpSpPr>
            <p:cNvPr name="Group 50" id="50"/>
            <p:cNvGrpSpPr/>
            <p:nvPr/>
          </p:nvGrpSpPr>
          <p:grpSpPr>
            <a:xfrm rot="0">
              <a:off x="0" y="5403449"/>
              <a:ext cx="4151181" cy="2088577"/>
              <a:chOff x="0" y="0"/>
              <a:chExt cx="931090" cy="468458"/>
            </a:xfrm>
          </p:grpSpPr>
          <p:sp>
            <p:nvSpPr>
              <p:cNvPr name="Freeform 51" id="51"/>
              <p:cNvSpPr/>
              <p:nvPr/>
            </p:nvSpPr>
            <p:spPr>
              <a:xfrm flipH="false" flipV="false" rot="0">
                <a:off x="0" y="0"/>
                <a:ext cx="931090" cy="468458"/>
              </a:xfrm>
              <a:custGeom>
                <a:avLst/>
                <a:gdLst/>
                <a:ahLst/>
                <a:cxnLst/>
                <a:rect r="r" b="b" t="t" l="l"/>
                <a:pathLst>
                  <a:path h="468458" w="931090">
                    <a:moveTo>
                      <a:pt x="49733" y="0"/>
                    </a:moveTo>
                    <a:lnTo>
                      <a:pt x="881357" y="0"/>
                    </a:lnTo>
                    <a:cubicBezTo>
                      <a:pt x="908823" y="0"/>
                      <a:pt x="931090" y="22266"/>
                      <a:pt x="931090" y="49733"/>
                    </a:cubicBezTo>
                    <a:lnTo>
                      <a:pt x="931090" y="418724"/>
                    </a:lnTo>
                    <a:cubicBezTo>
                      <a:pt x="931090" y="446191"/>
                      <a:pt x="908823" y="468458"/>
                      <a:pt x="881357" y="468458"/>
                    </a:cubicBezTo>
                    <a:lnTo>
                      <a:pt x="49733" y="468458"/>
                    </a:lnTo>
                    <a:cubicBezTo>
                      <a:pt x="22266" y="468458"/>
                      <a:pt x="0" y="446191"/>
                      <a:pt x="0" y="418724"/>
                    </a:cubicBezTo>
                    <a:lnTo>
                      <a:pt x="0" y="49733"/>
                    </a:lnTo>
                    <a:cubicBezTo>
                      <a:pt x="0" y="22266"/>
                      <a:pt x="22266" y="0"/>
                      <a:pt x="49733" y="0"/>
                    </a:cubicBezTo>
                    <a:close/>
                  </a:path>
                </a:pathLst>
              </a:custGeom>
              <a:solidFill>
                <a:srgbClr val="89CEFF"/>
              </a:solidFill>
            </p:spPr>
          </p:sp>
          <p:sp>
            <p:nvSpPr>
              <p:cNvPr name="TextBox 52" id="52"/>
              <p:cNvSpPr txBox="true"/>
              <p:nvPr/>
            </p:nvSpPr>
            <p:spPr>
              <a:xfrm>
                <a:off x="0" y="-28575"/>
                <a:ext cx="931090" cy="497033"/>
              </a:xfrm>
              <a:prstGeom prst="rect">
                <a:avLst/>
              </a:prstGeom>
            </p:spPr>
            <p:txBody>
              <a:bodyPr anchor="ctr" rtlCol="false" tIns="51905" lIns="51905" bIns="51905" rIns="51905"/>
              <a:lstStyle/>
              <a:p>
                <a:pPr algn="ctr">
                  <a:lnSpc>
                    <a:spcPts val="1960"/>
                  </a:lnSpc>
                </a:pPr>
              </a:p>
            </p:txBody>
          </p:sp>
        </p:grpSp>
        <p:grpSp>
          <p:nvGrpSpPr>
            <p:cNvPr name="Group 53" id="53"/>
            <p:cNvGrpSpPr/>
            <p:nvPr/>
          </p:nvGrpSpPr>
          <p:grpSpPr>
            <a:xfrm rot="0">
              <a:off x="3621679" y="8123942"/>
              <a:ext cx="4091988" cy="1742691"/>
              <a:chOff x="0" y="0"/>
              <a:chExt cx="917813" cy="390877"/>
            </a:xfrm>
          </p:grpSpPr>
          <p:sp>
            <p:nvSpPr>
              <p:cNvPr name="Freeform 54" id="54"/>
              <p:cNvSpPr/>
              <p:nvPr/>
            </p:nvSpPr>
            <p:spPr>
              <a:xfrm flipH="false" flipV="false" rot="0">
                <a:off x="0" y="0"/>
                <a:ext cx="917813" cy="390877"/>
              </a:xfrm>
              <a:custGeom>
                <a:avLst/>
                <a:gdLst/>
                <a:ahLst/>
                <a:cxnLst/>
                <a:rect r="r" b="b" t="t" l="l"/>
                <a:pathLst>
                  <a:path h="390877" w="917813">
                    <a:moveTo>
                      <a:pt x="50453" y="0"/>
                    </a:moveTo>
                    <a:lnTo>
                      <a:pt x="867360" y="0"/>
                    </a:lnTo>
                    <a:cubicBezTo>
                      <a:pt x="895225" y="0"/>
                      <a:pt x="917813" y="22588"/>
                      <a:pt x="917813" y="50453"/>
                    </a:cubicBezTo>
                    <a:lnTo>
                      <a:pt x="917813" y="340425"/>
                    </a:lnTo>
                    <a:cubicBezTo>
                      <a:pt x="917813" y="353805"/>
                      <a:pt x="912497" y="366638"/>
                      <a:pt x="903036" y="376100"/>
                    </a:cubicBezTo>
                    <a:cubicBezTo>
                      <a:pt x="893574" y="385562"/>
                      <a:pt x="880741" y="390877"/>
                      <a:pt x="867360" y="390877"/>
                    </a:cubicBezTo>
                    <a:lnTo>
                      <a:pt x="50453" y="390877"/>
                    </a:lnTo>
                    <a:cubicBezTo>
                      <a:pt x="37072" y="390877"/>
                      <a:pt x="24239" y="385562"/>
                      <a:pt x="14777" y="376100"/>
                    </a:cubicBezTo>
                    <a:cubicBezTo>
                      <a:pt x="5316" y="366638"/>
                      <a:pt x="0" y="353805"/>
                      <a:pt x="0" y="340425"/>
                    </a:cubicBezTo>
                    <a:lnTo>
                      <a:pt x="0" y="50453"/>
                    </a:lnTo>
                    <a:cubicBezTo>
                      <a:pt x="0" y="37072"/>
                      <a:pt x="5316" y="24239"/>
                      <a:pt x="14777" y="14777"/>
                    </a:cubicBezTo>
                    <a:cubicBezTo>
                      <a:pt x="24239" y="5316"/>
                      <a:pt x="37072" y="0"/>
                      <a:pt x="50453" y="0"/>
                    </a:cubicBezTo>
                    <a:close/>
                  </a:path>
                </a:pathLst>
              </a:custGeom>
              <a:solidFill>
                <a:srgbClr val="89CEFF"/>
              </a:solidFill>
            </p:spPr>
          </p:sp>
          <p:sp>
            <p:nvSpPr>
              <p:cNvPr name="TextBox 55" id="55"/>
              <p:cNvSpPr txBox="true"/>
              <p:nvPr/>
            </p:nvSpPr>
            <p:spPr>
              <a:xfrm>
                <a:off x="0" y="-28575"/>
                <a:ext cx="917813" cy="419452"/>
              </a:xfrm>
              <a:prstGeom prst="rect">
                <a:avLst/>
              </a:prstGeom>
            </p:spPr>
            <p:txBody>
              <a:bodyPr anchor="ctr" rtlCol="false" tIns="51905" lIns="51905" bIns="51905" rIns="51905"/>
              <a:lstStyle/>
              <a:p>
                <a:pPr algn="ctr">
                  <a:lnSpc>
                    <a:spcPts val="1960"/>
                  </a:lnSpc>
                </a:pPr>
              </a:p>
            </p:txBody>
          </p:sp>
        </p:grpSp>
        <p:grpSp>
          <p:nvGrpSpPr>
            <p:cNvPr name="Group 56" id="56"/>
            <p:cNvGrpSpPr/>
            <p:nvPr/>
          </p:nvGrpSpPr>
          <p:grpSpPr>
            <a:xfrm rot="0">
              <a:off x="13607053" y="2025500"/>
              <a:ext cx="4081984" cy="2022432"/>
              <a:chOff x="0" y="0"/>
              <a:chExt cx="915569" cy="453622"/>
            </a:xfrm>
          </p:grpSpPr>
          <p:sp>
            <p:nvSpPr>
              <p:cNvPr name="Freeform 57" id="57"/>
              <p:cNvSpPr/>
              <p:nvPr/>
            </p:nvSpPr>
            <p:spPr>
              <a:xfrm flipH="false" flipV="false" rot="0">
                <a:off x="0" y="0"/>
                <a:ext cx="915569" cy="453622"/>
              </a:xfrm>
              <a:custGeom>
                <a:avLst/>
                <a:gdLst/>
                <a:ahLst/>
                <a:cxnLst/>
                <a:rect r="r" b="b" t="t" l="l"/>
                <a:pathLst>
                  <a:path h="453622" w="915569">
                    <a:moveTo>
                      <a:pt x="50576" y="0"/>
                    </a:moveTo>
                    <a:lnTo>
                      <a:pt x="864993" y="0"/>
                    </a:lnTo>
                    <a:cubicBezTo>
                      <a:pt x="878406" y="0"/>
                      <a:pt x="891271" y="5329"/>
                      <a:pt x="900755" y="14813"/>
                    </a:cubicBezTo>
                    <a:cubicBezTo>
                      <a:pt x="910240" y="24298"/>
                      <a:pt x="915569" y="37163"/>
                      <a:pt x="915569" y="50576"/>
                    </a:cubicBezTo>
                    <a:lnTo>
                      <a:pt x="915569" y="403045"/>
                    </a:lnTo>
                    <a:cubicBezTo>
                      <a:pt x="915569" y="430978"/>
                      <a:pt x="892925" y="453622"/>
                      <a:pt x="864993" y="453622"/>
                    </a:cubicBezTo>
                    <a:lnTo>
                      <a:pt x="50576" y="453622"/>
                    </a:lnTo>
                    <a:cubicBezTo>
                      <a:pt x="22644" y="453622"/>
                      <a:pt x="0" y="430978"/>
                      <a:pt x="0" y="403045"/>
                    </a:cubicBezTo>
                    <a:lnTo>
                      <a:pt x="0" y="50576"/>
                    </a:lnTo>
                    <a:cubicBezTo>
                      <a:pt x="0" y="22644"/>
                      <a:pt x="22644" y="0"/>
                      <a:pt x="50576" y="0"/>
                    </a:cubicBezTo>
                    <a:close/>
                  </a:path>
                </a:pathLst>
              </a:custGeom>
              <a:solidFill>
                <a:srgbClr val="00D8FF"/>
              </a:solidFill>
            </p:spPr>
          </p:sp>
          <p:sp>
            <p:nvSpPr>
              <p:cNvPr name="TextBox 58" id="58"/>
              <p:cNvSpPr txBox="true"/>
              <p:nvPr/>
            </p:nvSpPr>
            <p:spPr>
              <a:xfrm>
                <a:off x="0" y="-28575"/>
                <a:ext cx="915569" cy="482197"/>
              </a:xfrm>
              <a:prstGeom prst="rect">
                <a:avLst/>
              </a:prstGeom>
            </p:spPr>
            <p:txBody>
              <a:bodyPr anchor="ctr" rtlCol="false" tIns="51905" lIns="51905" bIns="51905" rIns="51905"/>
              <a:lstStyle/>
              <a:p>
                <a:pPr algn="ctr">
                  <a:lnSpc>
                    <a:spcPts val="1960"/>
                  </a:lnSpc>
                </a:pPr>
              </a:p>
            </p:txBody>
          </p:sp>
        </p:grpSp>
        <p:grpSp>
          <p:nvGrpSpPr>
            <p:cNvPr name="Group 59" id="59"/>
            <p:cNvGrpSpPr/>
            <p:nvPr/>
          </p:nvGrpSpPr>
          <p:grpSpPr>
            <a:xfrm rot="0">
              <a:off x="13607053" y="5403449"/>
              <a:ext cx="4081984" cy="2074281"/>
              <a:chOff x="0" y="0"/>
              <a:chExt cx="915569" cy="465251"/>
            </a:xfrm>
          </p:grpSpPr>
          <p:sp>
            <p:nvSpPr>
              <p:cNvPr name="Freeform 60" id="60"/>
              <p:cNvSpPr/>
              <p:nvPr/>
            </p:nvSpPr>
            <p:spPr>
              <a:xfrm flipH="false" flipV="false" rot="0">
                <a:off x="0" y="0"/>
                <a:ext cx="915569" cy="465251"/>
              </a:xfrm>
              <a:custGeom>
                <a:avLst/>
                <a:gdLst/>
                <a:ahLst/>
                <a:cxnLst/>
                <a:rect r="r" b="b" t="t" l="l"/>
                <a:pathLst>
                  <a:path h="465251" w="915569">
                    <a:moveTo>
                      <a:pt x="50576" y="0"/>
                    </a:moveTo>
                    <a:lnTo>
                      <a:pt x="864993" y="0"/>
                    </a:lnTo>
                    <a:cubicBezTo>
                      <a:pt x="878406" y="0"/>
                      <a:pt x="891271" y="5329"/>
                      <a:pt x="900755" y="14813"/>
                    </a:cubicBezTo>
                    <a:cubicBezTo>
                      <a:pt x="910240" y="24298"/>
                      <a:pt x="915569" y="37163"/>
                      <a:pt x="915569" y="50576"/>
                    </a:cubicBezTo>
                    <a:lnTo>
                      <a:pt x="915569" y="414675"/>
                    </a:lnTo>
                    <a:cubicBezTo>
                      <a:pt x="915569" y="442607"/>
                      <a:pt x="892925" y="465251"/>
                      <a:pt x="864993" y="465251"/>
                    </a:cubicBezTo>
                    <a:lnTo>
                      <a:pt x="50576" y="465251"/>
                    </a:lnTo>
                    <a:cubicBezTo>
                      <a:pt x="22644" y="465251"/>
                      <a:pt x="0" y="442607"/>
                      <a:pt x="0" y="414675"/>
                    </a:cubicBezTo>
                    <a:lnTo>
                      <a:pt x="0" y="50576"/>
                    </a:lnTo>
                    <a:cubicBezTo>
                      <a:pt x="0" y="22644"/>
                      <a:pt x="22644" y="0"/>
                      <a:pt x="50576" y="0"/>
                    </a:cubicBezTo>
                    <a:close/>
                  </a:path>
                </a:pathLst>
              </a:custGeom>
              <a:solidFill>
                <a:srgbClr val="00D8FF"/>
              </a:solidFill>
            </p:spPr>
          </p:sp>
          <p:sp>
            <p:nvSpPr>
              <p:cNvPr name="TextBox 61" id="61"/>
              <p:cNvSpPr txBox="true"/>
              <p:nvPr/>
            </p:nvSpPr>
            <p:spPr>
              <a:xfrm>
                <a:off x="0" y="-28575"/>
                <a:ext cx="915569" cy="493826"/>
              </a:xfrm>
              <a:prstGeom prst="rect">
                <a:avLst/>
              </a:prstGeom>
            </p:spPr>
            <p:txBody>
              <a:bodyPr anchor="ctr" rtlCol="false" tIns="51905" lIns="51905" bIns="51905" rIns="51905"/>
              <a:lstStyle/>
              <a:p>
                <a:pPr algn="ctr">
                  <a:lnSpc>
                    <a:spcPts val="1960"/>
                  </a:lnSpc>
                </a:pPr>
              </a:p>
            </p:txBody>
          </p:sp>
        </p:grpSp>
        <p:grpSp>
          <p:nvGrpSpPr>
            <p:cNvPr name="Group 62" id="62"/>
            <p:cNvGrpSpPr/>
            <p:nvPr/>
          </p:nvGrpSpPr>
          <p:grpSpPr>
            <a:xfrm rot="0">
              <a:off x="9535360" y="68399"/>
              <a:ext cx="5362813" cy="1475646"/>
              <a:chOff x="0" y="0"/>
              <a:chExt cx="1202853" cy="330980"/>
            </a:xfrm>
          </p:grpSpPr>
          <p:sp>
            <p:nvSpPr>
              <p:cNvPr name="Freeform 63" id="63"/>
              <p:cNvSpPr/>
              <p:nvPr/>
            </p:nvSpPr>
            <p:spPr>
              <a:xfrm flipH="false" flipV="false" rot="0">
                <a:off x="0" y="0"/>
                <a:ext cx="1202853" cy="330980"/>
              </a:xfrm>
              <a:custGeom>
                <a:avLst/>
                <a:gdLst/>
                <a:ahLst/>
                <a:cxnLst/>
                <a:rect r="r" b="b" t="t" l="l"/>
                <a:pathLst>
                  <a:path h="330980" w="1202853">
                    <a:moveTo>
                      <a:pt x="38497" y="0"/>
                    </a:moveTo>
                    <a:lnTo>
                      <a:pt x="1164356" y="0"/>
                    </a:lnTo>
                    <a:cubicBezTo>
                      <a:pt x="1174566" y="0"/>
                      <a:pt x="1184358" y="4056"/>
                      <a:pt x="1191577" y="11275"/>
                    </a:cubicBezTo>
                    <a:cubicBezTo>
                      <a:pt x="1198797" y="18495"/>
                      <a:pt x="1202853" y="28287"/>
                      <a:pt x="1202853" y="38497"/>
                    </a:cubicBezTo>
                    <a:lnTo>
                      <a:pt x="1202853" y="292483"/>
                    </a:lnTo>
                    <a:cubicBezTo>
                      <a:pt x="1202853" y="313745"/>
                      <a:pt x="1185617" y="330980"/>
                      <a:pt x="1164356" y="330980"/>
                    </a:cubicBezTo>
                    <a:lnTo>
                      <a:pt x="38497" y="330980"/>
                    </a:lnTo>
                    <a:cubicBezTo>
                      <a:pt x="28287" y="330980"/>
                      <a:pt x="18495" y="326924"/>
                      <a:pt x="11275" y="319705"/>
                    </a:cubicBezTo>
                    <a:cubicBezTo>
                      <a:pt x="4056" y="312485"/>
                      <a:pt x="0" y="302693"/>
                      <a:pt x="0" y="292483"/>
                    </a:cubicBezTo>
                    <a:lnTo>
                      <a:pt x="0" y="38497"/>
                    </a:lnTo>
                    <a:cubicBezTo>
                      <a:pt x="0" y="28287"/>
                      <a:pt x="4056" y="18495"/>
                      <a:pt x="11275" y="11275"/>
                    </a:cubicBezTo>
                    <a:cubicBezTo>
                      <a:pt x="18495" y="4056"/>
                      <a:pt x="28287" y="0"/>
                      <a:pt x="38497" y="0"/>
                    </a:cubicBezTo>
                    <a:close/>
                  </a:path>
                </a:pathLst>
              </a:custGeom>
              <a:solidFill>
                <a:srgbClr val="00D8FF"/>
              </a:solidFill>
            </p:spPr>
          </p:sp>
          <p:sp>
            <p:nvSpPr>
              <p:cNvPr name="TextBox 64" id="64"/>
              <p:cNvSpPr txBox="true"/>
              <p:nvPr/>
            </p:nvSpPr>
            <p:spPr>
              <a:xfrm>
                <a:off x="0" y="-28575"/>
                <a:ext cx="1202853" cy="359555"/>
              </a:xfrm>
              <a:prstGeom prst="rect">
                <a:avLst/>
              </a:prstGeom>
            </p:spPr>
            <p:txBody>
              <a:bodyPr anchor="ctr" rtlCol="false" tIns="51905" lIns="51905" bIns="51905" rIns="51905"/>
              <a:lstStyle/>
              <a:p>
                <a:pPr algn="ctr">
                  <a:lnSpc>
                    <a:spcPts val="1960"/>
                  </a:lnSpc>
                </a:pPr>
              </a:p>
            </p:txBody>
          </p:sp>
        </p:grpSp>
        <p:grpSp>
          <p:nvGrpSpPr>
            <p:cNvPr name="Group 65" id="65"/>
            <p:cNvGrpSpPr/>
            <p:nvPr/>
          </p:nvGrpSpPr>
          <p:grpSpPr>
            <a:xfrm rot="0">
              <a:off x="9932751" y="8135684"/>
              <a:ext cx="4345713" cy="1794971"/>
              <a:chOff x="0" y="0"/>
              <a:chExt cx="974722" cy="402603"/>
            </a:xfrm>
          </p:grpSpPr>
          <p:sp>
            <p:nvSpPr>
              <p:cNvPr name="Freeform 66" id="66"/>
              <p:cNvSpPr/>
              <p:nvPr/>
            </p:nvSpPr>
            <p:spPr>
              <a:xfrm flipH="false" flipV="false" rot="0">
                <a:off x="0" y="0"/>
                <a:ext cx="974722" cy="402603"/>
              </a:xfrm>
              <a:custGeom>
                <a:avLst/>
                <a:gdLst/>
                <a:ahLst/>
                <a:cxnLst/>
                <a:rect r="r" b="b" t="t" l="l"/>
                <a:pathLst>
                  <a:path h="402603" w="974722">
                    <a:moveTo>
                      <a:pt x="47507" y="0"/>
                    </a:moveTo>
                    <a:lnTo>
                      <a:pt x="927215" y="0"/>
                    </a:lnTo>
                    <a:cubicBezTo>
                      <a:pt x="939815" y="0"/>
                      <a:pt x="951898" y="5005"/>
                      <a:pt x="960808" y="13914"/>
                    </a:cubicBezTo>
                    <a:cubicBezTo>
                      <a:pt x="969717" y="22824"/>
                      <a:pt x="974722" y="34907"/>
                      <a:pt x="974722" y="47507"/>
                    </a:cubicBezTo>
                    <a:lnTo>
                      <a:pt x="974722" y="355096"/>
                    </a:lnTo>
                    <a:cubicBezTo>
                      <a:pt x="974722" y="367696"/>
                      <a:pt x="969717" y="379779"/>
                      <a:pt x="960808" y="388689"/>
                    </a:cubicBezTo>
                    <a:cubicBezTo>
                      <a:pt x="951898" y="397598"/>
                      <a:pt x="939815" y="402603"/>
                      <a:pt x="927215" y="402603"/>
                    </a:cubicBezTo>
                    <a:lnTo>
                      <a:pt x="47507" y="402603"/>
                    </a:lnTo>
                    <a:cubicBezTo>
                      <a:pt x="34907" y="402603"/>
                      <a:pt x="22824" y="397598"/>
                      <a:pt x="13914" y="388689"/>
                    </a:cubicBezTo>
                    <a:cubicBezTo>
                      <a:pt x="5005" y="379779"/>
                      <a:pt x="0" y="367696"/>
                      <a:pt x="0" y="355096"/>
                    </a:cubicBezTo>
                    <a:lnTo>
                      <a:pt x="0" y="47507"/>
                    </a:lnTo>
                    <a:cubicBezTo>
                      <a:pt x="0" y="34907"/>
                      <a:pt x="5005" y="22824"/>
                      <a:pt x="13914" y="13914"/>
                    </a:cubicBezTo>
                    <a:cubicBezTo>
                      <a:pt x="22824" y="5005"/>
                      <a:pt x="34907" y="0"/>
                      <a:pt x="47507" y="0"/>
                    </a:cubicBezTo>
                    <a:close/>
                  </a:path>
                </a:pathLst>
              </a:custGeom>
              <a:solidFill>
                <a:srgbClr val="00D8FF"/>
              </a:solidFill>
            </p:spPr>
          </p:sp>
          <p:sp>
            <p:nvSpPr>
              <p:cNvPr name="TextBox 67" id="67"/>
              <p:cNvSpPr txBox="true"/>
              <p:nvPr/>
            </p:nvSpPr>
            <p:spPr>
              <a:xfrm>
                <a:off x="0" y="-28575"/>
                <a:ext cx="974722" cy="431178"/>
              </a:xfrm>
              <a:prstGeom prst="rect">
                <a:avLst/>
              </a:prstGeom>
            </p:spPr>
            <p:txBody>
              <a:bodyPr anchor="ctr" rtlCol="false" tIns="51905" lIns="51905" bIns="51905" rIns="51905"/>
              <a:lstStyle/>
              <a:p>
                <a:pPr algn="ctr">
                  <a:lnSpc>
                    <a:spcPts val="1960"/>
                  </a:lnSpc>
                </a:pPr>
              </a:p>
            </p:txBody>
          </p:sp>
        </p:grpSp>
        <p:grpSp>
          <p:nvGrpSpPr>
            <p:cNvPr name="Group 68" id="68"/>
            <p:cNvGrpSpPr/>
            <p:nvPr/>
          </p:nvGrpSpPr>
          <p:grpSpPr>
            <a:xfrm rot="-7953263">
              <a:off x="9379554" y="3713521"/>
              <a:ext cx="311613" cy="204799"/>
              <a:chOff x="0" y="0"/>
              <a:chExt cx="812800" cy="534190"/>
            </a:xfrm>
          </p:grpSpPr>
          <p:sp>
            <p:nvSpPr>
              <p:cNvPr name="Freeform 69" id="69"/>
              <p:cNvSpPr/>
              <p:nvPr/>
            </p:nvSpPr>
            <p:spPr>
              <a:xfrm flipH="false" flipV="false" rot="0">
                <a:off x="31284" y="32843"/>
                <a:ext cx="750232" cy="501348"/>
              </a:xfrm>
              <a:custGeom>
                <a:avLst/>
                <a:gdLst/>
                <a:ahLst/>
                <a:cxnLst/>
                <a:rect r="r" b="b" t="t" l="l"/>
                <a:pathLst>
                  <a:path h="501348" w="750232">
                    <a:moveTo>
                      <a:pt x="415230" y="19885"/>
                    </a:moveTo>
                    <a:lnTo>
                      <a:pt x="741402" y="448619"/>
                    </a:lnTo>
                    <a:cubicBezTo>
                      <a:pt x="748958" y="458552"/>
                      <a:pt x="750232" y="471909"/>
                      <a:pt x="744689" y="483091"/>
                    </a:cubicBezTo>
                    <a:cubicBezTo>
                      <a:pt x="739146" y="494273"/>
                      <a:pt x="727744" y="501347"/>
                      <a:pt x="715264" y="501347"/>
                    </a:cubicBezTo>
                    <a:lnTo>
                      <a:pt x="34968" y="501347"/>
                    </a:lnTo>
                    <a:cubicBezTo>
                      <a:pt x="22488" y="501347"/>
                      <a:pt x="11086" y="494273"/>
                      <a:pt x="5543" y="483091"/>
                    </a:cubicBezTo>
                    <a:cubicBezTo>
                      <a:pt x="0" y="471909"/>
                      <a:pt x="1274" y="458552"/>
                      <a:pt x="8830" y="448619"/>
                    </a:cubicBezTo>
                    <a:lnTo>
                      <a:pt x="335002" y="19885"/>
                    </a:lnTo>
                    <a:cubicBezTo>
                      <a:pt x="344534" y="7355"/>
                      <a:pt x="359373" y="0"/>
                      <a:pt x="375116" y="0"/>
                    </a:cubicBezTo>
                    <a:cubicBezTo>
                      <a:pt x="390859" y="0"/>
                      <a:pt x="405698" y="7355"/>
                      <a:pt x="415230" y="19885"/>
                    </a:cubicBezTo>
                    <a:close/>
                  </a:path>
                </a:pathLst>
              </a:custGeom>
              <a:solidFill>
                <a:srgbClr val="FFFFFF"/>
              </a:solidFill>
            </p:spPr>
          </p:sp>
          <p:sp>
            <p:nvSpPr>
              <p:cNvPr name="TextBox 70" id="70"/>
              <p:cNvSpPr txBox="true"/>
              <p:nvPr/>
            </p:nvSpPr>
            <p:spPr>
              <a:xfrm>
                <a:off x="127000" y="219442"/>
                <a:ext cx="558800" cy="276592"/>
              </a:xfrm>
              <a:prstGeom prst="rect">
                <a:avLst/>
              </a:prstGeom>
            </p:spPr>
            <p:txBody>
              <a:bodyPr anchor="ctr" rtlCol="false" tIns="51905" lIns="51905" bIns="51905" rIns="51905"/>
              <a:lstStyle/>
              <a:p>
                <a:pPr algn="ctr">
                  <a:lnSpc>
                    <a:spcPts val="1960"/>
                  </a:lnSpc>
                </a:pPr>
              </a:p>
            </p:txBody>
          </p:sp>
        </p:grpSp>
        <p:sp>
          <p:nvSpPr>
            <p:cNvPr name="TextBox 71" id="71"/>
            <p:cNvSpPr txBox="true"/>
            <p:nvPr/>
          </p:nvSpPr>
          <p:spPr>
            <a:xfrm rot="0">
              <a:off x="8162664" y="4982578"/>
              <a:ext cx="1435005" cy="546132"/>
            </a:xfrm>
            <a:prstGeom prst="rect">
              <a:avLst/>
            </a:prstGeom>
          </p:spPr>
          <p:txBody>
            <a:bodyPr anchor="t" rtlCol="false" tIns="0" lIns="0" bIns="0" rIns="0">
              <a:spAutoFit/>
            </a:bodyPr>
            <a:lstStyle/>
            <a:p>
              <a:pPr algn="ctr">
                <a:lnSpc>
                  <a:spcPts val="2972"/>
                </a:lnSpc>
              </a:pPr>
              <a:r>
                <a:rPr lang="en-US" b="true" sz="2972">
                  <a:solidFill>
                    <a:srgbClr val="FBFCFB"/>
                  </a:solidFill>
                  <a:latin typeface="Public Sans Bold"/>
                  <a:ea typeface="Public Sans Bold"/>
                  <a:cs typeface="Public Sans Bold"/>
                  <a:sym typeface="Public Sans Bold"/>
                </a:rPr>
                <a:t>AND</a:t>
              </a:r>
            </a:p>
          </p:txBody>
        </p:sp>
        <p:sp>
          <p:nvSpPr>
            <p:cNvPr name="TextBox 72" id="72"/>
            <p:cNvSpPr txBox="true"/>
            <p:nvPr/>
          </p:nvSpPr>
          <p:spPr>
            <a:xfrm rot="0">
              <a:off x="5524154" y="4643193"/>
              <a:ext cx="2832555" cy="414875"/>
            </a:xfrm>
            <a:prstGeom prst="rect">
              <a:avLst/>
            </a:prstGeom>
          </p:spPr>
          <p:txBody>
            <a:bodyPr anchor="t" rtlCol="false" tIns="0" lIns="0" bIns="0" rIns="0">
              <a:spAutoFit/>
            </a:bodyPr>
            <a:lstStyle/>
            <a:p>
              <a:pPr algn="ctr">
                <a:lnSpc>
                  <a:spcPts val="2229"/>
                </a:lnSpc>
              </a:pPr>
              <a:r>
                <a:rPr lang="en-US" b="true" sz="2229">
                  <a:solidFill>
                    <a:srgbClr val="404040"/>
                  </a:solidFill>
                  <a:latin typeface="Public Sans Bold"/>
                  <a:ea typeface="Public Sans Bold"/>
                  <a:cs typeface="Public Sans Bold"/>
                  <a:sym typeface="Public Sans Bold"/>
                </a:rPr>
                <a:t>IMPACTS </a:t>
              </a:r>
            </a:p>
          </p:txBody>
        </p:sp>
        <p:sp>
          <p:nvSpPr>
            <p:cNvPr name="TextBox 73" id="73"/>
            <p:cNvSpPr txBox="true"/>
            <p:nvPr/>
          </p:nvSpPr>
          <p:spPr>
            <a:xfrm rot="0">
              <a:off x="9446664" y="4607118"/>
              <a:ext cx="2830455" cy="414875"/>
            </a:xfrm>
            <a:prstGeom prst="rect">
              <a:avLst/>
            </a:prstGeom>
          </p:spPr>
          <p:txBody>
            <a:bodyPr anchor="t" rtlCol="false" tIns="0" lIns="0" bIns="0" rIns="0">
              <a:spAutoFit/>
            </a:bodyPr>
            <a:lstStyle/>
            <a:p>
              <a:pPr algn="ctr">
                <a:lnSpc>
                  <a:spcPts val="2229"/>
                </a:lnSpc>
              </a:pPr>
              <a:r>
                <a:rPr lang="en-US" b="true" sz="2229">
                  <a:solidFill>
                    <a:srgbClr val="404040"/>
                  </a:solidFill>
                  <a:latin typeface="Public Sans Bold"/>
                  <a:ea typeface="Public Sans Bold"/>
                  <a:cs typeface="Public Sans Bold"/>
                  <a:sym typeface="Public Sans Bold"/>
                </a:rPr>
                <a:t> BENEFITS</a:t>
              </a:r>
            </a:p>
          </p:txBody>
        </p:sp>
        <p:sp>
          <p:nvSpPr>
            <p:cNvPr name="TextBox 74" id="74"/>
            <p:cNvSpPr txBox="true"/>
            <p:nvPr/>
          </p:nvSpPr>
          <p:spPr>
            <a:xfrm rot="0">
              <a:off x="3252350" y="515613"/>
              <a:ext cx="4875169" cy="862477"/>
            </a:xfrm>
            <a:prstGeom prst="rect">
              <a:avLst/>
            </a:prstGeom>
          </p:spPr>
          <p:txBody>
            <a:bodyPr anchor="t" rtlCol="false" tIns="0" lIns="0" bIns="0" rIns="0">
              <a:spAutoFit/>
            </a:bodyPr>
            <a:lstStyle/>
            <a:p>
              <a:pPr algn="just">
                <a:lnSpc>
                  <a:spcPts val="1226"/>
                </a:lnSpc>
              </a:pPr>
              <a:r>
                <a:rPr lang="en-US" sz="1226">
                  <a:solidFill>
                    <a:srgbClr val="404040"/>
                  </a:solidFill>
                  <a:latin typeface="Public Sans"/>
                  <a:ea typeface="Public Sans"/>
                  <a:cs typeface="Public Sans"/>
                  <a:sym typeface="Public Sans"/>
                </a:rPr>
                <a:t>Improves long-term water resource planning, helping ensure the conservation of water supplies and protection of ecosystems by preventing over-extraction.</a:t>
              </a:r>
            </a:p>
          </p:txBody>
        </p:sp>
        <p:sp>
          <p:nvSpPr>
            <p:cNvPr name="TextBox 75" id="75"/>
            <p:cNvSpPr txBox="true"/>
            <p:nvPr/>
          </p:nvSpPr>
          <p:spPr>
            <a:xfrm rot="0">
              <a:off x="227197" y="2856382"/>
              <a:ext cx="3777801" cy="1108205"/>
            </a:xfrm>
            <a:prstGeom prst="rect">
              <a:avLst/>
            </a:prstGeom>
          </p:spPr>
          <p:txBody>
            <a:bodyPr anchor="t" rtlCol="false" tIns="0" lIns="0" bIns="0" rIns="0">
              <a:spAutoFit/>
            </a:bodyPr>
            <a:lstStyle/>
            <a:p>
              <a:pPr algn="l">
                <a:lnSpc>
                  <a:spcPts val="1280"/>
                </a:lnSpc>
              </a:pPr>
              <a:r>
                <a:rPr lang="en-US" sz="1280">
                  <a:solidFill>
                    <a:srgbClr val="404040"/>
                  </a:solidFill>
                  <a:latin typeface="Public Sans"/>
                  <a:ea typeface="Public Sans"/>
                  <a:cs typeface="Public Sans"/>
                  <a:sym typeface="Public Sans"/>
                </a:rPr>
                <a:t>Provides accurate groundwater data for better crop management and helps urban planners develop sustainable cities based on water availability.</a:t>
              </a:r>
            </a:p>
          </p:txBody>
        </p:sp>
        <p:sp>
          <p:nvSpPr>
            <p:cNvPr name="TextBox 76" id="76"/>
            <p:cNvSpPr txBox="true"/>
            <p:nvPr/>
          </p:nvSpPr>
          <p:spPr>
            <a:xfrm rot="0">
              <a:off x="227197" y="2292331"/>
              <a:ext cx="3201352" cy="461116"/>
            </a:xfrm>
            <a:prstGeom prst="rect">
              <a:avLst/>
            </a:prstGeom>
          </p:spPr>
          <p:txBody>
            <a:bodyPr anchor="t" rtlCol="false" tIns="0" lIns="0" bIns="0" rIns="0">
              <a:spAutoFit/>
            </a:bodyPr>
            <a:lstStyle/>
            <a:p>
              <a:pPr algn="l">
                <a:lnSpc>
                  <a:spcPts val="1430"/>
                </a:lnSpc>
                <a:spcBef>
                  <a:spcPct val="0"/>
                </a:spcBef>
              </a:pPr>
              <a:r>
                <a:rPr lang="en-US" b="true" sz="1021" spc="102">
                  <a:solidFill>
                    <a:srgbClr val="404040"/>
                  </a:solidFill>
                  <a:latin typeface="Public Sans Bold"/>
                  <a:ea typeface="Public Sans Bold"/>
                  <a:cs typeface="Public Sans Bold"/>
                  <a:sym typeface="Public Sans Bold"/>
                </a:rPr>
                <a:t>02.AGRICULTURAL AND URBAN PLANNING:</a:t>
              </a:r>
            </a:p>
          </p:txBody>
        </p:sp>
        <p:sp>
          <p:nvSpPr>
            <p:cNvPr name="TextBox 77" id="77"/>
            <p:cNvSpPr txBox="true"/>
            <p:nvPr/>
          </p:nvSpPr>
          <p:spPr>
            <a:xfrm rot="0">
              <a:off x="206194" y="5997522"/>
              <a:ext cx="3950469" cy="1407498"/>
            </a:xfrm>
            <a:prstGeom prst="rect">
              <a:avLst/>
            </a:prstGeom>
          </p:spPr>
          <p:txBody>
            <a:bodyPr anchor="t" rtlCol="false" tIns="0" lIns="0" bIns="0" rIns="0">
              <a:spAutoFit/>
            </a:bodyPr>
            <a:lstStyle/>
            <a:p>
              <a:pPr algn="l">
                <a:lnSpc>
                  <a:spcPts val="1170"/>
                </a:lnSpc>
              </a:pPr>
            </a:p>
            <a:p>
              <a:pPr algn="l">
                <a:lnSpc>
                  <a:spcPts val="1170"/>
                </a:lnSpc>
              </a:pPr>
              <a:r>
                <a:rPr lang="en-US" sz="1170">
                  <a:solidFill>
                    <a:srgbClr val="404040"/>
                  </a:solidFill>
                  <a:latin typeface="Public Sans"/>
                  <a:ea typeface="Public Sans"/>
                  <a:cs typeface="Public Sans"/>
                  <a:sym typeface="Public Sans"/>
                </a:rPr>
                <a:t>Identifies areas at risk for droughts or water-related disasters, enabling early action to mitigate potential damage and shortages. This proactive approach helps communities prepare and protect vital resources.</a:t>
              </a:r>
            </a:p>
          </p:txBody>
        </p:sp>
        <p:sp>
          <p:nvSpPr>
            <p:cNvPr name="TextBox 78" id="78"/>
            <p:cNvSpPr txBox="true"/>
            <p:nvPr/>
          </p:nvSpPr>
          <p:spPr>
            <a:xfrm rot="0">
              <a:off x="216960" y="5604499"/>
              <a:ext cx="3939702" cy="461104"/>
            </a:xfrm>
            <a:prstGeom prst="rect">
              <a:avLst/>
            </a:prstGeom>
          </p:spPr>
          <p:txBody>
            <a:bodyPr anchor="t" rtlCol="false" tIns="0" lIns="0" bIns="0" rIns="0">
              <a:spAutoFit/>
            </a:bodyPr>
            <a:lstStyle/>
            <a:p>
              <a:pPr algn="l">
                <a:lnSpc>
                  <a:spcPts val="1430"/>
                </a:lnSpc>
                <a:spcBef>
                  <a:spcPct val="0"/>
                </a:spcBef>
              </a:pPr>
              <a:r>
                <a:rPr lang="en-US" b="true" sz="1022" spc="102">
                  <a:solidFill>
                    <a:srgbClr val="404040"/>
                  </a:solidFill>
                  <a:latin typeface="Public Sans Bold"/>
                  <a:ea typeface="Public Sans Bold"/>
                  <a:cs typeface="Public Sans Bold"/>
                  <a:sym typeface="Public Sans Bold"/>
                </a:rPr>
                <a:t>03.DISASTER PREVENTION AND RISK MANAGEMENT:</a:t>
              </a:r>
            </a:p>
          </p:txBody>
        </p:sp>
        <p:sp>
          <p:nvSpPr>
            <p:cNvPr name="TextBox 79" id="79"/>
            <p:cNvSpPr txBox="true"/>
            <p:nvPr/>
          </p:nvSpPr>
          <p:spPr>
            <a:xfrm rot="0">
              <a:off x="3885060" y="8796536"/>
              <a:ext cx="3782982" cy="1070097"/>
            </a:xfrm>
            <a:prstGeom prst="rect">
              <a:avLst/>
            </a:prstGeom>
          </p:spPr>
          <p:txBody>
            <a:bodyPr anchor="t" rtlCol="false" tIns="0" lIns="0" bIns="0" rIns="0">
              <a:spAutoFit/>
            </a:bodyPr>
            <a:lstStyle/>
            <a:p>
              <a:pPr algn="l">
                <a:lnSpc>
                  <a:spcPts val="1226"/>
                </a:lnSpc>
              </a:pPr>
              <a:r>
                <a:rPr lang="en-US" sz="1226">
                  <a:solidFill>
                    <a:srgbClr val="404040"/>
                  </a:solidFill>
                  <a:latin typeface="Public Sans"/>
                  <a:ea typeface="Public Sans"/>
                  <a:cs typeface="Public Sans"/>
                  <a:sym typeface="Public Sans"/>
                </a:rPr>
                <a:t>Suppli</a:t>
              </a:r>
              <a:r>
                <a:rPr lang="en-US" sz="1226">
                  <a:solidFill>
                    <a:srgbClr val="404040"/>
                  </a:solidFill>
                  <a:latin typeface="Public Sans"/>
                  <a:ea typeface="Public Sans"/>
                  <a:cs typeface="Public Sans"/>
                  <a:sym typeface="Public Sans"/>
                </a:rPr>
                <a:t>es policymakers with valuable data to create effective water-use regulations while supporting environmental conservation efforts.</a:t>
              </a:r>
            </a:p>
            <a:p>
              <a:pPr algn="l">
                <a:lnSpc>
                  <a:spcPts val="1226"/>
                </a:lnSpc>
              </a:pPr>
            </a:p>
          </p:txBody>
        </p:sp>
        <p:sp>
          <p:nvSpPr>
            <p:cNvPr name="TextBox 80" id="80"/>
            <p:cNvSpPr txBox="true"/>
            <p:nvPr/>
          </p:nvSpPr>
          <p:spPr>
            <a:xfrm rot="0">
              <a:off x="3930685" y="8255430"/>
              <a:ext cx="3357325" cy="461116"/>
            </a:xfrm>
            <a:prstGeom prst="rect">
              <a:avLst/>
            </a:prstGeom>
          </p:spPr>
          <p:txBody>
            <a:bodyPr anchor="t" rtlCol="false" tIns="0" lIns="0" bIns="0" rIns="0">
              <a:spAutoFit/>
            </a:bodyPr>
            <a:lstStyle/>
            <a:p>
              <a:pPr algn="l">
                <a:lnSpc>
                  <a:spcPts val="1430"/>
                </a:lnSpc>
                <a:spcBef>
                  <a:spcPct val="0"/>
                </a:spcBef>
              </a:pPr>
              <a:r>
                <a:rPr lang="en-US" b="true" sz="1021" spc="102">
                  <a:solidFill>
                    <a:srgbClr val="404040"/>
                  </a:solidFill>
                  <a:latin typeface="Public Sans Bold"/>
                  <a:ea typeface="Public Sans Bold"/>
                  <a:cs typeface="Public Sans Bold"/>
                  <a:sym typeface="Public Sans Bold"/>
                </a:rPr>
                <a:t>04.INFORMED POLICY AND ENVIRONMENTAL PROTECTION:</a:t>
              </a:r>
            </a:p>
          </p:txBody>
        </p:sp>
        <p:sp>
          <p:nvSpPr>
            <p:cNvPr name="TextBox 81" id="81"/>
            <p:cNvSpPr txBox="true"/>
            <p:nvPr/>
          </p:nvSpPr>
          <p:spPr>
            <a:xfrm rot="0">
              <a:off x="13760493" y="2892048"/>
              <a:ext cx="3837159" cy="862477"/>
            </a:xfrm>
            <a:prstGeom prst="rect">
              <a:avLst/>
            </a:prstGeom>
          </p:spPr>
          <p:txBody>
            <a:bodyPr anchor="t" rtlCol="false" tIns="0" lIns="0" bIns="0" rIns="0">
              <a:spAutoFit/>
            </a:bodyPr>
            <a:lstStyle/>
            <a:p>
              <a:pPr algn="l">
                <a:lnSpc>
                  <a:spcPts val="1226"/>
                </a:lnSpc>
              </a:pPr>
              <a:r>
                <a:rPr lang="en-US" sz="1226">
                  <a:solidFill>
                    <a:srgbClr val="404040"/>
                  </a:solidFill>
                  <a:latin typeface="Public Sans"/>
                  <a:ea typeface="Public Sans"/>
                  <a:cs typeface="Public Sans"/>
                  <a:sym typeface="Public Sans"/>
                </a:rPr>
                <a:t>Simplifies complex water data into easy-to-use formats, significantly improving decision-making for farmers, city planners, and government officials.</a:t>
              </a:r>
            </a:p>
          </p:txBody>
        </p:sp>
        <p:sp>
          <p:nvSpPr>
            <p:cNvPr name="TextBox 82" id="82"/>
            <p:cNvSpPr txBox="true"/>
            <p:nvPr/>
          </p:nvSpPr>
          <p:spPr>
            <a:xfrm rot="0">
              <a:off x="13851878" y="2279795"/>
              <a:ext cx="3588451" cy="461116"/>
            </a:xfrm>
            <a:prstGeom prst="rect">
              <a:avLst/>
            </a:prstGeom>
          </p:spPr>
          <p:txBody>
            <a:bodyPr anchor="t" rtlCol="false" tIns="0" lIns="0" bIns="0" rIns="0">
              <a:spAutoFit/>
            </a:bodyPr>
            <a:lstStyle/>
            <a:p>
              <a:pPr algn="l">
                <a:lnSpc>
                  <a:spcPts val="1430"/>
                </a:lnSpc>
                <a:spcBef>
                  <a:spcPct val="0"/>
                </a:spcBef>
              </a:pPr>
              <a:r>
                <a:rPr lang="en-US" b="true" sz="1021" spc="102">
                  <a:solidFill>
                    <a:srgbClr val="404040"/>
                  </a:solidFill>
                  <a:latin typeface="Public Sans Bold"/>
                  <a:ea typeface="Public Sans Bold"/>
                  <a:cs typeface="Public Sans Bold"/>
                  <a:sym typeface="Public Sans Bold"/>
                </a:rPr>
                <a:t>02.USER-FRIENDLY DECISION-MAKING TOOLS:</a:t>
              </a:r>
            </a:p>
          </p:txBody>
        </p:sp>
        <p:sp>
          <p:nvSpPr>
            <p:cNvPr name="TextBox 83" id="83"/>
            <p:cNvSpPr txBox="true"/>
            <p:nvPr/>
          </p:nvSpPr>
          <p:spPr>
            <a:xfrm rot="0">
              <a:off x="13772236" y="5987997"/>
              <a:ext cx="3837159" cy="1199859"/>
            </a:xfrm>
            <a:prstGeom prst="rect">
              <a:avLst/>
            </a:prstGeom>
          </p:spPr>
          <p:txBody>
            <a:bodyPr anchor="t" rtlCol="false" tIns="0" lIns="0" bIns="0" rIns="0">
              <a:spAutoFit/>
            </a:bodyPr>
            <a:lstStyle/>
            <a:p>
              <a:pPr algn="l">
                <a:lnSpc>
                  <a:spcPts val="1226"/>
                </a:lnSpc>
              </a:pPr>
              <a:r>
                <a:rPr lang="en-US" sz="1226">
                  <a:solidFill>
                    <a:srgbClr val="404040"/>
                  </a:solidFill>
                  <a:latin typeface="Public Sans"/>
                  <a:ea typeface="Public Sans"/>
                  <a:cs typeface="Public Sans"/>
                  <a:sym typeface="Public Sans"/>
                </a:rPr>
                <a:t>Reduces exploration and extraction costs by offering precise groundwater data, leading to better resource allocation, lower energy usage, and increased operational efficiency for sustainable practices.</a:t>
              </a:r>
            </a:p>
          </p:txBody>
        </p:sp>
        <p:sp>
          <p:nvSpPr>
            <p:cNvPr name="TextBox 84" id="84"/>
            <p:cNvSpPr txBox="true"/>
            <p:nvPr/>
          </p:nvSpPr>
          <p:spPr>
            <a:xfrm rot="0">
              <a:off x="13760493" y="5621795"/>
              <a:ext cx="3679836" cy="227544"/>
            </a:xfrm>
            <a:prstGeom prst="rect">
              <a:avLst/>
            </a:prstGeom>
          </p:spPr>
          <p:txBody>
            <a:bodyPr anchor="t" rtlCol="false" tIns="0" lIns="0" bIns="0" rIns="0">
              <a:spAutoFit/>
            </a:bodyPr>
            <a:lstStyle/>
            <a:p>
              <a:pPr algn="l">
                <a:lnSpc>
                  <a:spcPts val="1430"/>
                </a:lnSpc>
                <a:spcBef>
                  <a:spcPct val="0"/>
                </a:spcBef>
              </a:pPr>
              <a:r>
                <a:rPr lang="en-US" b="true" sz="1021" spc="102">
                  <a:solidFill>
                    <a:srgbClr val="404040"/>
                  </a:solidFill>
                  <a:latin typeface="Public Sans Bold"/>
                  <a:ea typeface="Public Sans Bold"/>
                  <a:cs typeface="Public Sans Bold"/>
                  <a:sym typeface="Public Sans Bold"/>
                </a:rPr>
                <a:t>03.COST AND ENERGY EFFICIENCY: </a:t>
              </a:r>
            </a:p>
          </p:txBody>
        </p:sp>
        <p:sp>
          <p:nvSpPr>
            <p:cNvPr name="TextBox 85" id="85"/>
            <p:cNvSpPr txBox="true"/>
            <p:nvPr/>
          </p:nvSpPr>
          <p:spPr>
            <a:xfrm rot="0">
              <a:off x="9729247" y="514405"/>
              <a:ext cx="5168927" cy="862477"/>
            </a:xfrm>
            <a:prstGeom prst="rect">
              <a:avLst/>
            </a:prstGeom>
          </p:spPr>
          <p:txBody>
            <a:bodyPr anchor="t" rtlCol="false" tIns="0" lIns="0" bIns="0" rIns="0">
              <a:spAutoFit/>
            </a:bodyPr>
            <a:lstStyle/>
            <a:p>
              <a:pPr algn="l">
                <a:lnSpc>
                  <a:spcPts val="1226"/>
                </a:lnSpc>
              </a:pPr>
              <a:r>
                <a:rPr lang="en-US" sz="1226">
                  <a:solidFill>
                    <a:srgbClr val="404040"/>
                  </a:solidFill>
                  <a:latin typeface="Public Sans"/>
                  <a:ea typeface="Public Sans"/>
                  <a:cs typeface="Public Sans"/>
                  <a:sym typeface="Public Sans"/>
                </a:rPr>
                <a:t>Provides precise groundwater predictions, enabling smarter decisions for both agricultural and urban needs. This helps optimize water usage, ensuring resources are allocated effectively.</a:t>
              </a:r>
            </a:p>
          </p:txBody>
        </p:sp>
        <p:sp>
          <p:nvSpPr>
            <p:cNvPr name="TextBox 86" id="86"/>
            <p:cNvSpPr txBox="true"/>
            <p:nvPr/>
          </p:nvSpPr>
          <p:spPr>
            <a:xfrm rot="0">
              <a:off x="10241757" y="8841623"/>
              <a:ext cx="3782982" cy="862477"/>
            </a:xfrm>
            <a:prstGeom prst="rect">
              <a:avLst/>
            </a:prstGeom>
          </p:spPr>
          <p:txBody>
            <a:bodyPr anchor="t" rtlCol="false" tIns="0" lIns="0" bIns="0" rIns="0">
              <a:spAutoFit/>
            </a:bodyPr>
            <a:lstStyle/>
            <a:p>
              <a:pPr algn="l">
                <a:lnSpc>
                  <a:spcPts val="1226"/>
                </a:lnSpc>
              </a:pPr>
              <a:r>
                <a:rPr lang="en-US" sz="1226">
                  <a:solidFill>
                    <a:srgbClr val="404040"/>
                  </a:solidFill>
                  <a:latin typeface="Public Sans"/>
                  <a:ea typeface="Public Sans"/>
                  <a:cs typeface="Public Sans"/>
                  <a:sym typeface="Public Sans"/>
                </a:rPr>
                <a:t>Enables continuous tracking of water levels, ensuring efficient water use, reducing waste, and promoting sustainable practices across sectors.</a:t>
              </a:r>
            </a:p>
          </p:txBody>
        </p:sp>
        <p:sp>
          <p:nvSpPr>
            <p:cNvPr name="TextBox 87" id="87"/>
            <p:cNvSpPr txBox="true"/>
            <p:nvPr/>
          </p:nvSpPr>
          <p:spPr>
            <a:xfrm rot="0">
              <a:off x="10241757" y="8267173"/>
              <a:ext cx="3610121" cy="461116"/>
            </a:xfrm>
            <a:prstGeom prst="rect">
              <a:avLst/>
            </a:prstGeom>
          </p:spPr>
          <p:txBody>
            <a:bodyPr anchor="t" rtlCol="false" tIns="0" lIns="0" bIns="0" rIns="0">
              <a:spAutoFit/>
            </a:bodyPr>
            <a:lstStyle/>
            <a:p>
              <a:pPr algn="l">
                <a:lnSpc>
                  <a:spcPts val="1430"/>
                </a:lnSpc>
                <a:spcBef>
                  <a:spcPct val="0"/>
                </a:spcBef>
              </a:pPr>
              <a:r>
                <a:rPr lang="en-US" b="true" sz="1021" spc="102">
                  <a:solidFill>
                    <a:srgbClr val="404040"/>
                  </a:solidFill>
                  <a:latin typeface="Public Sans Bold"/>
                  <a:ea typeface="Public Sans Bold"/>
                  <a:cs typeface="Public Sans Bold"/>
                  <a:sym typeface="Public Sans Bold"/>
                </a:rPr>
                <a:t>04. REAL-TIME MONITORING AND RESOURCE OPTIMIZATION: </a:t>
              </a:r>
            </a:p>
          </p:txBody>
        </p:sp>
        <p:grpSp>
          <p:nvGrpSpPr>
            <p:cNvPr name="Group 88" id="88"/>
            <p:cNvGrpSpPr/>
            <p:nvPr/>
          </p:nvGrpSpPr>
          <p:grpSpPr>
            <a:xfrm rot="3263022">
              <a:off x="8044277" y="6541960"/>
              <a:ext cx="311613" cy="204799"/>
              <a:chOff x="0" y="0"/>
              <a:chExt cx="812800" cy="534190"/>
            </a:xfrm>
          </p:grpSpPr>
          <p:sp>
            <p:nvSpPr>
              <p:cNvPr name="Freeform 89" id="89"/>
              <p:cNvSpPr/>
              <p:nvPr/>
            </p:nvSpPr>
            <p:spPr>
              <a:xfrm flipH="false" flipV="false" rot="0">
                <a:off x="31284" y="32843"/>
                <a:ext cx="750232" cy="501348"/>
              </a:xfrm>
              <a:custGeom>
                <a:avLst/>
                <a:gdLst/>
                <a:ahLst/>
                <a:cxnLst/>
                <a:rect r="r" b="b" t="t" l="l"/>
                <a:pathLst>
                  <a:path h="501348" w="750232">
                    <a:moveTo>
                      <a:pt x="415230" y="19885"/>
                    </a:moveTo>
                    <a:lnTo>
                      <a:pt x="741402" y="448619"/>
                    </a:lnTo>
                    <a:cubicBezTo>
                      <a:pt x="748958" y="458552"/>
                      <a:pt x="750232" y="471909"/>
                      <a:pt x="744689" y="483091"/>
                    </a:cubicBezTo>
                    <a:cubicBezTo>
                      <a:pt x="739146" y="494273"/>
                      <a:pt x="727744" y="501347"/>
                      <a:pt x="715264" y="501347"/>
                    </a:cubicBezTo>
                    <a:lnTo>
                      <a:pt x="34968" y="501347"/>
                    </a:lnTo>
                    <a:cubicBezTo>
                      <a:pt x="22488" y="501347"/>
                      <a:pt x="11086" y="494273"/>
                      <a:pt x="5543" y="483091"/>
                    </a:cubicBezTo>
                    <a:cubicBezTo>
                      <a:pt x="0" y="471909"/>
                      <a:pt x="1274" y="458552"/>
                      <a:pt x="8830" y="448619"/>
                    </a:cubicBezTo>
                    <a:lnTo>
                      <a:pt x="335002" y="19885"/>
                    </a:lnTo>
                    <a:cubicBezTo>
                      <a:pt x="344534" y="7355"/>
                      <a:pt x="359373" y="0"/>
                      <a:pt x="375116" y="0"/>
                    </a:cubicBezTo>
                    <a:cubicBezTo>
                      <a:pt x="390859" y="0"/>
                      <a:pt x="405698" y="7355"/>
                      <a:pt x="415230" y="19885"/>
                    </a:cubicBezTo>
                    <a:close/>
                  </a:path>
                </a:pathLst>
              </a:custGeom>
              <a:solidFill>
                <a:srgbClr val="FFFFFF"/>
              </a:solidFill>
            </p:spPr>
          </p:sp>
          <p:sp>
            <p:nvSpPr>
              <p:cNvPr name="TextBox 90" id="90"/>
              <p:cNvSpPr txBox="true"/>
              <p:nvPr/>
            </p:nvSpPr>
            <p:spPr>
              <a:xfrm>
                <a:off x="127000" y="219442"/>
                <a:ext cx="558800" cy="276592"/>
              </a:xfrm>
              <a:prstGeom prst="rect">
                <a:avLst/>
              </a:prstGeom>
            </p:spPr>
            <p:txBody>
              <a:bodyPr anchor="ctr" rtlCol="false" tIns="51905" lIns="51905" bIns="51905" rIns="51905"/>
              <a:lstStyle/>
              <a:p>
                <a:pPr algn="ctr">
                  <a:lnSpc>
                    <a:spcPts val="1960"/>
                  </a:lnSpc>
                </a:pPr>
              </a:p>
            </p:txBody>
          </p:sp>
        </p:grpSp>
        <p:sp>
          <p:nvSpPr>
            <p:cNvPr name="AutoShape 91" id="91"/>
            <p:cNvSpPr/>
            <p:nvPr/>
          </p:nvSpPr>
          <p:spPr>
            <a:xfrm>
              <a:off x="5714645" y="1544045"/>
              <a:ext cx="909751" cy="1086864"/>
            </a:xfrm>
            <a:prstGeom prst="line">
              <a:avLst/>
            </a:prstGeom>
            <a:ln cap="rnd" w="12700">
              <a:solidFill>
                <a:srgbClr val="000000"/>
              </a:solidFill>
              <a:prstDash val="solid"/>
              <a:headEnd type="none" len="sm" w="sm"/>
              <a:tailEnd type="none" len="sm" w="sm"/>
            </a:ln>
          </p:spPr>
        </p:sp>
        <p:sp>
          <p:nvSpPr>
            <p:cNvPr name="AutoShape 92" id="92"/>
            <p:cNvSpPr/>
            <p:nvPr/>
          </p:nvSpPr>
          <p:spPr>
            <a:xfrm>
              <a:off x="4151181" y="3045135"/>
              <a:ext cx="517162" cy="646808"/>
            </a:xfrm>
            <a:prstGeom prst="line">
              <a:avLst/>
            </a:prstGeom>
            <a:ln cap="rnd" w="12700">
              <a:solidFill>
                <a:srgbClr val="000000"/>
              </a:solidFill>
              <a:prstDash val="solid"/>
              <a:headEnd type="none" len="sm" w="sm"/>
              <a:tailEnd type="none" len="sm" w="sm"/>
            </a:ln>
          </p:spPr>
        </p:sp>
        <p:sp>
          <p:nvSpPr>
            <p:cNvPr name="AutoShape 93" id="93"/>
            <p:cNvSpPr/>
            <p:nvPr/>
          </p:nvSpPr>
          <p:spPr>
            <a:xfrm flipV="true">
              <a:off x="4151181" y="6436840"/>
              <a:ext cx="346244" cy="10897"/>
            </a:xfrm>
            <a:prstGeom prst="line">
              <a:avLst/>
            </a:prstGeom>
            <a:ln cap="rnd" w="12700">
              <a:solidFill>
                <a:srgbClr val="000000"/>
              </a:solidFill>
              <a:prstDash val="solid"/>
              <a:headEnd type="none" len="sm" w="sm"/>
              <a:tailEnd type="none" len="sm" w="sm"/>
            </a:ln>
          </p:spPr>
        </p:sp>
        <p:sp>
          <p:nvSpPr>
            <p:cNvPr name="AutoShape 94" id="94"/>
            <p:cNvSpPr/>
            <p:nvPr/>
          </p:nvSpPr>
          <p:spPr>
            <a:xfrm flipV="true">
              <a:off x="5667674" y="7694753"/>
              <a:ext cx="864441" cy="429189"/>
            </a:xfrm>
            <a:prstGeom prst="line">
              <a:avLst/>
            </a:prstGeom>
            <a:ln cap="rnd" w="12700">
              <a:solidFill>
                <a:srgbClr val="000000"/>
              </a:solidFill>
              <a:prstDash val="solid"/>
              <a:headEnd type="none" len="sm" w="sm"/>
              <a:tailEnd type="none" len="sm" w="sm"/>
            </a:ln>
          </p:spPr>
        </p:sp>
        <p:sp>
          <p:nvSpPr>
            <p:cNvPr name="AutoShape 95" id="95"/>
            <p:cNvSpPr/>
            <p:nvPr/>
          </p:nvSpPr>
          <p:spPr>
            <a:xfrm flipH="true">
              <a:off x="11123754" y="1544045"/>
              <a:ext cx="1093013" cy="1111410"/>
            </a:xfrm>
            <a:prstGeom prst="line">
              <a:avLst/>
            </a:prstGeom>
            <a:ln cap="rnd" w="12700">
              <a:solidFill>
                <a:srgbClr val="000000"/>
              </a:solidFill>
              <a:prstDash val="solid"/>
              <a:headEnd type="none" len="sm" w="sm"/>
              <a:tailEnd type="none" len="sm" w="sm"/>
            </a:ln>
          </p:spPr>
        </p:sp>
        <p:sp>
          <p:nvSpPr>
            <p:cNvPr name="AutoShape 96" id="96"/>
            <p:cNvSpPr/>
            <p:nvPr/>
          </p:nvSpPr>
          <p:spPr>
            <a:xfrm flipH="true">
              <a:off x="13088439" y="3036716"/>
              <a:ext cx="518613" cy="654069"/>
            </a:xfrm>
            <a:prstGeom prst="line">
              <a:avLst/>
            </a:prstGeom>
            <a:ln cap="rnd" w="12700">
              <a:solidFill>
                <a:srgbClr val="000000"/>
              </a:solidFill>
              <a:prstDash val="solid"/>
              <a:headEnd type="none" len="sm" w="sm"/>
              <a:tailEnd type="none" len="sm" w="sm"/>
            </a:ln>
          </p:spPr>
        </p:sp>
        <p:sp>
          <p:nvSpPr>
            <p:cNvPr name="AutoShape 97" id="97"/>
            <p:cNvSpPr/>
            <p:nvPr/>
          </p:nvSpPr>
          <p:spPr>
            <a:xfrm flipH="true" flipV="true">
              <a:off x="13260917" y="6432781"/>
              <a:ext cx="346136" cy="7808"/>
            </a:xfrm>
            <a:prstGeom prst="line">
              <a:avLst/>
            </a:prstGeom>
            <a:ln cap="rnd" w="12700">
              <a:solidFill>
                <a:srgbClr val="000000"/>
              </a:solidFill>
              <a:prstDash val="solid"/>
              <a:headEnd type="none" len="sm" w="sm"/>
              <a:tailEnd type="none" len="sm" w="sm"/>
            </a:ln>
          </p:spPr>
        </p:sp>
        <p:sp>
          <p:nvSpPr>
            <p:cNvPr name="AutoShape 98" id="98"/>
            <p:cNvSpPr/>
            <p:nvPr/>
          </p:nvSpPr>
          <p:spPr>
            <a:xfrm flipH="true" flipV="true">
              <a:off x="11212803" y="7694124"/>
              <a:ext cx="892804" cy="441560"/>
            </a:xfrm>
            <a:prstGeom prst="line">
              <a:avLst/>
            </a:prstGeom>
            <a:ln cap="rnd" w="12700">
              <a:solidFill>
                <a:srgbClr val="000000"/>
              </a:solidFill>
              <a:prstDash val="solid"/>
              <a:headEnd type="none" len="sm" w="sm"/>
              <a:tailEnd type="none" len="sm" w="sm"/>
            </a:ln>
          </p:spPr>
        </p:sp>
        <p:sp>
          <p:nvSpPr>
            <p:cNvPr name="Freeform 99" id="99"/>
            <p:cNvSpPr/>
            <p:nvPr/>
          </p:nvSpPr>
          <p:spPr>
            <a:xfrm flipH="false" flipV="false" rot="0">
              <a:off x="6511262" y="5095671"/>
              <a:ext cx="770970" cy="770970"/>
            </a:xfrm>
            <a:custGeom>
              <a:avLst/>
              <a:gdLst/>
              <a:ahLst/>
              <a:cxnLst/>
              <a:rect r="r" b="b" t="t" l="l"/>
              <a:pathLst>
                <a:path h="770970" w="770970">
                  <a:moveTo>
                    <a:pt x="0" y="0"/>
                  </a:moveTo>
                  <a:lnTo>
                    <a:pt x="770970" y="0"/>
                  </a:lnTo>
                  <a:lnTo>
                    <a:pt x="770970" y="770969"/>
                  </a:lnTo>
                  <a:lnTo>
                    <a:pt x="0" y="7709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0" id="100"/>
            <p:cNvSpPr/>
            <p:nvPr/>
          </p:nvSpPr>
          <p:spPr>
            <a:xfrm flipH="false" flipV="false" rot="0">
              <a:off x="10615916" y="5135240"/>
              <a:ext cx="644031" cy="691830"/>
            </a:xfrm>
            <a:custGeom>
              <a:avLst/>
              <a:gdLst/>
              <a:ahLst/>
              <a:cxnLst/>
              <a:rect r="r" b="b" t="t" l="l"/>
              <a:pathLst>
                <a:path h="691830" w="644031">
                  <a:moveTo>
                    <a:pt x="0" y="0"/>
                  </a:moveTo>
                  <a:lnTo>
                    <a:pt x="644032" y="0"/>
                  </a:lnTo>
                  <a:lnTo>
                    <a:pt x="644032" y="691831"/>
                  </a:lnTo>
                  <a:lnTo>
                    <a:pt x="0" y="6918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1" id="101"/>
            <p:cNvSpPr txBox="true"/>
            <p:nvPr/>
          </p:nvSpPr>
          <p:spPr>
            <a:xfrm rot="0">
              <a:off x="3301590" y="197915"/>
              <a:ext cx="4335181" cy="227544"/>
            </a:xfrm>
            <a:prstGeom prst="rect">
              <a:avLst/>
            </a:prstGeom>
          </p:spPr>
          <p:txBody>
            <a:bodyPr anchor="t" rtlCol="false" tIns="0" lIns="0" bIns="0" rIns="0">
              <a:spAutoFit/>
            </a:bodyPr>
            <a:lstStyle/>
            <a:p>
              <a:pPr algn="l">
                <a:lnSpc>
                  <a:spcPts val="1430"/>
                </a:lnSpc>
                <a:spcBef>
                  <a:spcPct val="0"/>
                </a:spcBef>
              </a:pPr>
              <a:r>
                <a:rPr lang="en-US" b="true" sz="1021" spc="102">
                  <a:solidFill>
                    <a:srgbClr val="404040"/>
                  </a:solidFill>
                  <a:latin typeface="Public Sans Bold"/>
                  <a:ea typeface="Public Sans Bold"/>
                  <a:cs typeface="Public Sans Bold"/>
                  <a:sym typeface="Public Sans Bold"/>
                </a:rPr>
                <a:t>01.SUSTAINABLE WATER MANAGEMENT: </a:t>
              </a:r>
            </a:p>
          </p:txBody>
        </p:sp>
        <p:sp>
          <p:nvSpPr>
            <p:cNvPr name="TextBox 102" id="102"/>
            <p:cNvSpPr txBox="true"/>
            <p:nvPr/>
          </p:nvSpPr>
          <p:spPr>
            <a:xfrm rot="0">
              <a:off x="9737579" y="183393"/>
              <a:ext cx="4624468" cy="227544"/>
            </a:xfrm>
            <a:prstGeom prst="rect">
              <a:avLst/>
            </a:prstGeom>
          </p:spPr>
          <p:txBody>
            <a:bodyPr anchor="t" rtlCol="false" tIns="0" lIns="0" bIns="0" rIns="0">
              <a:spAutoFit/>
            </a:bodyPr>
            <a:lstStyle/>
            <a:p>
              <a:pPr algn="l">
                <a:lnSpc>
                  <a:spcPts val="1430"/>
                </a:lnSpc>
                <a:spcBef>
                  <a:spcPct val="0"/>
                </a:spcBef>
              </a:pPr>
              <a:r>
                <a:rPr lang="en-US" b="true" sz="1021" spc="102">
                  <a:solidFill>
                    <a:srgbClr val="404040"/>
                  </a:solidFill>
                  <a:latin typeface="Public Sans Bold"/>
                  <a:ea typeface="Public Sans Bold"/>
                  <a:cs typeface="Public Sans Bold"/>
                  <a:sym typeface="Public Sans Bold"/>
                </a:rPr>
                <a:t>01.ACCURATE AND RELIABLE FORECASTING: </a:t>
              </a:r>
            </a:p>
          </p:txBody>
        </p:sp>
      </p:grpSp>
      <p:sp>
        <p:nvSpPr>
          <p:cNvPr name="Freeform 103" id="103"/>
          <p:cNvSpPr/>
          <p:nvPr/>
        </p:nvSpPr>
        <p:spPr>
          <a:xfrm flipH="false" flipV="false" rot="0">
            <a:off x="14705866" y="-19050"/>
            <a:ext cx="3369862" cy="1723612"/>
          </a:xfrm>
          <a:custGeom>
            <a:avLst/>
            <a:gdLst/>
            <a:ahLst/>
            <a:cxnLst/>
            <a:rect r="r" b="b" t="t" l="l"/>
            <a:pathLst>
              <a:path h="1723612" w="3369862">
                <a:moveTo>
                  <a:pt x="0" y="0"/>
                </a:moveTo>
                <a:lnTo>
                  <a:pt x="3369863" y="0"/>
                </a:lnTo>
                <a:lnTo>
                  <a:pt x="3369863" y="1723612"/>
                </a:lnTo>
                <a:lnTo>
                  <a:pt x="0" y="1723612"/>
                </a:lnTo>
                <a:lnTo>
                  <a:pt x="0" y="0"/>
                </a:lnTo>
                <a:close/>
              </a:path>
            </a:pathLst>
          </a:custGeom>
          <a:blipFill>
            <a:blip r:embed="rId10"/>
            <a:stretch>
              <a:fillRect l="0" t="0" r="0" b="-46"/>
            </a:stretch>
          </a:blipFill>
        </p:spPr>
      </p:sp>
      <p:sp>
        <p:nvSpPr>
          <p:cNvPr name="TextBox 104" id="104"/>
          <p:cNvSpPr txBox="true"/>
          <p:nvPr/>
        </p:nvSpPr>
        <p:spPr>
          <a:xfrm rot="0">
            <a:off x="3930521" y="136276"/>
            <a:ext cx="10426959" cy="771525"/>
          </a:xfrm>
          <a:prstGeom prst="rect">
            <a:avLst/>
          </a:prstGeom>
        </p:spPr>
        <p:txBody>
          <a:bodyPr anchor="t" rtlCol="false" tIns="0" lIns="0" bIns="0" rIns="0">
            <a:spAutoFit/>
          </a:bodyPr>
          <a:lstStyle/>
          <a:p>
            <a:pPr algn="ctr">
              <a:lnSpc>
                <a:spcPts val="5939"/>
              </a:lnSpc>
            </a:pPr>
            <a:r>
              <a:rPr lang="en-US" sz="4949">
                <a:solidFill>
                  <a:srgbClr val="1F497D"/>
                </a:solidFill>
                <a:latin typeface="Lilita One"/>
                <a:ea typeface="Lilita One"/>
                <a:cs typeface="Lilita One"/>
                <a:sym typeface="Lilita One"/>
              </a:rPr>
              <a:t>IMPACTS AND BENEFITS</a:t>
            </a:r>
          </a:p>
        </p:txBody>
      </p:sp>
      <p:grpSp>
        <p:nvGrpSpPr>
          <p:cNvPr name="Group 105" id="105"/>
          <p:cNvGrpSpPr/>
          <p:nvPr/>
        </p:nvGrpSpPr>
        <p:grpSpPr>
          <a:xfrm rot="0">
            <a:off x="190500" y="8946139"/>
            <a:ext cx="17439744" cy="1229015"/>
            <a:chOff x="0" y="0"/>
            <a:chExt cx="23252992" cy="1638687"/>
          </a:xfrm>
        </p:grpSpPr>
        <p:grpSp>
          <p:nvGrpSpPr>
            <p:cNvPr name="Group 106" id="106"/>
            <p:cNvGrpSpPr/>
            <p:nvPr/>
          </p:nvGrpSpPr>
          <p:grpSpPr>
            <a:xfrm rot="0">
              <a:off x="570847" y="0"/>
              <a:ext cx="22682145" cy="1638687"/>
              <a:chOff x="0" y="0"/>
              <a:chExt cx="5087494" cy="367550"/>
            </a:xfrm>
          </p:grpSpPr>
          <p:sp>
            <p:nvSpPr>
              <p:cNvPr name="Freeform 107" id="107"/>
              <p:cNvSpPr/>
              <p:nvPr/>
            </p:nvSpPr>
            <p:spPr>
              <a:xfrm flipH="false" flipV="false" rot="0">
                <a:off x="0" y="0"/>
                <a:ext cx="5087494" cy="367550"/>
              </a:xfrm>
              <a:custGeom>
                <a:avLst/>
                <a:gdLst/>
                <a:ahLst/>
                <a:cxnLst/>
                <a:rect r="r" b="b" t="t" l="l"/>
                <a:pathLst>
                  <a:path h="367550" w="5087494">
                    <a:moveTo>
                      <a:pt x="9102" y="0"/>
                    </a:moveTo>
                    <a:lnTo>
                      <a:pt x="5078392" y="0"/>
                    </a:lnTo>
                    <a:cubicBezTo>
                      <a:pt x="5083419" y="0"/>
                      <a:pt x="5087494" y="4075"/>
                      <a:pt x="5087494" y="9102"/>
                    </a:cubicBezTo>
                    <a:lnTo>
                      <a:pt x="5087494" y="358448"/>
                    </a:lnTo>
                    <a:cubicBezTo>
                      <a:pt x="5087494" y="360862"/>
                      <a:pt x="5086535" y="363177"/>
                      <a:pt x="5084828" y="364884"/>
                    </a:cubicBezTo>
                    <a:cubicBezTo>
                      <a:pt x="5083121" y="366591"/>
                      <a:pt x="5080806" y="367550"/>
                      <a:pt x="5078392" y="367550"/>
                    </a:cubicBezTo>
                    <a:lnTo>
                      <a:pt x="9102" y="367550"/>
                    </a:lnTo>
                    <a:cubicBezTo>
                      <a:pt x="6688" y="367550"/>
                      <a:pt x="4373" y="366591"/>
                      <a:pt x="2666" y="364884"/>
                    </a:cubicBezTo>
                    <a:cubicBezTo>
                      <a:pt x="959" y="363177"/>
                      <a:pt x="0" y="360862"/>
                      <a:pt x="0" y="358448"/>
                    </a:cubicBezTo>
                    <a:lnTo>
                      <a:pt x="0" y="9102"/>
                    </a:lnTo>
                    <a:cubicBezTo>
                      <a:pt x="0" y="6688"/>
                      <a:pt x="959" y="4373"/>
                      <a:pt x="2666" y="2666"/>
                    </a:cubicBezTo>
                    <a:cubicBezTo>
                      <a:pt x="4373" y="959"/>
                      <a:pt x="6688" y="0"/>
                      <a:pt x="9102" y="0"/>
                    </a:cubicBezTo>
                    <a:close/>
                  </a:path>
                </a:pathLst>
              </a:custGeom>
              <a:solidFill>
                <a:srgbClr val="00D8FF"/>
              </a:solidFill>
            </p:spPr>
          </p:sp>
          <p:sp>
            <p:nvSpPr>
              <p:cNvPr name="TextBox 108" id="108"/>
              <p:cNvSpPr txBox="true"/>
              <p:nvPr/>
            </p:nvSpPr>
            <p:spPr>
              <a:xfrm>
                <a:off x="0" y="-28575"/>
                <a:ext cx="5087494" cy="396125"/>
              </a:xfrm>
              <a:prstGeom prst="rect">
                <a:avLst/>
              </a:prstGeom>
            </p:spPr>
            <p:txBody>
              <a:bodyPr anchor="ctr" rtlCol="false" tIns="51905" lIns="51905" bIns="51905" rIns="51905"/>
              <a:lstStyle/>
              <a:p>
                <a:pPr algn="ctr">
                  <a:lnSpc>
                    <a:spcPts val="1960"/>
                  </a:lnSpc>
                </a:pPr>
              </a:p>
            </p:txBody>
          </p:sp>
        </p:grpSp>
        <p:sp>
          <p:nvSpPr>
            <p:cNvPr name="TextBox 109" id="109"/>
            <p:cNvSpPr txBox="true"/>
            <p:nvPr/>
          </p:nvSpPr>
          <p:spPr>
            <a:xfrm rot="0">
              <a:off x="4429888" y="203218"/>
              <a:ext cx="18752986" cy="1365917"/>
            </a:xfrm>
            <a:prstGeom prst="rect">
              <a:avLst/>
            </a:prstGeom>
          </p:spPr>
          <p:txBody>
            <a:bodyPr anchor="t" rtlCol="false" tIns="0" lIns="0" bIns="0" rIns="0">
              <a:spAutoFit/>
            </a:bodyPr>
            <a:lstStyle/>
            <a:p>
              <a:pPr algn="just">
                <a:lnSpc>
                  <a:spcPts val="1416"/>
                </a:lnSpc>
              </a:pPr>
              <a:r>
                <a:rPr lang="en-US" sz="1011" b="true">
                  <a:solidFill>
                    <a:srgbClr val="000000"/>
                  </a:solidFill>
                  <a:latin typeface="Canva Sans Bold"/>
                  <a:ea typeface="Canva Sans Bold"/>
                  <a:cs typeface="Canva Sans Bold"/>
                  <a:sym typeface="Canva Sans Bold"/>
                </a:rPr>
                <a:t>https://youtu.be/RYU3O9w456I?si=YRxwlxEgvrOr6YX- </a:t>
              </a:r>
            </a:p>
            <a:p>
              <a:pPr algn="just">
                <a:lnSpc>
                  <a:spcPts val="1416"/>
                </a:lnSpc>
              </a:pPr>
              <a:r>
                <a:rPr lang="en-US" sz="1011" b="true">
                  <a:solidFill>
                    <a:srgbClr val="000000"/>
                  </a:solidFill>
                  <a:latin typeface="Canva Sans Bold"/>
                  <a:ea typeface="Canva Sans Bold"/>
                  <a:cs typeface="Canva Sans Bold"/>
                  <a:sym typeface="Canva Sans Bold"/>
                </a:rPr>
                <a:t>https://www.frontiersin.org/journals/environmental-science/articles/10.3389/fenvs.2024.1291327/full </a:t>
              </a:r>
            </a:p>
            <a:p>
              <a:pPr algn="just">
                <a:lnSpc>
                  <a:spcPts val="1416"/>
                </a:lnSpc>
              </a:pPr>
              <a:r>
                <a:rPr lang="en-US" sz="1011" b="true">
                  <a:solidFill>
                    <a:srgbClr val="000000"/>
                  </a:solidFill>
                  <a:latin typeface="Canva Sans Bold"/>
                  <a:ea typeface="Canva Sans Bold"/>
                  <a:cs typeface="Canva Sans Bold"/>
                  <a:sym typeface="Canva Sans Bold"/>
                </a:rPr>
                <a:t>https://www.sciencedirect.com/science/article/pii/S092523122200282X </a:t>
              </a:r>
            </a:p>
            <a:p>
              <a:pPr algn="just">
                <a:lnSpc>
                  <a:spcPts val="1416"/>
                </a:lnSpc>
              </a:pPr>
              <a:r>
                <a:rPr lang="en-US" sz="1011" b="true">
                  <a:solidFill>
                    <a:srgbClr val="000000"/>
                  </a:solidFill>
                  <a:latin typeface="Canva Sans Bold"/>
                  <a:ea typeface="Canva Sans Bold"/>
                  <a:cs typeface="Canva Sans Bold"/>
                  <a:sym typeface="Canva Sans Bold"/>
                </a:rPr>
                <a:t>Karpatne, A., Atluri, G., Faghmous, J. H., Steinbach, M., Banerjee, A., Ganguly, A., ... &amp; A, V. Theory-guided data science: A new paradigm for scientific discovery from data. IEEE Transactions on Knowledge and Data Engineering</a:t>
              </a:r>
            </a:p>
            <a:p>
              <a:pPr algn="just">
                <a:lnSpc>
                  <a:spcPts val="1416"/>
                </a:lnSpc>
              </a:pPr>
              <a:r>
                <a:rPr lang="en-US" sz="1011" b="true">
                  <a:solidFill>
                    <a:srgbClr val="000000"/>
                  </a:solidFill>
                  <a:latin typeface="Canva Sans Bold"/>
                  <a:ea typeface="Canva Sans Bold"/>
                  <a:cs typeface="Canva Sans Bold"/>
                  <a:sym typeface="Canva Sans Bold"/>
                </a:rPr>
                <a:t>Shalev-Shwartz, S., &amp; Ben-David, S. (2014). Understanding machine learning: From theory to algorithms. Cambridge University Press.</a:t>
              </a:r>
            </a:p>
            <a:p>
              <a:pPr algn="just">
                <a:lnSpc>
                  <a:spcPts val="1416"/>
                </a:lnSpc>
              </a:pPr>
            </a:p>
          </p:txBody>
        </p:sp>
        <p:sp>
          <p:nvSpPr>
            <p:cNvPr name="TextBox 110" id="110"/>
            <p:cNvSpPr txBox="true"/>
            <p:nvPr/>
          </p:nvSpPr>
          <p:spPr>
            <a:xfrm rot="0">
              <a:off x="0" y="228600"/>
              <a:ext cx="4429888" cy="1143000"/>
            </a:xfrm>
            <a:prstGeom prst="rect">
              <a:avLst/>
            </a:prstGeom>
          </p:spPr>
          <p:txBody>
            <a:bodyPr anchor="t" rtlCol="false" tIns="0" lIns="0" bIns="0" rIns="0">
              <a:spAutoFit/>
            </a:bodyPr>
            <a:lstStyle/>
            <a:p>
              <a:pPr algn="ctr">
                <a:lnSpc>
                  <a:spcPts val="3397"/>
                </a:lnSpc>
              </a:pPr>
              <a:r>
                <a:rPr lang="en-US" sz="2831">
                  <a:solidFill>
                    <a:srgbClr val="000000"/>
                  </a:solidFill>
                  <a:latin typeface="Lilita One"/>
                  <a:ea typeface="Lilita One"/>
                  <a:cs typeface="Lilita One"/>
                  <a:sym typeface="Lilita One"/>
                </a:rPr>
                <a:t>RESEARCH &amp; REFERENCES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DAGQnRTY5sM</dc:identifier>
  <dcterms:modified xsi:type="dcterms:W3CDTF">2011-08-01T06:04:30Z</dcterms:modified>
  <cp:revision>1</cp:revision>
  <dc:title>SIH 2ND IDEA</dc:title>
</cp:coreProperties>
</file>