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</p:sldIdLst>
  <p:sldSz cx="18288000" cy="10287000"/>
  <p:notesSz cx="6858000" cy="9144000"/>
  <p:embeddedFontLst>
    <p:embeddedFont>
      <p:font typeface="Playfair Display" charset="1" panose="00000500000000000000"/>
      <p:regular r:id="rId6"/>
    </p:embeddedFont>
    <p:embeddedFont>
      <p:font typeface="Playfair Display Bold" charset="1" panose="00000800000000000000"/>
      <p:regular r:id="rId7"/>
    </p:embeddedFont>
    <p:embeddedFont>
      <p:font typeface="Playfair Display Italics" charset="1" panose="00000500000000000000"/>
      <p:regular r:id="rId8"/>
    </p:embeddedFont>
    <p:embeddedFont>
      <p:font typeface="Playfair Display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grandir Narrow" charset="1" panose="00000506000000000000"/>
      <p:regular r:id="rId14"/>
    </p:embeddedFont>
    <p:embeddedFont>
      <p:font typeface="Agrandir Narrow Bold" charset="1" panose="00000806000000000000"/>
      <p:regular r:id="rId15"/>
    </p:embeddedFont>
    <p:embeddedFont>
      <p:font typeface="Agrandir Narrow Italics" charset="1" panose="00000506000000000000"/>
      <p:regular r:id="rId16"/>
    </p:embeddedFont>
    <p:embeddedFont>
      <p:font typeface="Agrandir Narrow Bold Italics" charset="1" panose="00000806000000000000"/>
      <p:regular r:id="rId17"/>
    </p:embeddedFont>
    <p:embeddedFont>
      <p:font typeface="Poppins Medium" charset="1" panose="00000600000000000000"/>
      <p:regular r:id="rId18"/>
    </p:embeddedFont>
    <p:embeddedFont>
      <p:font typeface="Poppins Medium Bold" charset="1" panose="00000700000000000000"/>
      <p:regular r:id="rId19"/>
    </p:embeddedFont>
    <p:embeddedFont>
      <p:font typeface="Poppins Medium Italics" charset="1" panose="00000600000000000000"/>
      <p:regular r:id="rId20"/>
    </p:embeddedFont>
    <p:embeddedFont>
      <p:font typeface="Poppins Medium Bold Italics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10122">
            <a:off x="1038190" y="5119687"/>
            <a:ext cx="16173520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87523" y="5654818"/>
            <a:ext cx="8676194" cy="150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43"/>
              </a:lnSpc>
            </a:pPr>
            <a:r>
              <a:rPr lang="en-US" sz="10878" spc="-1218">
                <a:solidFill>
                  <a:srgbClr val="0D00FF"/>
                </a:solidFill>
                <a:latin typeface="Poppins Medium Bold Italics"/>
              </a:rPr>
              <a:t>Cancel Culture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7523" y="7895576"/>
            <a:ext cx="4479641" cy="268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1"/>
              </a:lnSpc>
            </a:pPr>
            <a:r>
              <a:rPr lang="en-US" sz="1861">
                <a:solidFill>
                  <a:srgbClr val="0D00FF"/>
                </a:solidFill>
                <a:latin typeface="Poppins Medium"/>
              </a:rPr>
              <a:t>22227792 HUI HO MAN</a:t>
            </a:r>
          </a:p>
        </p:txBody>
      </p:sp>
      <p:sp>
        <p:nvSpPr>
          <p:cNvPr name="AutoShape 9" id="9"/>
          <p:cNvSpPr/>
          <p:nvPr/>
        </p:nvSpPr>
        <p:spPr>
          <a:xfrm rot="8740">
            <a:off x="4404818" y="8034764"/>
            <a:ext cx="7492609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01.</a:t>
            </a:r>
          </a:p>
        </p:txBody>
      </p:sp>
      <p:sp>
        <p:nvSpPr>
          <p:cNvPr name="AutoShape 11" id="11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587523" y="1216015"/>
            <a:ext cx="15200067" cy="3698885"/>
            <a:chOff x="0" y="0"/>
            <a:chExt cx="20266757" cy="4931847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2"/>
            <a:srcRect l="0" t="23783" r="0" b="39691"/>
            <a:stretch>
              <a:fillRect/>
            </a:stretch>
          </p:blipFill>
          <p:spPr>
            <a:xfrm>
              <a:off x="0" y="0"/>
              <a:ext cx="20266757" cy="4931847"/>
            </a:xfrm>
            <a:prstGeom prst="rect">
              <a:avLst/>
            </a:prstGeom>
          </p:spPr>
        </p:pic>
      </p:grpSp>
      <p:sp>
        <p:nvSpPr>
          <p:cNvPr name="TextBox 15" id="15"/>
          <p:cNvSpPr txBox="true"/>
          <p:nvPr/>
        </p:nvSpPr>
        <p:spPr>
          <a:xfrm rot="0">
            <a:off x="1587523" y="7157968"/>
            <a:ext cx="10309917" cy="728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2561">
                <a:solidFill>
                  <a:srgbClr val="0D00FF"/>
                </a:solidFill>
                <a:latin typeface="Poppins Medium"/>
              </a:rPr>
              <a:t>Presentation of the Choice of Literature Review Topic and Plan</a:t>
            </a:r>
          </a:p>
          <a:p>
            <a:pPr>
              <a:lnSpc>
                <a:spcPts val="274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08</a:t>
            </a:r>
          </a:p>
        </p:txBody>
      </p:sp>
      <p:sp>
        <p:nvSpPr>
          <p:cNvPr name="AutoShape 7" id="7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821432" y="1544566"/>
            <a:ext cx="14966158" cy="82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40"/>
              </a:lnSpc>
            </a:pPr>
            <a:r>
              <a:rPr lang="en-US" sz="5979" spc="-657">
                <a:solidFill>
                  <a:srgbClr val="0D00FF"/>
                </a:solidFill>
                <a:latin typeface="Poppins Medium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1432" y="3430802"/>
            <a:ext cx="14966158" cy="3577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Talked about the brief history of cancel culture</a:t>
            </a:r>
          </a:p>
          <a:p>
            <a:pPr>
              <a:lnSpc>
                <a:spcPts val="3465"/>
              </a:lnSpc>
            </a:pP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the purpose and reason of doing this topic -&gt; newly appear in the society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one of the highly discussed topic around the globe</a:t>
            </a:r>
          </a:p>
          <a:p>
            <a:pPr>
              <a:lnSpc>
                <a:spcPts val="3465"/>
              </a:lnSpc>
            </a:pP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confused and unexplored topic</a:t>
            </a:r>
          </a:p>
          <a:p>
            <a:pPr>
              <a:lnSpc>
                <a:spcPts val="3465"/>
              </a:lnSpc>
            </a:pP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worth to do this topic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08</a:t>
            </a:r>
          </a:p>
        </p:txBody>
      </p:sp>
      <p:sp>
        <p:nvSpPr>
          <p:cNvPr name="AutoShape 7" id="7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821432" y="1544566"/>
            <a:ext cx="14966158" cy="82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40"/>
              </a:lnSpc>
            </a:pPr>
            <a:r>
              <a:rPr lang="en-US" sz="5979" spc="-657">
                <a:solidFill>
                  <a:srgbClr val="0D00FF"/>
                </a:solidFill>
                <a:latin typeface="Poppins Medium"/>
              </a:rPr>
              <a:t>Reference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1432" y="3008103"/>
            <a:ext cx="14966158" cy="533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Cancel Culture. (n.d.). SpringerLink. Retrieved from https://link.springer.com/book/10.1007/978-3-030-97374-2</a:t>
            </a:r>
          </a:p>
          <a:p>
            <a:pPr>
              <a:lnSpc>
                <a:spcPts val="3465"/>
              </a:lnSpc>
            </a:pP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Dershowitz, A. (2021). Cancel Culture. The Latest Attack on Free Speech and Due Process.</a:t>
            </a:r>
          </a:p>
          <a:p>
            <a:pPr>
              <a:lnSpc>
                <a:spcPts val="3465"/>
              </a:lnSpc>
            </a:pP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Ng, E. (2020). No Grand Pronouncements Here...: Reflections on Cancel Culture and Digital Media Participation. Television &amp; New Media, 21(6), 621–627. https://doi.org/10.1177/1527476420918828</a:t>
            </a:r>
          </a:p>
          <a:p>
            <a:pPr>
              <a:lnSpc>
                <a:spcPts val="3465"/>
              </a:lnSpc>
            </a:pP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Whitson, Mallory, "Attention Platform 9¾: The Hogwarts Express is Cancelled. Exploration in Cancel Culture, J.K. Rowling, and Beyond" (2021). Culture journal. 795.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https://scholarlycommons.obu.edu/honors_theses/795</a:t>
            </a:r>
          </a:p>
          <a:p>
            <a:pPr>
              <a:lnSpc>
                <a:spcPts val="346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02</a:t>
            </a:r>
          </a:p>
        </p:txBody>
      </p:sp>
      <p:sp>
        <p:nvSpPr>
          <p:cNvPr name="AutoShape 7" id="7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821432" y="1573141"/>
            <a:ext cx="4158526" cy="116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44"/>
              </a:lnSpc>
            </a:pPr>
            <a:r>
              <a:rPr lang="en-US" sz="8379" spc="-921">
                <a:solidFill>
                  <a:srgbClr val="0D00FF"/>
                </a:solidFill>
                <a:latin typeface="Poppins Medium Italics"/>
              </a:rPr>
              <a:t>Outline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1432" y="3869494"/>
            <a:ext cx="14206107" cy="489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01 - Definition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02 - Reason and purpose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03 - Theme of the literature review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04 - Source text 01: Cancel Culture: A Critical Analysis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05 - Source text 02: No Grand Pronouncements Here...: Reflections on Cancel Culture and            </a:t>
            </a:r>
            <a:r>
              <a:rPr lang="en-US" sz="2863">
                <a:solidFill>
                  <a:srgbClr val="FFFFFF"/>
                </a:solidFill>
                <a:latin typeface="Agrandir Narrow"/>
              </a:rPr>
              <a:t>sasa</a:t>
            </a:r>
            <a:r>
              <a:rPr lang="en-US" sz="2863">
                <a:solidFill>
                  <a:srgbClr val="0D00FF"/>
                </a:solidFill>
                <a:latin typeface="Agrandir Narrow"/>
              </a:rPr>
              <a:t>Digital Media Participation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06 - Cancel Culture: The Latest Attack on Free Speech and Due Process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07 - Attention Platform 9¾: The Hogwarts Express is Cancelled. Exploration in Cancel </a:t>
            </a:r>
            <a:r>
              <a:rPr lang="en-US" sz="2863">
                <a:solidFill>
                  <a:srgbClr val="FFFFFF"/>
                </a:solidFill>
                <a:latin typeface="Agrandir Narrow"/>
              </a:rPr>
              <a:t>asasa</a:t>
            </a:r>
            <a:r>
              <a:rPr lang="en-US" sz="2863">
                <a:solidFill>
                  <a:srgbClr val="0D00FF"/>
                </a:solidFill>
                <a:latin typeface="Agrandir Narrow"/>
              </a:rPr>
              <a:t>Culture, J.K. Rowling, and Beyond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08 - Conclusion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08 - Reference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02</a:t>
            </a:r>
          </a:p>
        </p:txBody>
      </p:sp>
      <p:sp>
        <p:nvSpPr>
          <p:cNvPr name="AutoShape 7" id="7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821432" y="1573141"/>
            <a:ext cx="4158526" cy="116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44"/>
              </a:lnSpc>
            </a:pPr>
            <a:r>
              <a:rPr lang="en-US" sz="8379" spc="-921">
                <a:solidFill>
                  <a:srgbClr val="0D00FF"/>
                </a:solidFill>
                <a:latin typeface="Poppins Medium Italics"/>
              </a:rPr>
              <a:t>Definition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1432" y="3869494"/>
            <a:ext cx="9362221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practice of ostracizing, boycotting, or shunning people deemed to have acted or spoken in an unacceptable manner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21432" y="5227201"/>
            <a:ext cx="9640007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expression "cancel culture" came into circulation in the late 2010s and early 2020s and mainly had negative connotations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1432" y="6585639"/>
            <a:ext cx="8737204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often used polemically by self-described advocates for free speech and against censorship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03</a:t>
            </a:r>
          </a:p>
        </p:txBody>
      </p:sp>
      <p:sp>
        <p:nvSpPr>
          <p:cNvPr name="AutoShape 7" id="7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821432" y="1573141"/>
            <a:ext cx="14610207" cy="116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44"/>
              </a:lnSpc>
            </a:pPr>
            <a:r>
              <a:rPr lang="en-US" sz="8379" spc="-921">
                <a:solidFill>
                  <a:srgbClr val="0D00FF"/>
                </a:solidFill>
                <a:latin typeface="Poppins Medium"/>
              </a:rPr>
              <a:t>Reason and purpose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1432" y="3869494"/>
            <a:ext cx="14310276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the phrase "cancel culture" is prevalent and hot topic in the political arena these days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21432" y="5008492"/>
            <a:ext cx="13129688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many people claim that cancel culture is the reason why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J.K. Rowing being removed in her creations -&gt; huge impact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1432" y="6585639"/>
            <a:ext cx="10230301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controversial and has been very much debated over the internet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21432" y="7725002"/>
            <a:ext cx="10230301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Therefore -&gt; we need to know what the phrase is about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04</a:t>
            </a:r>
          </a:p>
        </p:txBody>
      </p:sp>
      <p:sp>
        <p:nvSpPr>
          <p:cNvPr name="AutoShape 7" id="7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821432" y="1573141"/>
            <a:ext cx="13129688" cy="116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44"/>
              </a:lnSpc>
            </a:pPr>
            <a:r>
              <a:rPr lang="en-US" sz="8379" spc="-921">
                <a:solidFill>
                  <a:srgbClr val="0D00FF"/>
                </a:solidFill>
                <a:latin typeface="Poppins Medium"/>
              </a:rPr>
              <a:t>Theme of the literature 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1432" y="3869494"/>
            <a:ext cx="14310276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discuss the origin and evolution of cancel culture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21432" y="5008492"/>
            <a:ext cx="13129688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review the culture by critically analyzing and synthesizing the collected source 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1432" y="6147855"/>
            <a:ext cx="13129688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advantages and disadvantages in different aspects that cancel culture has brought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21432" y="7287218"/>
            <a:ext cx="14966158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summarize the culture with real-life incidents -&gt; review the impact caused by the cancel culture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(e.g. J.K. Rowing, Taylor Swift)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05</a:t>
            </a:r>
          </a:p>
        </p:txBody>
      </p:sp>
      <p:sp>
        <p:nvSpPr>
          <p:cNvPr name="AutoShape 7" id="7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845378" y="1532875"/>
            <a:ext cx="4211485" cy="635695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821432" y="1544566"/>
            <a:ext cx="13129688" cy="82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40"/>
              </a:lnSpc>
            </a:pPr>
            <a:r>
              <a:rPr lang="en-US" sz="5979" spc="-657">
                <a:solidFill>
                  <a:srgbClr val="0D00FF"/>
                </a:solidFill>
                <a:latin typeface="Poppins Medium"/>
              </a:rPr>
              <a:t>Cancel Culture: A Critical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21432" y="2298322"/>
            <a:ext cx="14310276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By Eve Ng, 2022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1432" y="3571836"/>
            <a:ext cx="14966158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provides an analytical framework for theorizing cancel culture 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and related phenomena in digital and non-digital spaces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21432" y="5043488"/>
            <a:ext cx="14966158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provide helpful insight for me to analyze the pros and cons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of cancel culture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06</a:t>
            </a:r>
          </a:p>
        </p:txBody>
      </p:sp>
      <p:sp>
        <p:nvSpPr>
          <p:cNvPr name="AutoShape 7" id="7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845378" y="1532875"/>
            <a:ext cx="4211485" cy="631238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821432" y="1535041"/>
            <a:ext cx="10664341" cy="176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2"/>
              </a:lnSpc>
            </a:pPr>
            <a:r>
              <a:rPr lang="en-US" sz="4679" spc="-514">
                <a:solidFill>
                  <a:srgbClr val="0D00FF"/>
                </a:solidFill>
                <a:latin typeface="Poppins Medium"/>
              </a:rPr>
              <a:t>No Grand Pronouncements Here...: Reflections on Cancel Culture and Digital Media Participation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21432" y="3293374"/>
            <a:ext cx="14310276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By Eve Ng, 2022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1432" y="4058899"/>
            <a:ext cx="14966158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introduces how digital media has become involved in cancel culture 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and acting as a catalyst on top of the culture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21432" y="5530551"/>
            <a:ext cx="14966158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provide some phenomenon discovered regarding how digital media 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and balance culture are related and linked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07</a:t>
            </a:r>
          </a:p>
        </p:txBody>
      </p:sp>
      <p:sp>
        <p:nvSpPr>
          <p:cNvPr name="AutoShape 7" id="7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821432" y="1544566"/>
            <a:ext cx="11023945" cy="155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40"/>
              </a:lnSpc>
            </a:pPr>
            <a:r>
              <a:rPr lang="en-US" sz="5979" spc="-657">
                <a:solidFill>
                  <a:srgbClr val="0D00FF"/>
                </a:solidFill>
                <a:latin typeface="Poppins Medium"/>
              </a:rPr>
              <a:t>Cancel Culture: The Latest Attack on Free Speech and Due Process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1432" y="3126392"/>
            <a:ext cx="14310276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By Alan Dershowitz, 2020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21432" y="4399906"/>
            <a:ext cx="14966158" cy="1387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argues for free speech, due process, and restraint against the often overeager impulse to 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cancel individuals and institutions altogether at the ever-changing whims of 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social media-driven crowds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1432" y="6148868"/>
            <a:ext cx="14966158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provide valuable details regarding how cancel culture affected 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the freedom of speech and the ethical problem caused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3100387" y="5095875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038225" y="981075"/>
            <a:ext cx="1622107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10800000">
            <a:off x="1038225" y="9234488"/>
            <a:ext cx="16197262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3096875" y="5119688"/>
            <a:ext cx="8277225" cy="0"/>
          </a:xfrm>
          <a:prstGeom prst="line">
            <a:avLst/>
          </a:prstGeom>
          <a:ln cap="flat" w="47625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543725" y="8527357"/>
            <a:ext cx="1544309" cy="5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31"/>
              </a:lnSpc>
            </a:pPr>
            <a:r>
              <a:rPr lang="en-US" sz="4273" spc="-576">
                <a:solidFill>
                  <a:srgbClr val="0D00FF"/>
                </a:solidFill>
                <a:latin typeface="Playfair Display Italics"/>
              </a:rPr>
              <a:t>08</a:t>
            </a:r>
          </a:p>
        </p:txBody>
      </p:sp>
      <p:sp>
        <p:nvSpPr>
          <p:cNvPr name="AutoShape 7" id="7"/>
          <p:cNvSpPr/>
          <p:nvPr/>
        </p:nvSpPr>
        <p:spPr>
          <a:xfrm rot="-34707">
            <a:off x="16315856" y="8398770"/>
            <a:ext cx="9434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5888592" y="8845203"/>
            <a:ext cx="854768" cy="0"/>
          </a:xfrm>
          <a:prstGeom prst="line">
            <a:avLst/>
          </a:prstGeom>
          <a:ln cap="flat" w="19050">
            <a:solidFill>
              <a:srgbClr val="0D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821432" y="1544566"/>
            <a:ext cx="14966158" cy="227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40"/>
              </a:lnSpc>
            </a:pPr>
            <a:r>
              <a:rPr lang="en-US" sz="5979" spc="-657">
                <a:solidFill>
                  <a:srgbClr val="0D00FF"/>
                </a:solidFill>
                <a:latin typeface="Poppins Medium"/>
              </a:rPr>
              <a:t>Attention Platform 9¾: The Hogwarts Express is Cancelled. Exploration in Cancel Culture, J.K. Rowling, and Beyond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1432" y="3959748"/>
            <a:ext cx="14310276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By Mallory Whitson, 2020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21432" y="5233262"/>
            <a:ext cx="14966158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indicates that cancel culture within the context of J.K. Rowling represents the worst of what balance culture has to offer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1432" y="6648850"/>
            <a:ext cx="14966158" cy="51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argues that the culture altogether is more harmful than good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21432" y="7626288"/>
            <a:ext cx="14966158" cy="94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provide a real-life example of how to cancel culture had caused </a:t>
            </a:r>
          </a:p>
          <a:p>
            <a:pPr>
              <a:lnSpc>
                <a:spcPts val="3465"/>
              </a:lnSpc>
            </a:pPr>
            <a:r>
              <a:rPr lang="en-US" sz="2863">
                <a:solidFill>
                  <a:srgbClr val="0D00FF"/>
                </a:solidFill>
                <a:latin typeface="Agrandir Narrow"/>
              </a:rPr>
              <a:t>destruction to everything toward personnel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DAFZ6aPHlOQ</dc:identifier>
  <dcterms:modified xsi:type="dcterms:W3CDTF">2011-08-01T06:04:30Z</dcterms:modified>
  <cp:revision>1</cp:revision>
  <dc:title>Cancel Culture</dc:title>
</cp:coreProperties>
</file>