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1" r:id="rId3"/>
    <p:sldId id="260" r:id="rId4"/>
    <p:sldId id="259" r:id="rId5"/>
    <p:sldId id="258" r:id="rId6"/>
    <p:sldId id="267" r:id="rId7"/>
    <p:sldId id="266" r:id="rId8"/>
    <p:sldId id="265" r:id="rId9"/>
    <p:sldId id="264" r:id="rId10"/>
    <p:sldId id="263" r:id="rId11"/>
    <p:sldId id="262" r:id="rId12"/>
    <p:sldId id="271" r:id="rId13"/>
    <p:sldId id="270" r:id="rId14"/>
    <p:sldId id="269" r:id="rId15"/>
    <p:sldId id="268" r:id="rId16"/>
    <p:sldId id="273" r:id="rId17"/>
    <p:sldId id="279" r:id="rId18"/>
    <p:sldId id="272" r:id="rId19"/>
    <p:sldId id="275" r:id="rId20"/>
    <p:sldId id="274"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9BC18-D823-4180-AD15-1CA0D0D26275}" v="9" dt="2024-10-17T16:09:19.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7" d="100"/>
          <a:sy n="57" d="100"/>
        </p:scale>
        <p:origin x="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8752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380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0708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7944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9434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4119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0366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6529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067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7142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10/17/2024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7273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10/17/2024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784187517"/>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45" r:id="rId6"/>
    <p:sldLayoutId id="2147483841" r:id="rId7"/>
    <p:sldLayoutId id="2147483842" r:id="rId8"/>
    <p:sldLayoutId id="2147483843" r:id="rId9"/>
    <p:sldLayoutId id="2147483844" r:id="rId10"/>
    <p:sldLayoutId id="2147483846"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at Is Virtual Reality? Everything You Need to Know ...">
            <a:extLst>
              <a:ext uri="{FF2B5EF4-FFF2-40B4-BE49-F238E27FC236}">
                <a16:creationId xmlns:a16="http://schemas.microsoft.com/office/drawing/2014/main" id="{5F2BF406-8DE9-D88F-148D-C570ED8886F0}"/>
              </a:ext>
            </a:extLst>
          </p:cNvPr>
          <p:cNvPicPr>
            <a:picLocks noChangeAspect="1"/>
          </p:cNvPicPr>
          <p:nvPr/>
        </p:nvPicPr>
        <p:blipFill>
          <a:blip r:embed="rId2"/>
          <a:srcRect t="3755" b="11659"/>
          <a:stretch/>
        </p:blipFill>
        <p:spPr>
          <a:xfrm>
            <a:off x="20" y="1"/>
            <a:ext cx="12191979" cy="6857999"/>
          </a:xfrm>
          <a:prstGeom prst="rect">
            <a:avLst/>
          </a:prstGeom>
        </p:spPr>
      </p:pic>
      <p:sp>
        <p:nvSpPr>
          <p:cNvPr id="2" name="Title 1"/>
          <p:cNvSpPr>
            <a:spLocks noGrp="1"/>
          </p:cNvSpPr>
          <p:nvPr>
            <p:ph type="ctrTitle"/>
          </p:nvPr>
        </p:nvSpPr>
        <p:spPr>
          <a:xfrm>
            <a:off x="599640" y="4434191"/>
            <a:ext cx="3766702" cy="507028"/>
          </a:xfrm>
        </p:spPr>
        <p:txBody>
          <a:bodyPr anchor="b">
            <a:normAutofit fontScale="90000"/>
          </a:bodyPr>
          <a:lstStyle/>
          <a:p>
            <a:r>
              <a:rPr lang="en-US" sz="3200" dirty="0">
                <a:solidFill>
                  <a:schemeClr val="bg1"/>
                </a:solidFill>
              </a:rPr>
              <a:t>   </a:t>
            </a:r>
            <a:r>
              <a:rPr lang="en-US" sz="3200" dirty="0">
                <a:solidFill>
                  <a:schemeClr val="bg1"/>
                </a:solidFill>
                <a:latin typeface="Times New Roman"/>
                <a:cs typeface="Times New Roman"/>
              </a:rPr>
              <a:t>MINI PROJECT</a:t>
            </a:r>
          </a:p>
        </p:txBody>
      </p:sp>
      <p:sp>
        <p:nvSpPr>
          <p:cNvPr id="3" name="Subtitle 2"/>
          <p:cNvSpPr>
            <a:spLocks noGrp="1"/>
          </p:cNvSpPr>
          <p:nvPr>
            <p:ph type="subTitle" idx="1"/>
          </p:nvPr>
        </p:nvSpPr>
        <p:spPr>
          <a:xfrm>
            <a:off x="297575" y="5102320"/>
            <a:ext cx="5162651" cy="1129374"/>
          </a:xfrm>
        </p:spPr>
        <p:txBody>
          <a:bodyPr vert="horz" lIns="91440" tIns="45720" rIns="91440" bIns="45720" rtlCol="0" anchor="t">
            <a:normAutofit/>
          </a:bodyPr>
          <a:lstStyle/>
          <a:p>
            <a:r>
              <a:rPr lang="en-US" sz="2400" b="1" dirty="0">
                <a:solidFill>
                  <a:schemeClr val="bg1"/>
                </a:solidFill>
                <a:latin typeface="Times New Roman"/>
                <a:ea typeface="+mn-lt"/>
                <a:cs typeface="+mn-lt"/>
              </a:rPr>
              <a:t>Knee Surgery Innovation: Enhancing Precision and Patient Care</a:t>
            </a:r>
            <a:r>
              <a:rPr lang="en-US" sz="2400" b="1" dirty="0">
                <a:solidFill>
                  <a:schemeClr val="bg1"/>
                </a:solidFill>
                <a:latin typeface="Times New Roman"/>
                <a:cs typeface="Times New Roman"/>
              </a:rPr>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3DF1B-B53B-8EA7-E736-8FE1ADF5AD41}"/>
              </a:ext>
            </a:extLst>
          </p:cNvPr>
          <p:cNvSpPr txBox="1"/>
          <p:nvPr/>
        </p:nvSpPr>
        <p:spPr>
          <a:xfrm>
            <a:off x="1320861" y="625046"/>
            <a:ext cx="94572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HARDWARE &amp; SOFTWARE REQUIREMENTS</a:t>
            </a:r>
          </a:p>
        </p:txBody>
      </p:sp>
      <p:sp>
        <p:nvSpPr>
          <p:cNvPr id="3" name="TextBox 2">
            <a:extLst>
              <a:ext uri="{FF2B5EF4-FFF2-40B4-BE49-F238E27FC236}">
                <a16:creationId xmlns:a16="http://schemas.microsoft.com/office/drawing/2014/main" id="{025ECC0B-7334-C78A-723B-7995EC2E47D6}"/>
              </a:ext>
            </a:extLst>
          </p:cNvPr>
          <p:cNvSpPr txBox="1"/>
          <p:nvPr/>
        </p:nvSpPr>
        <p:spPr>
          <a:xfrm>
            <a:off x="450903" y="2000932"/>
            <a:ext cx="1120772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i="1" dirty="0"/>
              <a:t>HARDWARE :</a:t>
            </a:r>
            <a:endParaRPr lang="en-US" sz="2400" dirty="0"/>
          </a:p>
          <a:p>
            <a:endParaRPr lang="en-US" sz="2400" dirty="0"/>
          </a:p>
          <a:p>
            <a:r>
              <a:rPr lang="en-US" sz="2400" dirty="0"/>
              <a:t>         Head Mounted Displays </a:t>
            </a:r>
            <a:endParaRPr lang="en-US" dirty="0"/>
          </a:p>
          <a:p>
            <a:r>
              <a:rPr lang="en-US" sz="2400" dirty="0"/>
              <a:t>         Computer Workstation/ Server</a:t>
            </a:r>
            <a:endParaRPr lang="en-US"/>
          </a:p>
          <a:p>
            <a:r>
              <a:rPr lang="en-US" sz="2400" dirty="0"/>
              <a:t>         3D Motion Controllers</a:t>
            </a:r>
            <a:endParaRPr lang="en-US"/>
          </a:p>
          <a:p>
            <a:r>
              <a:rPr lang="en-US" sz="2400" dirty="0"/>
              <a:t>         Display Monitors</a:t>
            </a:r>
          </a:p>
          <a:p>
            <a:endParaRPr lang="en-US" sz="2400" dirty="0"/>
          </a:p>
          <a:p>
            <a:pPr marL="285750" indent="-285750">
              <a:buFont typeface="Arial"/>
              <a:buChar char="•"/>
            </a:pPr>
            <a:r>
              <a:rPr lang="en-US" sz="2400" b="1" i="1" dirty="0"/>
              <a:t>SOFTWARE:</a:t>
            </a:r>
          </a:p>
          <a:p>
            <a:endParaRPr lang="en-US" sz="2400" dirty="0"/>
          </a:p>
          <a:p>
            <a:r>
              <a:rPr lang="en-US" sz="2400" dirty="0"/>
              <a:t>          Unreal Engine Development Platform</a:t>
            </a:r>
          </a:p>
          <a:p>
            <a:r>
              <a:rPr lang="en-US" sz="2400" dirty="0"/>
              <a:t>          Blender 3D Modeling Software</a:t>
            </a:r>
          </a:p>
          <a:p>
            <a:r>
              <a:rPr lang="en-US" sz="2400" dirty="0"/>
              <a:t>          </a:t>
            </a:r>
          </a:p>
        </p:txBody>
      </p:sp>
    </p:spTree>
    <p:extLst>
      <p:ext uri="{BB962C8B-B14F-4D97-AF65-F5344CB8AC3E}">
        <p14:creationId xmlns:p14="http://schemas.microsoft.com/office/powerpoint/2010/main" val="134581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B4275-F721-E0B8-541A-C29E8C0F249B}"/>
              </a:ext>
            </a:extLst>
          </p:cNvPr>
          <p:cNvSpPr txBox="1"/>
          <p:nvPr/>
        </p:nvSpPr>
        <p:spPr>
          <a:xfrm>
            <a:off x="4508969" y="503986"/>
            <a:ext cx="42170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MODULES</a:t>
            </a:r>
          </a:p>
        </p:txBody>
      </p:sp>
      <p:sp>
        <p:nvSpPr>
          <p:cNvPr id="3" name="TextBox 2">
            <a:extLst>
              <a:ext uri="{FF2B5EF4-FFF2-40B4-BE49-F238E27FC236}">
                <a16:creationId xmlns:a16="http://schemas.microsoft.com/office/drawing/2014/main" id="{B821B5CD-C376-E555-CB8C-9C438CE2237D}"/>
              </a:ext>
            </a:extLst>
          </p:cNvPr>
          <p:cNvSpPr txBox="1"/>
          <p:nvPr/>
        </p:nvSpPr>
        <p:spPr>
          <a:xfrm>
            <a:off x="369562" y="1579349"/>
            <a:ext cx="11172730"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Training Module:</a:t>
            </a:r>
            <a:endParaRPr lang="en-US" sz="2000" dirty="0"/>
          </a:p>
          <a:p>
            <a:endParaRPr lang="en-US" b="1" dirty="0">
              <a:ea typeface="+mn-lt"/>
              <a:cs typeface="+mn-lt"/>
            </a:endParaRPr>
          </a:p>
          <a:p>
            <a:r>
              <a:rPr lang="en-US" dirty="0">
                <a:ea typeface="+mn-lt"/>
                <a:cs typeface="+mn-lt"/>
              </a:rPr>
              <a:t>          This module provides functionalities specifically designed for training surgeons in ACL reconstruction.</a:t>
            </a:r>
          </a:p>
          <a:p>
            <a:endParaRPr lang="en-US" dirty="0">
              <a:ea typeface="+mn-lt"/>
              <a:cs typeface="+mn-lt"/>
            </a:endParaRPr>
          </a:p>
          <a:p>
            <a:pPr marL="285750" indent="-285750">
              <a:buFont typeface="Arial"/>
              <a:buChar char="•"/>
            </a:pPr>
            <a:r>
              <a:rPr lang="en-US" b="1" dirty="0">
                <a:ea typeface="+mn-lt"/>
                <a:cs typeface="+mn-lt"/>
              </a:rPr>
              <a:t>VR Surgical Simulations</a:t>
            </a:r>
            <a:r>
              <a:rPr lang="en-US" dirty="0">
                <a:ea typeface="+mn-lt"/>
                <a:cs typeface="+mn-lt"/>
              </a:rPr>
              <a:t>: Trainees can practice ACL reconstruction in a fully immersive virtual reality environment, allowing them to experience the procedure without risk to patients.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Scenario-Based Learning</a:t>
            </a:r>
            <a:r>
              <a:rPr lang="en-US" dirty="0">
                <a:ea typeface="+mn-lt"/>
                <a:cs typeface="+mn-lt"/>
              </a:rPr>
              <a:t>: Multiple scenarios can be created, simulating different patient anatomies and surgical challenges (e.g., varying degrees of ligament damage), enabling trainees to develop problem-solving skills.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Interactive Tutorials</a:t>
            </a:r>
            <a:r>
              <a:rPr lang="en-US" dirty="0">
                <a:ea typeface="+mn-lt"/>
                <a:cs typeface="+mn-lt"/>
              </a:rPr>
              <a:t>: Step-by-step guided tutorials within the VR environment help trainees learn the surgical techniques, instrument handling, and procedural workflow.</a:t>
            </a:r>
          </a:p>
          <a:p>
            <a:pPr algn="l"/>
            <a:endParaRPr lang="en-US" dirty="0"/>
          </a:p>
        </p:txBody>
      </p:sp>
    </p:spTree>
    <p:extLst>
      <p:ext uri="{BB962C8B-B14F-4D97-AF65-F5344CB8AC3E}">
        <p14:creationId xmlns:p14="http://schemas.microsoft.com/office/powerpoint/2010/main" val="84397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B4275-F721-E0B8-541A-C29E8C0F249B}"/>
              </a:ext>
            </a:extLst>
          </p:cNvPr>
          <p:cNvSpPr txBox="1"/>
          <p:nvPr/>
        </p:nvSpPr>
        <p:spPr>
          <a:xfrm>
            <a:off x="4508969" y="503986"/>
            <a:ext cx="42170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MODULES</a:t>
            </a:r>
          </a:p>
        </p:txBody>
      </p:sp>
      <p:sp>
        <p:nvSpPr>
          <p:cNvPr id="3" name="TextBox 2">
            <a:extLst>
              <a:ext uri="{FF2B5EF4-FFF2-40B4-BE49-F238E27FC236}">
                <a16:creationId xmlns:a16="http://schemas.microsoft.com/office/drawing/2014/main" id="{B821B5CD-C376-E555-CB8C-9C438CE2237D}"/>
              </a:ext>
            </a:extLst>
          </p:cNvPr>
          <p:cNvSpPr txBox="1"/>
          <p:nvPr/>
        </p:nvSpPr>
        <p:spPr>
          <a:xfrm>
            <a:off x="515239" y="1713820"/>
            <a:ext cx="1117273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Assessment Module:</a:t>
            </a:r>
            <a:endParaRPr lang="en-US" sz="2000" dirty="0"/>
          </a:p>
          <a:p>
            <a:endParaRPr lang="en-US" sz="2000" b="1" dirty="0">
              <a:ea typeface="+mn-lt"/>
              <a:cs typeface="+mn-lt"/>
            </a:endParaRPr>
          </a:p>
          <a:p>
            <a:r>
              <a:rPr lang="en-US" dirty="0">
                <a:ea typeface="+mn-lt"/>
                <a:cs typeface="+mn-lt"/>
              </a:rPr>
              <a:t>            This module evaluates the performance and progress of trainees during the training sessions.</a:t>
            </a:r>
            <a:endParaRPr lang="en-US" dirty="0"/>
          </a:p>
          <a:p>
            <a:endParaRPr lang="en-US" dirty="0">
              <a:ea typeface="+mn-lt"/>
              <a:cs typeface="+mn-lt"/>
            </a:endParaRPr>
          </a:p>
          <a:p>
            <a:pPr marL="285750" indent="-285750">
              <a:buFont typeface="Arial"/>
              <a:buChar char="•"/>
            </a:pPr>
            <a:r>
              <a:rPr lang="en-US" b="1" dirty="0">
                <a:ea typeface="+mn-lt"/>
                <a:cs typeface="+mn-lt"/>
              </a:rPr>
              <a:t>Real-Time Performance Tracking</a:t>
            </a:r>
            <a:r>
              <a:rPr lang="en-US" dirty="0">
                <a:ea typeface="+mn-lt"/>
                <a:cs typeface="+mn-lt"/>
              </a:rPr>
              <a:t>: The system tracks key performance indicators (KPIs) such as precision, timing, and technique during VR simulations, providing immediate feedback to trainees.</a:t>
            </a:r>
            <a:endParaRPr lang="en-US"/>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Post-Simulation Assessments</a:t>
            </a:r>
            <a:r>
              <a:rPr lang="en-US" dirty="0">
                <a:ea typeface="+mn-lt"/>
                <a:cs typeface="+mn-lt"/>
              </a:rPr>
              <a:t>: After completing a simulation, trainees receive a detailed performance report highlighting strengths and areas for improvement.</a:t>
            </a:r>
            <a:endParaRPr lang="en-US"/>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Competency Levels</a:t>
            </a:r>
            <a:r>
              <a:rPr lang="en-US" dirty="0">
                <a:ea typeface="+mn-lt"/>
                <a:cs typeface="+mn-lt"/>
              </a:rPr>
              <a:t>: Trainees can achieve different competency levels based on their performance, helping to guide their training paths and progress</a:t>
            </a:r>
            <a:endParaRPr lang="en-US"/>
          </a:p>
          <a:p>
            <a:endParaRPr lang="en-US" sz="2000" b="1" dirty="0"/>
          </a:p>
        </p:txBody>
      </p:sp>
    </p:spTree>
    <p:extLst>
      <p:ext uri="{BB962C8B-B14F-4D97-AF65-F5344CB8AC3E}">
        <p14:creationId xmlns:p14="http://schemas.microsoft.com/office/powerpoint/2010/main" val="237168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B4275-F721-E0B8-541A-C29E8C0F249B}"/>
              </a:ext>
            </a:extLst>
          </p:cNvPr>
          <p:cNvSpPr txBox="1"/>
          <p:nvPr/>
        </p:nvSpPr>
        <p:spPr>
          <a:xfrm>
            <a:off x="4508969" y="503986"/>
            <a:ext cx="42170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MODULES</a:t>
            </a:r>
          </a:p>
        </p:txBody>
      </p:sp>
      <p:sp>
        <p:nvSpPr>
          <p:cNvPr id="3" name="TextBox 2">
            <a:extLst>
              <a:ext uri="{FF2B5EF4-FFF2-40B4-BE49-F238E27FC236}">
                <a16:creationId xmlns:a16="http://schemas.microsoft.com/office/drawing/2014/main" id="{B821B5CD-C376-E555-CB8C-9C438CE2237D}"/>
              </a:ext>
            </a:extLst>
          </p:cNvPr>
          <p:cNvSpPr txBox="1"/>
          <p:nvPr/>
        </p:nvSpPr>
        <p:spPr>
          <a:xfrm>
            <a:off x="369562" y="1579349"/>
            <a:ext cx="1117273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Feedback and Review Module:</a:t>
            </a:r>
            <a:endParaRPr lang="en-US" sz="2000" dirty="0"/>
          </a:p>
          <a:p>
            <a:endParaRPr lang="en-US" sz="2000" b="1" dirty="0">
              <a:ea typeface="+mn-lt"/>
              <a:cs typeface="+mn-lt"/>
            </a:endParaRPr>
          </a:p>
          <a:p>
            <a:r>
              <a:rPr lang="en-US" dirty="0">
                <a:ea typeface="+mn-lt"/>
                <a:cs typeface="+mn-lt"/>
              </a:rPr>
              <a:t>            This module focuses on gathering and providing feedback from and to the trainees.</a:t>
            </a:r>
            <a:endParaRPr lang="en-US" dirty="0"/>
          </a:p>
          <a:p>
            <a:endParaRPr lang="en-US" dirty="0">
              <a:ea typeface="+mn-lt"/>
              <a:cs typeface="+mn-lt"/>
            </a:endParaRPr>
          </a:p>
          <a:p>
            <a:pPr marL="285750" indent="-285750">
              <a:buFont typeface="Arial"/>
              <a:buChar char="•"/>
            </a:pPr>
            <a:r>
              <a:rPr lang="en-US" b="1" dirty="0">
                <a:ea typeface="+mn-lt"/>
                <a:cs typeface="+mn-lt"/>
              </a:rPr>
              <a:t>Surgeon Feedback Integration</a:t>
            </a:r>
            <a:r>
              <a:rPr lang="en-US" dirty="0">
                <a:ea typeface="+mn-lt"/>
                <a:cs typeface="+mn-lt"/>
              </a:rPr>
              <a:t>: Experienced surgeons can review trainee performances and provide constructive feedback, enhancing the learning experience.</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Peer Review System</a:t>
            </a:r>
            <a:r>
              <a:rPr lang="en-US" dirty="0">
                <a:ea typeface="+mn-lt"/>
                <a:cs typeface="+mn-lt"/>
              </a:rPr>
              <a:t>: Trainees can participate in peer reviews, discussing techniques and sharing insights on challenges faced during simulations.</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Continuous Improvement</a:t>
            </a:r>
            <a:r>
              <a:rPr lang="en-US" dirty="0">
                <a:ea typeface="+mn-lt"/>
                <a:cs typeface="+mn-lt"/>
              </a:rPr>
              <a:t>: The feedback collected helps in refining the training modules and scenarios, ensuring they remain relevant and effective for skill development.</a:t>
            </a:r>
            <a:endParaRPr lang="en-US" dirty="0"/>
          </a:p>
          <a:p>
            <a:endParaRPr lang="en-US" sz="2000" b="1" dirty="0"/>
          </a:p>
        </p:txBody>
      </p:sp>
    </p:spTree>
    <p:extLst>
      <p:ext uri="{BB962C8B-B14F-4D97-AF65-F5344CB8AC3E}">
        <p14:creationId xmlns:p14="http://schemas.microsoft.com/office/powerpoint/2010/main" val="1316069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6C0C1C-9445-3133-B0F9-E266FF6FAE4E}"/>
              </a:ext>
            </a:extLst>
          </p:cNvPr>
          <p:cNvSpPr txBox="1"/>
          <p:nvPr/>
        </p:nvSpPr>
        <p:spPr>
          <a:xfrm>
            <a:off x="1287917" y="2900121"/>
            <a:ext cx="447276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ARCHITECTURE </a:t>
            </a:r>
            <a:endParaRPr lang="en-US" dirty="0"/>
          </a:p>
          <a:p>
            <a:r>
              <a:rPr lang="en-US" sz="3200" b="1" dirty="0"/>
              <a:t>                      DIAGRAM </a:t>
            </a:r>
          </a:p>
        </p:txBody>
      </p:sp>
      <p:pic>
        <p:nvPicPr>
          <p:cNvPr id="5" name="Picture 4" descr="A diagram of a layer of layers&#10;&#10;Description automatically generated">
            <a:extLst>
              <a:ext uri="{FF2B5EF4-FFF2-40B4-BE49-F238E27FC236}">
                <a16:creationId xmlns:a16="http://schemas.microsoft.com/office/drawing/2014/main" id="{1ED26E98-F191-6E9F-CD98-ABF4C4A73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681" y="871537"/>
            <a:ext cx="5914646" cy="5114925"/>
          </a:xfrm>
          <a:prstGeom prst="rect">
            <a:avLst/>
          </a:prstGeom>
        </p:spPr>
      </p:pic>
    </p:spTree>
    <p:extLst>
      <p:ext uri="{BB962C8B-B14F-4D97-AF65-F5344CB8AC3E}">
        <p14:creationId xmlns:p14="http://schemas.microsoft.com/office/powerpoint/2010/main" val="203079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C996D1-B1FB-624F-4D8B-C60BCA3E6BC5}"/>
              </a:ext>
            </a:extLst>
          </p:cNvPr>
          <p:cNvSpPr txBox="1"/>
          <p:nvPr/>
        </p:nvSpPr>
        <p:spPr>
          <a:xfrm>
            <a:off x="3793272" y="412596"/>
            <a:ext cx="6278137" cy="523220"/>
          </a:xfrm>
          <a:prstGeom prst="rect">
            <a:avLst/>
          </a:prstGeom>
          <a:noFill/>
        </p:spPr>
        <p:txBody>
          <a:bodyPr wrap="square" rtlCol="0">
            <a:spAutoFit/>
          </a:bodyPr>
          <a:lstStyle/>
          <a:p>
            <a:r>
              <a:rPr lang="en-US" sz="2800" b="1" dirty="0"/>
              <a:t>SAMPLE SREENSHOTS</a:t>
            </a:r>
          </a:p>
        </p:txBody>
      </p:sp>
      <p:pic>
        <p:nvPicPr>
          <p:cNvPr id="4" name="Picture 3" descr="A video game screen with a door&#10;&#10;Description automatically generated">
            <a:extLst>
              <a:ext uri="{FF2B5EF4-FFF2-40B4-BE49-F238E27FC236}">
                <a16:creationId xmlns:a16="http://schemas.microsoft.com/office/drawing/2014/main" id="{FA873BF8-6EB7-9F2C-4F07-5947557F0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517" y="2272642"/>
            <a:ext cx="8015009" cy="3782471"/>
          </a:xfrm>
          <a:prstGeom prst="rect">
            <a:avLst/>
          </a:prstGeom>
        </p:spPr>
      </p:pic>
      <p:sp>
        <p:nvSpPr>
          <p:cNvPr id="7" name="TextBox 6">
            <a:extLst>
              <a:ext uri="{FF2B5EF4-FFF2-40B4-BE49-F238E27FC236}">
                <a16:creationId xmlns:a16="http://schemas.microsoft.com/office/drawing/2014/main" id="{0891E7DC-2E8B-06E9-A411-3625054E0106}"/>
              </a:ext>
            </a:extLst>
          </p:cNvPr>
          <p:cNvSpPr txBox="1"/>
          <p:nvPr/>
        </p:nvSpPr>
        <p:spPr>
          <a:xfrm>
            <a:off x="3128762" y="1427356"/>
            <a:ext cx="5642518" cy="646331"/>
          </a:xfrm>
          <a:prstGeom prst="rect">
            <a:avLst/>
          </a:prstGeom>
          <a:noFill/>
        </p:spPr>
        <p:txBody>
          <a:bodyPr wrap="square" rtlCol="0">
            <a:spAutoFit/>
          </a:bodyPr>
          <a:lstStyle/>
          <a:p>
            <a:r>
              <a:rPr lang="en-US" dirty="0"/>
              <a:t>1. EXTERIOR VIEW OF THE VIRTUAL SURGERY ROOM</a:t>
            </a:r>
            <a:endParaRPr lang="en-IN" dirty="0"/>
          </a:p>
        </p:txBody>
      </p:sp>
    </p:spTree>
    <p:extLst>
      <p:ext uri="{BB962C8B-B14F-4D97-AF65-F5344CB8AC3E}">
        <p14:creationId xmlns:p14="http://schemas.microsoft.com/office/powerpoint/2010/main" val="39406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room with medical equipment&#10;&#10;Description automatically generated">
            <a:extLst>
              <a:ext uri="{FF2B5EF4-FFF2-40B4-BE49-F238E27FC236}">
                <a16:creationId xmlns:a16="http://schemas.microsoft.com/office/drawing/2014/main" id="{B5ADC3FF-8045-A305-2940-2CAF4EB63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522" y="1449659"/>
            <a:ext cx="8100016" cy="4605454"/>
          </a:xfrm>
          <a:prstGeom prst="rect">
            <a:avLst/>
          </a:prstGeom>
        </p:spPr>
      </p:pic>
      <p:sp>
        <p:nvSpPr>
          <p:cNvPr id="4" name="TextBox 3">
            <a:extLst>
              <a:ext uri="{FF2B5EF4-FFF2-40B4-BE49-F238E27FC236}">
                <a16:creationId xmlns:a16="http://schemas.microsoft.com/office/drawing/2014/main" id="{E50AB9E3-F21D-88AB-37D5-CF834271C373}"/>
              </a:ext>
            </a:extLst>
          </p:cNvPr>
          <p:cNvSpPr txBox="1"/>
          <p:nvPr/>
        </p:nvSpPr>
        <p:spPr>
          <a:xfrm>
            <a:off x="3847171" y="713678"/>
            <a:ext cx="4471639" cy="646331"/>
          </a:xfrm>
          <a:prstGeom prst="rect">
            <a:avLst/>
          </a:prstGeom>
          <a:noFill/>
        </p:spPr>
        <p:txBody>
          <a:bodyPr wrap="square" rtlCol="0">
            <a:spAutoFit/>
          </a:bodyPr>
          <a:lstStyle/>
          <a:p>
            <a:pPr algn="just"/>
            <a:r>
              <a:rPr lang="en-US" dirty="0"/>
              <a:t>2. INTERIOR VIEW OF THE VIRTUAL     SURGERY ROOM</a:t>
            </a:r>
            <a:endParaRPr lang="en-IN" dirty="0"/>
          </a:p>
        </p:txBody>
      </p:sp>
    </p:spTree>
    <p:extLst>
      <p:ext uri="{BB962C8B-B14F-4D97-AF65-F5344CB8AC3E}">
        <p14:creationId xmlns:p14="http://schemas.microsoft.com/office/powerpoint/2010/main" val="43381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oom with a medical equipment&#10;&#10;Description automatically generated">
            <a:extLst>
              <a:ext uri="{FF2B5EF4-FFF2-40B4-BE49-F238E27FC236}">
                <a16:creationId xmlns:a16="http://schemas.microsoft.com/office/drawing/2014/main" id="{DA820866-9795-D7CE-DA8C-5B6A1E9BF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793" y="1393903"/>
            <a:ext cx="7852641" cy="4618208"/>
          </a:xfrm>
          <a:prstGeom prst="rect">
            <a:avLst/>
          </a:prstGeom>
        </p:spPr>
      </p:pic>
      <p:sp>
        <p:nvSpPr>
          <p:cNvPr id="5" name="TextBox 4">
            <a:extLst>
              <a:ext uri="{FF2B5EF4-FFF2-40B4-BE49-F238E27FC236}">
                <a16:creationId xmlns:a16="http://schemas.microsoft.com/office/drawing/2014/main" id="{5D3690BB-3F36-E451-5CE7-4577BCF42C63}"/>
              </a:ext>
            </a:extLst>
          </p:cNvPr>
          <p:cNvSpPr txBox="1"/>
          <p:nvPr/>
        </p:nvSpPr>
        <p:spPr>
          <a:xfrm>
            <a:off x="4795024" y="758283"/>
            <a:ext cx="4616605" cy="369332"/>
          </a:xfrm>
          <a:prstGeom prst="rect">
            <a:avLst/>
          </a:prstGeom>
          <a:noFill/>
        </p:spPr>
        <p:txBody>
          <a:bodyPr wrap="square" rtlCol="0">
            <a:spAutoFit/>
          </a:bodyPr>
          <a:lstStyle/>
          <a:p>
            <a:r>
              <a:rPr lang="en-US" dirty="0"/>
              <a:t>3. INTERIOR VIEW </a:t>
            </a:r>
            <a:endParaRPr lang="en-IN" dirty="0"/>
          </a:p>
        </p:txBody>
      </p:sp>
    </p:spTree>
    <p:extLst>
      <p:ext uri="{BB962C8B-B14F-4D97-AF65-F5344CB8AC3E}">
        <p14:creationId xmlns:p14="http://schemas.microsoft.com/office/powerpoint/2010/main" val="3746761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7F2D61-8218-95E0-B809-598DBDBF434F}"/>
              </a:ext>
            </a:extLst>
          </p:cNvPr>
          <p:cNvSpPr txBox="1"/>
          <p:nvPr/>
        </p:nvSpPr>
        <p:spPr>
          <a:xfrm>
            <a:off x="504064" y="1226495"/>
            <a:ext cx="1118953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ea typeface="+mn-lt"/>
              <a:cs typeface="+mn-lt"/>
            </a:endParaRPr>
          </a:p>
          <a:p>
            <a:pPr marL="285750" indent="-285750" algn="just">
              <a:buFont typeface="Arial"/>
              <a:buChar char="•"/>
            </a:pPr>
            <a:r>
              <a:rPr lang="en-US" b="1" dirty="0">
                <a:ea typeface="+mn-lt"/>
                <a:cs typeface="+mn-lt"/>
              </a:rPr>
              <a:t>Technical Complexity:</a:t>
            </a:r>
            <a:endParaRPr lang="en-US" dirty="0"/>
          </a:p>
          <a:p>
            <a:pPr marL="742950" lvl="1" indent="-285750" algn="just">
              <a:buFont typeface="Arial"/>
              <a:buChar char="•"/>
            </a:pPr>
            <a:r>
              <a:rPr lang="en-US" dirty="0">
                <a:ea typeface="+mn-lt"/>
                <a:cs typeface="+mn-lt"/>
              </a:rPr>
              <a:t>Ensuring real-time performance and synchronization between AR/VR visuals and real-world surgical movements can be challenging.</a:t>
            </a:r>
            <a:endParaRPr lang="en-US" dirty="0"/>
          </a:p>
          <a:p>
            <a:pPr marL="742950" lvl="1"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User Acceptance:</a:t>
            </a:r>
            <a:endParaRPr lang="en-US" dirty="0"/>
          </a:p>
          <a:p>
            <a:pPr marL="742950" lvl="1" indent="-285750" algn="just">
              <a:buFont typeface="Arial"/>
              <a:buChar char="•"/>
            </a:pPr>
            <a:r>
              <a:rPr lang="en-US" dirty="0">
                <a:ea typeface="+mn-lt"/>
                <a:cs typeface="+mn-lt"/>
              </a:rPr>
              <a:t>Surgeons and medical trainees may be hesitant to adopt new technologies, especially in critical procedures like ACL reconstruction.</a:t>
            </a:r>
            <a:endParaRPr lang="en-US" dirty="0"/>
          </a:p>
          <a:p>
            <a:pPr marL="742950" lvl="1"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Cost and Resource Allocation:</a:t>
            </a:r>
            <a:endParaRPr lang="en-US" dirty="0"/>
          </a:p>
          <a:p>
            <a:pPr marL="742950" lvl="1" indent="-285750" algn="just">
              <a:buFont typeface="Arial"/>
              <a:buChar char="•"/>
            </a:pPr>
            <a:r>
              <a:rPr lang="en-US" dirty="0">
                <a:ea typeface="+mn-lt"/>
                <a:cs typeface="+mn-lt"/>
              </a:rPr>
              <a:t>The initial investment in AR/VR hardware, software development, and ongoing maintenance can be significant.</a:t>
            </a:r>
            <a:endParaRPr lang="en-US" dirty="0"/>
          </a:p>
          <a:p>
            <a:pPr marL="742950" lvl="1"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Data Privacy and Security:</a:t>
            </a:r>
            <a:r>
              <a:rPr lang="en-US" dirty="0">
                <a:ea typeface="+mn-lt"/>
                <a:cs typeface="+mn-lt"/>
              </a:rPr>
              <a:t>.</a:t>
            </a:r>
            <a:endParaRPr lang="en-US" dirty="0"/>
          </a:p>
          <a:p>
            <a:pPr marL="742950" lvl="1" indent="-285750" algn="just">
              <a:buFont typeface="Arial"/>
              <a:buChar char="•"/>
            </a:pPr>
            <a:r>
              <a:rPr lang="en-US" dirty="0">
                <a:ea typeface="+mn-lt"/>
                <a:cs typeface="+mn-lt"/>
              </a:rPr>
              <a:t>Ensuring data integrity and protecting against breaches is crucial.</a:t>
            </a:r>
            <a:endParaRPr lang="en-US" dirty="0"/>
          </a:p>
          <a:p>
            <a:pPr marL="742950" lvl="1"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Realism and Immersion:</a:t>
            </a:r>
            <a:endParaRPr lang="en-US" dirty="0"/>
          </a:p>
          <a:p>
            <a:pPr marL="742950" lvl="1" indent="-285750" algn="just">
              <a:buFont typeface="Arial"/>
              <a:buChar char="•"/>
            </a:pPr>
            <a:r>
              <a:rPr lang="en-US" dirty="0">
                <a:ea typeface="+mn-lt"/>
                <a:cs typeface="+mn-lt"/>
              </a:rPr>
              <a:t>Creating realistic simulations that accurately reflect surgical procedures and anatomical variations is a complex task.</a:t>
            </a:r>
            <a:endParaRPr lang="en-US" dirty="0"/>
          </a:p>
          <a:p>
            <a:pPr lvl="1"/>
            <a:endParaRPr lang="en-US" dirty="0"/>
          </a:p>
        </p:txBody>
      </p:sp>
      <p:sp>
        <p:nvSpPr>
          <p:cNvPr id="3" name="TextBox 2">
            <a:extLst>
              <a:ext uri="{FF2B5EF4-FFF2-40B4-BE49-F238E27FC236}">
                <a16:creationId xmlns:a16="http://schemas.microsoft.com/office/drawing/2014/main" id="{AE807C36-66F5-D317-EE92-C16BAFF02B73}"/>
              </a:ext>
            </a:extLst>
          </p:cNvPr>
          <p:cNvSpPr txBox="1"/>
          <p:nvPr/>
        </p:nvSpPr>
        <p:spPr>
          <a:xfrm>
            <a:off x="4217400" y="543152"/>
            <a:ext cx="50739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CHALLENGES</a:t>
            </a:r>
          </a:p>
        </p:txBody>
      </p:sp>
    </p:spTree>
    <p:extLst>
      <p:ext uri="{BB962C8B-B14F-4D97-AF65-F5344CB8AC3E}">
        <p14:creationId xmlns:p14="http://schemas.microsoft.com/office/powerpoint/2010/main" val="222206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3E184-769C-7A34-EC59-772F9D40D15E}"/>
              </a:ext>
            </a:extLst>
          </p:cNvPr>
          <p:cNvSpPr txBox="1"/>
          <p:nvPr/>
        </p:nvSpPr>
        <p:spPr>
          <a:xfrm>
            <a:off x="554435" y="1293684"/>
            <a:ext cx="1103832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b="1" dirty="0">
                <a:ea typeface="+mn-lt"/>
                <a:cs typeface="+mn-lt"/>
              </a:rPr>
              <a:t>Enhanced Learning Experience:</a:t>
            </a:r>
            <a:endParaRPr lang="en-US" dirty="0"/>
          </a:p>
          <a:p>
            <a:pPr algn="just"/>
            <a:r>
              <a:rPr lang="en-US" dirty="0">
                <a:ea typeface="+mn-lt"/>
                <a:cs typeface="+mn-lt"/>
              </a:rPr>
              <a:t>           Trainees can repeatedly practice scenarios to build confidence and improve skills without the pressure of real surgeries.</a:t>
            </a:r>
            <a:endParaRPr lang="en-US" dirty="0"/>
          </a:p>
          <a:p>
            <a:pPr marL="285750"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Patient-Specific Training:</a:t>
            </a:r>
            <a:endParaRPr lang="en-US" dirty="0"/>
          </a:p>
          <a:p>
            <a:pPr algn="just"/>
            <a:r>
              <a:rPr lang="en-US" dirty="0">
                <a:ea typeface="+mn-lt"/>
                <a:cs typeface="+mn-lt"/>
              </a:rPr>
              <a:t>           Trainees can learn to handle diverse surgical challenges and anatomical variations.</a:t>
            </a:r>
            <a:endParaRPr lang="en-US" dirty="0"/>
          </a:p>
          <a:p>
            <a:pPr marL="285750"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Cost-Effectiveness in Training:</a:t>
            </a:r>
            <a:endParaRPr lang="en-US" dirty="0"/>
          </a:p>
          <a:p>
            <a:pPr algn="just"/>
            <a:r>
              <a:rPr lang="en-US" dirty="0">
                <a:ea typeface="+mn-lt"/>
                <a:cs typeface="+mn-lt"/>
              </a:rPr>
              <a:t>            Once established, an AR/VR training program can reduce costs associated with traditional training methods, such as cadaver use and operating room time.</a:t>
            </a:r>
            <a:endParaRPr lang="en-US" dirty="0"/>
          </a:p>
          <a:p>
            <a:pPr algn="just"/>
            <a:endParaRPr lang="en-US" dirty="0"/>
          </a:p>
          <a:p>
            <a:pPr marL="285750" indent="-285750" algn="just">
              <a:buFont typeface="Arial"/>
              <a:buChar char="•"/>
            </a:pPr>
            <a:r>
              <a:rPr lang="en-US" b="1" dirty="0">
                <a:ea typeface="+mn-lt"/>
                <a:cs typeface="+mn-lt"/>
              </a:rPr>
              <a:t>Scalability:</a:t>
            </a:r>
            <a:endParaRPr lang="en-US" dirty="0"/>
          </a:p>
          <a:p>
            <a:pPr algn="just"/>
            <a:r>
              <a:rPr lang="en-US" dirty="0">
                <a:ea typeface="+mn-lt"/>
                <a:cs typeface="+mn-lt"/>
              </a:rPr>
              <a:t>            The AR/VR system can be scaled to train multiple users simultaneously, accommodating a larger number of trainees and facilitating wider access to advanced training methods.</a:t>
            </a:r>
            <a:endParaRPr lang="en-US" dirty="0"/>
          </a:p>
          <a:p>
            <a:pPr algn="just"/>
            <a:endParaRPr lang="en-US" dirty="0"/>
          </a:p>
          <a:p>
            <a:pPr marL="285750" indent="-285750" algn="just">
              <a:buFont typeface="Arial"/>
              <a:buChar char="•"/>
            </a:pPr>
            <a:r>
              <a:rPr lang="en-US" b="1" dirty="0">
                <a:ea typeface="+mn-lt"/>
                <a:cs typeface="+mn-lt"/>
              </a:rPr>
              <a:t>Improved Surgical Outcomes:</a:t>
            </a:r>
            <a:endParaRPr lang="en-US" dirty="0"/>
          </a:p>
          <a:p>
            <a:pPr algn="just"/>
            <a:r>
              <a:rPr lang="en-US" dirty="0">
                <a:ea typeface="+mn-lt"/>
                <a:cs typeface="+mn-lt"/>
              </a:rPr>
              <a:t>             By enhancing training quality and preparedness, the AR/VR system can lead to better surgical techniques and improved patient outcomes in real-life surgeries.</a:t>
            </a:r>
            <a:endParaRPr lang="en-US" dirty="0"/>
          </a:p>
          <a:p>
            <a:pPr algn="just"/>
            <a:endParaRPr lang="en-US"/>
          </a:p>
        </p:txBody>
      </p:sp>
      <p:sp>
        <p:nvSpPr>
          <p:cNvPr id="3" name="TextBox 2">
            <a:extLst>
              <a:ext uri="{FF2B5EF4-FFF2-40B4-BE49-F238E27FC236}">
                <a16:creationId xmlns:a16="http://schemas.microsoft.com/office/drawing/2014/main" id="{F81527E0-5218-A14E-ABBB-7498C09A1EFB}"/>
              </a:ext>
            </a:extLst>
          </p:cNvPr>
          <p:cNvSpPr txBox="1"/>
          <p:nvPr/>
        </p:nvSpPr>
        <p:spPr>
          <a:xfrm>
            <a:off x="4307031" y="391897"/>
            <a:ext cx="44018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ADVANTAGES </a:t>
            </a:r>
          </a:p>
        </p:txBody>
      </p:sp>
    </p:spTree>
    <p:extLst>
      <p:ext uri="{BB962C8B-B14F-4D97-AF65-F5344CB8AC3E}">
        <p14:creationId xmlns:p14="http://schemas.microsoft.com/office/powerpoint/2010/main" val="144509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AE4499-79DE-D120-8C3E-5111F3A58FA8}"/>
              </a:ext>
            </a:extLst>
          </p:cNvPr>
          <p:cNvSpPr txBox="1"/>
          <p:nvPr/>
        </p:nvSpPr>
        <p:spPr>
          <a:xfrm>
            <a:off x="4479438" y="529258"/>
            <a:ext cx="20775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BATCH D9</a:t>
            </a:r>
          </a:p>
        </p:txBody>
      </p:sp>
      <p:sp>
        <p:nvSpPr>
          <p:cNvPr id="3" name="TextBox 2">
            <a:extLst>
              <a:ext uri="{FF2B5EF4-FFF2-40B4-BE49-F238E27FC236}">
                <a16:creationId xmlns:a16="http://schemas.microsoft.com/office/drawing/2014/main" id="{78B22F79-B1C0-7732-A63C-C49D517E77C9}"/>
              </a:ext>
            </a:extLst>
          </p:cNvPr>
          <p:cNvSpPr txBox="1"/>
          <p:nvPr/>
        </p:nvSpPr>
        <p:spPr>
          <a:xfrm>
            <a:off x="1303764" y="1917042"/>
            <a:ext cx="759014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t>PRESENTED BY :</a:t>
            </a:r>
          </a:p>
          <a:p>
            <a:endParaRPr lang="en-US" dirty="0"/>
          </a:p>
          <a:p>
            <a:r>
              <a:rPr lang="en-US" dirty="0"/>
              <a:t>    TAMIL SELVI A        -   211422104511</a:t>
            </a:r>
          </a:p>
          <a:p>
            <a:endParaRPr lang="en-US" dirty="0"/>
          </a:p>
          <a:p>
            <a:r>
              <a:rPr lang="en-US" dirty="0"/>
              <a:t>    VIJAYASANKARI V  -  211422104543</a:t>
            </a:r>
          </a:p>
          <a:p>
            <a:endParaRPr lang="en-US" dirty="0"/>
          </a:p>
          <a:p>
            <a:r>
              <a:rPr lang="en-US" b="1" i="1" dirty="0"/>
              <a:t>PROJECT CO-ORDINATOR :</a:t>
            </a:r>
            <a:r>
              <a:rPr lang="en-US" dirty="0"/>
              <a:t> Dr. T. TAMILVIZHI </a:t>
            </a:r>
          </a:p>
          <a:p>
            <a:endParaRPr lang="en-US" dirty="0"/>
          </a:p>
          <a:p>
            <a:r>
              <a:rPr lang="en-US" b="1" i="1" dirty="0"/>
              <a:t>DOMAIN :</a:t>
            </a:r>
            <a:r>
              <a:rPr lang="en-US" dirty="0"/>
              <a:t> AUGMENTED REALITY / VIRTUAL REALITY</a:t>
            </a:r>
          </a:p>
        </p:txBody>
      </p:sp>
    </p:spTree>
    <p:extLst>
      <p:ext uri="{BB962C8B-B14F-4D97-AF65-F5344CB8AC3E}">
        <p14:creationId xmlns:p14="http://schemas.microsoft.com/office/powerpoint/2010/main" val="43550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55952-FED2-4503-BE35-78BB20EB0276}"/>
              </a:ext>
            </a:extLst>
          </p:cNvPr>
          <p:cNvSpPr txBox="1"/>
          <p:nvPr/>
        </p:nvSpPr>
        <p:spPr>
          <a:xfrm>
            <a:off x="2793699" y="1904192"/>
            <a:ext cx="1142474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Advanced Simulation Features</a:t>
            </a:r>
            <a:r>
              <a:rPr lang="en-US" dirty="0">
                <a:ea typeface="+mn-lt"/>
                <a:cs typeface="+mn-lt"/>
              </a:rPr>
              <a:t>:</a:t>
            </a:r>
            <a:endParaRPr lang="en-US" dirty="0"/>
          </a:p>
          <a:p>
            <a:pPr marL="742950" lvl="1" indent="-285750">
              <a:buFont typeface="Arial"/>
              <a:buChar char="•"/>
            </a:pPr>
            <a:r>
              <a:rPr lang="en-US" dirty="0">
                <a:ea typeface="+mn-lt"/>
                <a:cs typeface="+mn-lt"/>
              </a:rPr>
              <a:t>Realistic tissue simulation with haptic feedback.</a:t>
            </a:r>
            <a:endParaRPr lang="en-US" dirty="0"/>
          </a:p>
          <a:p>
            <a:pPr marL="742950" lvl="1" indent="-285750">
              <a:buFont typeface="Arial"/>
              <a:buChar char="•"/>
            </a:pPr>
            <a:r>
              <a:rPr lang="en-US" dirty="0">
                <a:ea typeface="+mn-lt"/>
                <a:cs typeface="+mn-lt"/>
              </a:rPr>
              <a:t>Dynamic scenarios that adapt to trainee actions.</a:t>
            </a:r>
            <a:endParaRPr lang="en-US" dirty="0"/>
          </a:p>
          <a:p>
            <a:pPr marL="742950" lvl="1" indent="-285750">
              <a:buFont typeface="Arial"/>
              <a:buChar char="•"/>
            </a:pPr>
            <a:endParaRPr lang="en-US" dirty="0">
              <a:ea typeface="+mn-lt"/>
              <a:cs typeface="+mn-lt"/>
            </a:endParaRPr>
          </a:p>
          <a:p>
            <a:pPr marL="285750" indent="-285750">
              <a:buFont typeface="Arial"/>
              <a:buChar char="•"/>
            </a:pPr>
            <a:r>
              <a:rPr lang="en-US" b="1" dirty="0">
                <a:ea typeface="+mn-lt"/>
                <a:cs typeface="+mn-lt"/>
              </a:rPr>
              <a:t>AI and Machine Learning Integration</a:t>
            </a:r>
            <a:r>
              <a:rPr lang="en-US" dirty="0">
                <a:ea typeface="+mn-lt"/>
                <a:cs typeface="+mn-lt"/>
              </a:rPr>
              <a:t>:</a:t>
            </a:r>
            <a:endParaRPr lang="en-US" dirty="0"/>
          </a:p>
          <a:p>
            <a:pPr marL="742950" lvl="1" indent="-285750">
              <a:buFont typeface="Arial"/>
              <a:buChar char="•"/>
            </a:pPr>
            <a:r>
              <a:rPr lang="en-US" dirty="0">
                <a:ea typeface="+mn-lt"/>
                <a:cs typeface="+mn-lt"/>
              </a:rPr>
              <a:t>AI-driven performance analysis for personalized feedback.</a:t>
            </a:r>
            <a:endParaRPr lang="en-US" dirty="0"/>
          </a:p>
          <a:p>
            <a:pPr marL="742950" lvl="1" indent="-285750">
              <a:buFont typeface="Arial"/>
              <a:buChar char="•"/>
            </a:pPr>
            <a:r>
              <a:rPr lang="en-US" dirty="0">
                <a:ea typeface="+mn-lt"/>
                <a:cs typeface="+mn-lt"/>
              </a:rPr>
              <a:t>Smart scenario generation based on skill level.</a:t>
            </a:r>
            <a:endParaRPr lang="en-US" dirty="0"/>
          </a:p>
          <a:p>
            <a:pPr marL="742950" lvl="1" indent="-285750">
              <a:buFont typeface="Arial"/>
              <a:buChar char="•"/>
            </a:pPr>
            <a:endParaRPr lang="en-US" dirty="0">
              <a:ea typeface="+mn-lt"/>
              <a:cs typeface="+mn-lt"/>
            </a:endParaRPr>
          </a:p>
          <a:p>
            <a:pPr marL="285750" indent="-285750">
              <a:buFont typeface="Arial"/>
              <a:buChar char="•"/>
            </a:pPr>
            <a:r>
              <a:rPr lang="en-US" b="1" dirty="0">
                <a:ea typeface="+mn-lt"/>
                <a:cs typeface="+mn-lt"/>
              </a:rPr>
              <a:t>Expanded Training Modules</a:t>
            </a:r>
            <a:r>
              <a:rPr lang="en-US" dirty="0">
                <a:ea typeface="+mn-lt"/>
                <a:cs typeface="+mn-lt"/>
              </a:rPr>
              <a:t>:</a:t>
            </a:r>
            <a:endParaRPr lang="en-US" dirty="0"/>
          </a:p>
          <a:p>
            <a:pPr marL="742950" lvl="1" indent="-285750">
              <a:buFont typeface="Arial"/>
              <a:buChar char="•"/>
            </a:pPr>
            <a:r>
              <a:rPr lang="en-US" dirty="0">
                <a:ea typeface="+mn-lt"/>
                <a:cs typeface="+mn-lt"/>
              </a:rPr>
              <a:t>Multi-specialty training for other orthopedic procedures.</a:t>
            </a:r>
            <a:endParaRPr lang="en-US" dirty="0"/>
          </a:p>
          <a:p>
            <a:pPr marL="742950" lvl="1" indent="-285750">
              <a:buFont typeface="Arial"/>
              <a:buChar char="•"/>
            </a:pPr>
            <a:r>
              <a:rPr lang="en-US" dirty="0">
                <a:ea typeface="+mn-lt"/>
                <a:cs typeface="+mn-lt"/>
              </a:rPr>
              <a:t>Post-surgery rehabilitation training modules..</a:t>
            </a:r>
            <a:endParaRPr lang="en-US" dirty="0"/>
          </a:p>
          <a:p>
            <a:pPr marL="742950" lvl="1" indent="-285750">
              <a:buFont typeface="Arial"/>
              <a:buChar char="•"/>
            </a:pPr>
            <a:endParaRPr lang="en-US" dirty="0">
              <a:ea typeface="+mn-lt"/>
              <a:cs typeface="+mn-lt"/>
            </a:endParaRPr>
          </a:p>
          <a:p>
            <a:pPr marL="285750" indent="-285750">
              <a:buFont typeface="Arial"/>
              <a:buChar char="•"/>
            </a:pPr>
            <a:r>
              <a:rPr lang="en-US" b="1" dirty="0">
                <a:ea typeface="+mn-lt"/>
                <a:cs typeface="+mn-lt"/>
              </a:rPr>
              <a:t>Improved User Experience</a:t>
            </a:r>
            <a:r>
              <a:rPr lang="en-US" dirty="0">
                <a:ea typeface="+mn-lt"/>
                <a:cs typeface="+mn-lt"/>
              </a:rPr>
              <a:t>:</a:t>
            </a:r>
            <a:endParaRPr lang="en-US" dirty="0"/>
          </a:p>
          <a:p>
            <a:pPr marL="742950" lvl="1" indent="-285750">
              <a:buFont typeface="Arial"/>
              <a:buChar char="•"/>
            </a:pPr>
            <a:r>
              <a:rPr lang="en-US" dirty="0">
                <a:ea typeface="+mn-lt"/>
                <a:cs typeface="+mn-lt"/>
              </a:rPr>
              <a:t>Customizable avatars for increased engagement.</a:t>
            </a:r>
            <a:endParaRPr lang="en-US" dirty="0"/>
          </a:p>
          <a:p>
            <a:pPr marL="742950" lvl="1" indent="-285750">
              <a:buFont typeface="Arial"/>
              <a:buChar char="•"/>
            </a:pPr>
            <a:r>
              <a:rPr lang="en-US" dirty="0">
                <a:ea typeface="+mn-lt"/>
                <a:cs typeface="+mn-lt"/>
              </a:rPr>
              <a:t>User-friendly interface for accessibility.</a:t>
            </a:r>
            <a:endParaRPr lang="en-US" dirty="0"/>
          </a:p>
          <a:p>
            <a:pPr marL="285750" indent="-285750">
              <a:buFont typeface="Arial"/>
              <a:buChar char="•"/>
            </a:pPr>
            <a:endParaRPr lang="en-US" dirty="0"/>
          </a:p>
          <a:p>
            <a:pPr algn="l"/>
            <a:endParaRPr lang="en-US" dirty="0"/>
          </a:p>
        </p:txBody>
      </p:sp>
      <p:sp>
        <p:nvSpPr>
          <p:cNvPr id="3" name="TextBox 2">
            <a:extLst>
              <a:ext uri="{FF2B5EF4-FFF2-40B4-BE49-F238E27FC236}">
                <a16:creationId xmlns:a16="http://schemas.microsoft.com/office/drawing/2014/main" id="{BAEB6C43-3D57-2A93-C3A1-B34C03087F52}"/>
              </a:ext>
            </a:extLst>
          </p:cNvPr>
          <p:cNvSpPr txBox="1"/>
          <p:nvPr/>
        </p:nvSpPr>
        <p:spPr>
          <a:xfrm>
            <a:off x="3046393" y="604870"/>
            <a:ext cx="56290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FUTURE ENHANCEMENTS</a:t>
            </a:r>
          </a:p>
        </p:txBody>
      </p:sp>
    </p:spTree>
    <p:extLst>
      <p:ext uri="{BB962C8B-B14F-4D97-AF65-F5344CB8AC3E}">
        <p14:creationId xmlns:p14="http://schemas.microsoft.com/office/powerpoint/2010/main" val="47403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31D88F-49CA-0D51-EFED-BA7794BDAE9A}"/>
              </a:ext>
            </a:extLst>
          </p:cNvPr>
          <p:cNvSpPr txBox="1"/>
          <p:nvPr/>
        </p:nvSpPr>
        <p:spPr>
          <a:xfrm>
            <a:off x="4296104" y="800750"/>
            <a:ext cx="42002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CONCLUSION</a:t>
            </a:r>
          </a:p>
        </p:txBody>
      </p:sp>
      <p:sp>
        <p:nvSpPr>
          <p:cNvPr id="3" name="TextBox 2">
            <a:extLst>
              <a:ext uri="{FF2B5EF4-FFF2-40B4-BE49-F238E27FC236}">
                <a16:creationId xmlns:a16="http://schemas.microsoft.com/office/drawing/2014/main" id="{0EDAEED7-BA4A-E8B3-3D08-C1EEEE96B1ED}"/>
              </a:ext>
            </a:extLst>
          </p:cNvPr>
          <p:cNvSpPr txBox="1"/>
          <p:nvPr/>
        </p:nvSpPr>
        <p:spPr>
          <a:xfrm>
            <a:off x="1159275" y="2436159"/>
            <a:ext cx="964383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 AR/VR-guided ACL reconstruction training project represents a transformative approach to surgical education, leveraging cutting-edge technology to enhance training experiences for surgeons. By providing immersive, realistic simulations and personalized feedback, this project aims to improve skill acquisition and confidence among trainees. As we continue to refine the system and incorporate future enhancements, we will contribute to better surgical outcomes and patient care in the field of orthopedic surgery.</a:t>
            </a:r>
            <a:endParaRPr lang="en-US" sz="2000" dirty="0"/>
          </a:p>
        </p:txBody>
      </p:sp>
    </p:spTree>
    <p:extLst>
      <p:ext uri="{BB962C8B-B14F-4D97-AF65-F5344CB8AC3E}">
        <p14:creationId xmlns:p14="http://schemas.microsoft.com/office/powerpoint/2010/main" val="1427492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08E0D7-8D5D-4DD3-0715-AA654E1517E4}"/>
              </a:ext>
            </a:extLst>
          </p:cNvPr>
          <p:cNvSpPr txBox="1"/>
          <p:nvPr/>
        </p:nvSpPr>
        <p:spPr>
          <a:xfrm>
            <a:off x="4139406" y="2816988"/>
            <a:ext cx="673724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THANK YOU </a:t>
            </a:r>
          </a:p>
        </p:txBody>
      </p:sp>
    </p:spTree>
    <p:extLst>
      <p:ext uri="{BB962C8B-B14F-4D97-AF65-F5344CB8AC3E}">
        <p14:creationId xmlns:p14="http://schemas.microsoft.com/office/powerpoint/2010/main" val="21457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A74765-34FA-41CD-8604-BF77F17BD4FA}"/>
              </a:ext>
            </a:extLst>
          </p:cNvPr>
          <p:cNvSpPr txBox="1"/>
          <p:nvPr/>
        </p:nvSpPr>
        <p:spPr>
          <a:xfrm>
            <a:off x="800356" y="1716968"/>
            <a:ext cx="1041708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ea typeface="+mn-lt"/>
                <a:cs typeface="+mn-lt"/>
              </a:rPr>
              <a:t>The integration of Augmented Reality (AR) and Virtual Reality (VR) into medical training and surgery has revolutionized orthopedic practices, particularly in knee surgery. AR/VR technologies offer immersive, 3D simulations that enhance both preoperative planning and intraoperative guidance. This abstract explores the use of AR/VR in knee surgery, highlighting its potential to improve surgical precision, reduce complications, and provide real-time anatomical visualization. AR overlays can be used during surgery to project critical data such as bone structure, ligament positions, and implant placements directly onto the operative field, aiding surgeons in making more informed decisions. VR platforms, on the other hand, allow for detailed simulations, enabling surgeons to practice procedures in a risk-free, virtual environment. This technology can also be used for patient education, allowing individuals to visualize their specific condition and understand the planned surgical intervention.</a:t>
            </a:r>
            <a:endParaRPr lang="en-US" sz="2000" dirty="0"/>
          </a:p>
          <a:p>
            <a:endParaRPr lang="en-US" dirty="0"/>
          </a:p>
        </p:txBody>
      </p:sp>
      <p:sp>
        <p:nvSpPr>
          <p:cNvPr id="3" name="TextBox 2">
            <a:extLst>
              <a:ext uri="{FF2B5EF4-FFF2-40B4-BE49-F238E27FC236}">
                <a16:creationId xmlns:a16="http://schemas.microsoft.com/office/drawing/2014/main" id="{6DE7B8FC-A7F3-3A60-5B9C-FDC88D09CB88}"/>
              </a:ext>
            </a:extLst>
          </p:cNvPr>
          <p:cNvSpPr txBox="1"/>
          <p:nvPr/>
        </p:nvSpPr>
        <p:spPr>
          <a:xfrm>
            <a:off x="4324496" y="619603"/>
            <a:ext cx="33884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ABSTRACT</a:t>
            </a:r>
          </a:p>
        </p:txBody>
      </p:sp>
    </p:spTree>
    <p:extLst>
      <p:ext uri="{BB962C8B-B14F-4D97-AF65-F5344CB8AC3E}">
        <p14:creationId xmlns:p14="http://schemas.microsoft.com/office/powerpoint/2010/main" val="311466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4981A5-A981-00D3-A13D-8B1DF21F6FA0}"/>
              </a:ext>
            </a:extLst>
          </p:cNvPr>
          <p:cNvSpPr txBox="1"/>
          <p:nvPr/>
        </p:nvSpPr>
        <p:spPr>
          <a:xfrm>
            <a:off x="613136" y="1775119"/>
            <a:ext cx="1095924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 To demonstrate AR/VR-assisted ACL reconstruction surgery</a:t>
            </a:r>
            <a:endParaRPr lang="en-US" dirty="0"/>
          </a:p>
          <a:p>
            <a:pPr marL="285750" indent="-285750">
              <a:buFont typeface="Arial"/>
              <a:buChar char="•"/>
            </a:pPr>
            <a:r>
              <a:rPr lang="en-US" dirty="0">
                <a:ea typeface="+mn-lt"/>
                <a:cs typeface="+mn-lt"/>
              </a:rPr>
              <a:t>Showcase how augmented and virtual reality technologies can aid surgeons in performing ACL reconstruction with enhanced precision.</a:t>
            </a:r>
            <a:endParaRPr lang="en-US" dirty="0"/>
          </a:p>
          <a:p>
            <a:pPr marL="285750" indent="-285750">
              <a:buFont typeface="Arial"/>
              <a:buChar char="•"/>
            </a:pPr>
            <a:endParaRPr lang="en-US" dirty="0">
              <a:ea typeface="+mn-lt"/>
              <a:cs typeface="+mn-lt"/>
            </a:endParaRPr>
          </a:p>
          <a:p>
            <a:r>
              <a:rPr lang="en-US" b="1" dirty="0">
                <a:ea typeface="+mn-lt"/>
                <a:cs typeface="+mn-lt"/>
              </a:rPr>
              <a:t> To improve surgical training through AR/VR</a:t>
            </a:r>
            <a:endParaRPr lang="en-US" dirty="0"/>
          </a:p>
          <a:p>
            <a:pPr marL="285750" indent="-285750">
              <a:buFont typeface="Arial"/>
              <a:buChar char="•"/>
            </a:pPr>
            <a:r>
              <a:rPr lang="en-US" dirty="0">
                <a:ea typeface="+mn-lt"/>
                <a:cs typeface="+mn-lt"/>
              </a:rPr>
              <a:t>Highlight the role of immersive AR/VR simulations in providing better training for surgeons by creating a realistic, risk-free environment for practice.</a:t>
            </a:r>
            <a:endParaRPr lang="en-US" dirty="0"/>
          </a:p>
          <a:p>
            <a:pPr marL="285750" indent="-285750">
              <a:buFont typeface="Arial"/>
              <a:buChar char="•"/>
            </a:pPr>
            <a:endParaRPr lang="en-US" dirty="0">
              <a:ea typeface="+mn-lt"/>
              <a:cs typeface="+mn-lt"/>
            </a:endParaRPr>
          </a:p>
          <a:p>
            <a:r>
              <a:rPr lang="en-US" b="1" dirty="0">
                <a:ea typeface="+mn-lt"/>
                <a:cs typeface="+mn-lt"/>
              </a:rPr>
              <a:t> To enhance intraoperative guidance and accuracy</a:t>
            </a:r>
            <a:endParaRPr lang="en-US" dirty="0"/>
          </a:p>
          <a:p>
            <a:pPr marL="285750" indent="-285750">
              <a:buFont typeface="Arial"/>
              <a:buChar char="•"/>
            </a:pPr>
            <a:r>
              <a:rPr lang="en-US" dirty="0">
                <a:ea typeface="+mn-lt"/>
                <a:cs typeface="+mn-lt"/>
              </a:rPr>
              <a:t>Explore the integration of AR/VR tools to improve real-time visualization, accuracy, and decision-making during ACL reconstruction procedures.</a:t>
            </a:r>
            <a:endParaRPr lang="en-US" dirty="0"/>
          </a:p>
          <a:p>
            <a:pPr marL="285750" indent="-285750">
              <a:buFont typeface="Arial"/>
              <a:buChar char="•"/>
            </a:pPr>
            <a:endParaRPr lang="en-US" dirty="0">
              <a:ea typeface="+mn-lt"/>
              <a:cs typeface="+mn-lt"/>
            </a:endParaRPr>
          </a:p>
          <a:p>
            <a:r>
              <a:rPr lang="en-US" b="1" dirty="0">
                <a:ea typeface="+mn-lt"/>
                <a:cs typeface="+mn-lt"/>
              </a:rPr>
              <a:t> To minimize recovery time and post-surgical complications</a:t>
            </a:r>
            <a:endParaRPr lang="en-US"/>
          </a:p>
          <a:p>
            <a:pPr marL="285750" indent="-285750">
              <a:buFont typeface="Arial"/>
              <a:buChar char="•"/>
            </a:pPr>
            <a:r>
              <a:rPr lang="en-US" dirty="0">
                <a:ea typeface="+mn-lt"/>
                <a:cs typeface="+mn-lt"/>
              </a:rPr>
              <a:t>Investigate how precise AR/VR-guided procedures may reduce patient recovery time and the risk of complications by improving surgical outcomes.</a:t>
            </a:r>
          </a:p>
          <a:p>
            <a:pPr marL="285750" indent="-285750">
              <a:buFont typeface="Arial"/>
              <a:buChar char="•"/>
            </a:pPr>
            <a:endParaRPr lang="en-US" dirty="0">
              <a:ea typeface="+mn-lt"/>
              <a:cs typeface="+mn-lt"/>
            </a:endParaRPr>
          </a:p>
          <a:p>
            <a:endParaRPr lang="en-US" b="1" dirty="0"/>
          </a:p>
          <a:p>
            <a:pPr algn="l"/>
            <a:endParaRPr lang="en-US" dirty="0"/>
          </a:p>
        </p:txBody>
      </p:sp>
      <p:sp>
        <p:nvSpPr>
          <p:cNvPr id="3" name="TextBox 2">
            <a:extLst>
              <a:ext uri="{FF2B5EF4-FFF2-40B4-BE49-F238E27FC236}">
                <a16:creationId xmlns:a16="http://schemas.microsoft.com/office/drawing/2014/main" id="{6339BBFF-F87C-7D6F-052C-D0DAA1B1BE90}"/>
              </a:ext>
            </a:extLst>
          </p:cNvPr>
          <p:cNvSpPr txBox="1"/>
          <p:nvPr/>
        </p:nvSpPr>
        <p:spPr>
          <a:xfrm>
            <a:off x="4337575" y="690771"/>
            <a:ext cx="40467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t>OBJECTIVES</a:t>
            </a:r>
          </a:p>
        </p:txBody>
      </p:sp>
    </p:spTree>
    <p:extLst>
      <p:ext uri="{BB962C8B-B14F-4D97-AF65-F5344CB8AC3E}">
        <p14:creationId xmlns:p14="http://schemas.microsoft.com/office/powerpoint/2010/main" val="317514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C663AC-2012-BEF1-8057-B8B47B84396F}"/>
              </a:ext>
            </a:extLst>
          </p:cNvPr>
          <p:cNvSpPr txBox="1"/>
          <p:nvPr/>
        </p:nvSpPr>
        <p:spPr>
          <a:xfrm>
            <a:off x="542152" y="1045766"/>
            <a:ext cx="1111414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Problem Statement:</a:t>
            </a:r>
            <a:endParaRPr lang="en-US" sz="2400" dirty="0"/>
          </a:p>
          <a:p>
            <a:endParaRPr lang="en-US" b="1" dirty="0">
              <a:ea typeface="+mn-lt"/>
              <a:cs typeface="+mn-lt"/>
            </a:endParaRPr>
          </a:p>
          <a:p>
            <a:pPr algn="just"/>
            <a:r>
              <a:rPr lang="en-US" dirty="0">
                <a:ea typeface="+mn-lt"/>
                <a:cs typeface="+mn-lt"/>
              </a:rPr>
              <a:t>       </a:t>
            </a:r>
            <a:r>
              <a:rPr lang="en-US" dirty="0">
                <a:latin typeface="Neue Haas Grotesk Text Pro"/>
                <a:ea typeface="+mn-lt"/>
                <a:cs typeface="+mn-lt"/>
              </a:rPr>
              <a:t>Traditional ACL reconstruction procedures rely heavily on the surgeon's experience and intraoperative imaging tools, which can be limited in providing real-time, precise visualization. This may lead to inaccuracies in graft placement, longer surgical times, and higher risks of post-operative complications such as graft failure or improper alignment. Additionally, surgical training often lacks immersive, hands-on practice in complex procedures like ACL reconstruction, affecting skill development in trainees.</a:t>
            </a:r>
            <a:endParaRPr lang="en-US">
              <a:latin typeface="Neue Haas Grotesk Text Pro"/>
              <a:cs typeface="Times New Roman"/>
            </a:endParaRPr>
          </a:p>
          <a:p>
            <a:endParaRPr lang="en-US" dirty="0"/>
          </a:p>
          <a:p>
            <a:r>
              <a:rPr lang="en-US" sz="2400" b="1" dirty="0"/>
              <a:t>Solution:</a:t>
            </a:r>
            <a:endParaRPr lang="en-US" sz="2400"/>
          </a:p>
          <a:p>
            <a:endParaRPr lang="en-US" b="1" dirty="0">
              <a:latin typeface="Neue Haas Grotesk Text Pro"/>
              <a:ea typeface="+mn-lt"/>
              <a:cs typeface="+mn-lt"/>
            </a:endParaRPr>
          </a:p>
          <a:p>
            <a:pPr algn="just"/>
            <a:r>
              <a:rPr lang="en-US" dirty="0">
                <a:latin typeface="Neue Haas Grotesk Text Pro"/>
                <a:ea typeface="+mn-lt"/>
                <a:cs typeface="+mn-lt"/>
              </a:rPr>
              <a:t>       By integrating Augmented Reality (AR) and Virtual Reality (VR) technologies into ACL reconstruction procedures, surgeons can benefit from enhanced real-time visualization, precise graft positioning, and interactive guidance throughout the surgery. AR/VR can also serve as an advanced training tool, offering immersive simulations for practicing surgeons, allowing them to refine their skills in a controlled, risk-free environment. This approach aims to improve surgical accuracy, reduce operation time, and enhance both patient outcomes and surgeon proficiency.</a:t>
            </a:r>
            <a:endParaRPr lang="en-US">
              <a:latin typeface="Neue Haas Grotesk Text Pro"/>
              <a:cs typeface="Times New Roman"/>
            </a:endParaRPr>
          </a:p>
          <a:p>
            <a:pPr algn="l"/>
            <a:endParaRPr lang="en-US" dirty="0"/>
          </a:p>
        </p:txBody>
      </p:sp>
    </p:spTree>
    <p:extLst>
      <p:ext uri="{BB962C8B-B14F-4D97-AF65-F5344CB8AC3E}">
        <p14:creationId xmlns:p14="http://schemas.microsoft.com/office/powerpoint/2010/main" val="33166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081BDC-A1E3-624D-97DF-3182E0AA0547}"/>
              </a:ext>
            </a:extLst>
          </p:cNvPr>
          <p:cNvGraphicFramePr>
            <a:graphicFrameLocks noGrp="1"/>
          </p:cNvGraphicFramePr>
          <p:nvPr>
            <p:extLst>
              <p:ext uri="{D42A27DB-BD31-4B8C-83A1-F6EECF244321}">
                <p14:modId xmlns:p14="http://schemas.microsoft.com/office/powerpoint/2010/main" val="1190506007"/>
              </p:ext>
            </p:extLst>
          </p:nvPr>
        </p:nvGraphicFramePr>
        <p:xfrm>
          <a:off x="419366" y="949841"/>
          <a:ext cx="11367041" cy="5775960"/>
        </p:xfrm>
        <a:graphic>
          <a:graphicData uri="http://schemas.openxmlformats.org/drawingml/2006/table">
            <a:tbl>
              <a:tblPr firstRow="1" bandRow="1">
                <a:tableStyleId>{5C22544A-7EE6-4342-B048-85BDC9FD1C3A}</a:tableStyleId>
              </a:tblPr>
              <a:tblGrid>
                <a:gridCol w="993096">
                  <a:extLst>
                    <a:ext uri="{9D8B030D-6E8A-4147-A177-3AD203B41FA5}">
                      <a16:colId xmlns:a16="http://schemas.microsoft.com/office/drawing/2014/main" val="2598400449"/>
                    </a:ext>
                  </a:extLst>
                </a:gridCol>
                <a:gridCol w="3155184">
                  <a:extLst>
                    <a:ext uri="{9D8B030D-6E8A-4147-A177-3AD203B41FA5}">
                      <a16:colId xmlns:a16="http://schemas.microsoft.com/office/drawing/2014/main" val="1071717360"/>
                    </a:ext>
                  </a:extLst>
                </a:gridCol>
                <a:gridCol w="3116276">
                  <a:extLst>
                    <a:ext uri="{9D8B030D-6E8A-4147-A177-3AD203B41FA5}">
                      <a16:colId xmlns:a16="http://schemas.microsoft.com/office/drawing/2014/main" val="3738163486"/>
                    </a:ext>
                  </a:extLst>
                </a:gridCol>
                <a:gridCol w="4102485">
                  <a:extLst>
                    <a:ext uri="{9D8B030D-6E8A-4147-A177-3AD203B41FA5}">
                      <a16:colId xmlns:a16="http://schemas.microsoft.com/office/drawing/2014/main" val="4130513409"/>
                    </a:ext>
                  </a:extLst>
                </a:gridCol>
              </a:tblGrid>
              <a:tr h="478931">
                <a:tc>
                  <a:txBody>
                    <a:bodyPr/>
                    <a:lstStyle/>
                    <a:p>
                      <a:endParaRPr lang="en-US"/>
                    </a:p>
                    <a:p>
                      <a:pPr lvl="0">
                        <a:buNone/>
                      </a:pPr>
                      <a:r>
                        <a:rPr lang="en-US" dirty="0"/>
                        <a:t>  S.no</a:t>
                      </a:r>
                    </a:p>
                  </a:txBody>
                  <a:tcPr/>
                </a:tc>
                <a:tc>
                  <a:txBody>
                    <a:bodyPr/>
                    <a:lstStyle/>
                    <a:p>
                      <a:pPr lvl="0">
                        <a:buNone/>
                      </a:pPr>
                      <a:endParaRPr lang="en-US" dirty="0"/>
                    </a:p>
                    <a:p>
                      <a:pPr lvl="0">
                        <a:buNone/>
                      </a:pPr>
                      <a:r>
                        <a:rPr lang="en-US" dirty="0"/>
                        <a:t>                 TITLE</a:t>
                      </a:r>
                    </a:p>
                  </a:txBody>
                  <a:tcPr/>
                </a:tc>
                <a:tc>
                  <a:txBody>
                    <a:bodyPr/>
                    <a:lstStyle/>
                    <a:p>
                      <a:r>
                        <a:rPr lang="en-US" dirty="0"/>
                        <a:t>       AUTHOR NAME &amp;</a:t>
                      </a:r>
                    </a:p>
                    <a:p>
                      <a:pPr lvl="0">
                        <a:buNone/>
                      </a:pPr>
                      <a:r>
                        <a:rPr lang="en-US" dirty="0"/>
                        <a:t>                 YEAR</a:t>
                      </a:r>
                    </a:p>
                  </a:txBody>
                  <a:tcPr/>
                </a:tc>
                <a:tc>
                  <a:txBody>
                    <a:bodyPr/>
                    <a:lstStyle/>
                    <a:p>
                      <a:endParaRPr lang="en-US"/>
                    </a:p>
                    <a:p>
                      <a:pPr lvl="0">
                        <a:buNone/>
                      </a:pPr>
                      <a:r>
                        <a:rPr lang="en-US" dirty="0"/>
                        <a:t>                   DESCRIPTION</a:t>
                      </a:r>
                    </a:p>
                  </a:txBody>
                  <a:tcPr/>
                </a:tc>
                <a:extLst>
                  <a:ext uri="{0D108BD9-81ED-4DB2-BD59-A6C34878D82A}">
                    <a16:rowId xmlns:a16="http://schemas.microsoft.com/office/drawing/2014/main" val="1929094545"/>
                  </a:ext>
                </a:extLst>
              </a:tr>
              <a:tr h="1378742">
                <a:tc>
                  <a:txBody>
                    <a:bodyPr/>
                    <a:lstStyle/>
                    <a:p>
                      <a:pPr marL="0" indent="0">
                        <a:buNone/>
                      </a:pPr>
                      <a:endParaRPr lang="en-US" dirty="0"/>
                    </a:p>
                    <a:p>
                      <a:pPr marL="0" lvl="0" indent="0">
                        <a:buNone/>
                      </a:pPr>
                      <a:r>
                        <a:rPr lang="en-US" dirty="0"/>
                        <a:t>      1</a:t>
                      </a:r>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Procedure for the implementation of VR/AR learning scenarios for method training - Presentation of the Assisted Reality Implementation Model (ARIM)</a:t>
                      </a:r>
                      <a:endParaRPr lang="en-US" sz="1100" dirty="0"/>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Amelie Karcher, Dominik Arnold, Christopher Prinz,  Bernd </a:t>
                      </a:r>
                      <a:r>
                        <a:rPr lang="en-US" sz="1100" b="0" i="0" u="none" strike="noStrike" noProof="0" dirty="0" err="1">
                          <a:latin typeface="Neue Haas Grotesk Text Pro"/>
                        </a:rPr>
                        <a:t>Kuhlenkötter</a:t>
                      </a:r>
                      <a:r>
                        <a:rPr lang="en-US" sz="1100" b="0" i="0" u="none" strike="noStrike" noProof="0" dirty="0">
                          <a:latin typeface="Neue Haas Grotesk Text Pro"/>
                        </a:rPr>
                        <a:t>, 2022</a:t>
                      </a:r>
                      <a:endParaRPr lang="en-US" sz="1100" dirty="0"/>
                    </a:p>
                  </a:txBody>
                  <a:tcPr/>
                </a:tc>
                <a:tc>
                  <a:txBody>
                    <a:bodyPr/>
                    <a:lstStyle/>
                    <a:p>
                      <a:pPr lvl="0">
                        <a:buNone/>
                      </a:pPr>
                      <a:r>
                        <a:rPr lang="en-US" sz="1100" b="0" i="0" u="none" strike="noStrike" noProof="0" dirty="0">
                          <a:latin typeface="Neue Haas Grotesk Text Pro"/>
                        </a:rPr>
                        <a:t>The model aims to create standardized, immersive, and efficient virtual training environments, promoting sustainable knowledge transfer and practical application of complex quality methods. ARIM follows the ADDIE framework, with phases for analysis, design, and validation, ensuring that VR/AR technologies are effectively integrated into training programs. The paper also emphasizes the importance of interactive and user-centered learning experiences enabled by VR/AR systems, which offer flexible, resource-saving, and safe environments for professional development</a:t>
                      </a:r>
                      <a:endParaRPr lang="en-US" sz="1100" dirty="0"/>
                    </a:p>
                  </a:txBody>
                  <a:tcPr/>
                </a:tc>
                <a:extLst>
                  <a:ext uri="{0D108BD9-81ED-4DB2-BD59-A6C34878D82A}">
                    <a16:rowId xmlns:a16="http://schemas.microsoft.com/office/drawing/2014/main" val="1475667287"/>
                  </a:ext>
                </a:extLst>
              </a:tr>
              <a:tr h="1248124">
                <a:tc>
                  <a:txBody>
                    <a:bodyPr/>
                    <a:lstStyle/>
                    <a:p>
                      <a:r>
                        <a:rPr lang="en-US" sz="1100" dirty="0"/>
                        <a:t> </a:t>
                      </a:r>
                    </a:p>
                    <a:p>
                      <a:pPr lvl="0">
                        <a:buNone/>
                      </a:pPr>
                      <a:r>
                        <a:rPr lang="en-US" sz="1100" dirty="0"/>
                        <a:t>      </a:t>
                      </a:r>
                    </a:p>
                    <a:p>
                      <a:pPr lvl="0">
                        <a:buNone/>
                      </a:pPr>
                      <a:r>
                        <a:rPr lang="en-US" sz="1100" dirty="0"/>
                        <a:t>         </a:t>
                      </a:r>
                      <a:r>
                        <a:rPr lang="en-US" sz="1800" dirty="0"/>
                        <a:t> 2</a:t>
                      </a:r>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Surgical Navigation Systems Based On AR/VR</a:t>
                      </a:r>
                      <a:endParaRPr lang="en-US" sz="1100" dirty="0"/>
                    </a:p>
                    <a:p>
                      <a:pPr lvl="0">
                        <a:buNone/>
                      </a:pPr>
                      <a:r>
                        <a:rPr lang="en-US" sz="1100" b="0" i="0" u="none" strike="noStrike" noProof="0" dirty="0">
                          <a:latin typeface="Neue Haas Grotesk Text Pro"/>
                        </a:rPr>
                        <a:t>Technologies</a:t>
                      </a:r>
                      <a:endParaRPr lang="en-US" sz="1100" dirty="0"/>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Vladimir Ivanov, Anton </a:t>
                      </a:r>
                      <a:r>
                        <a:rPr lang="en-US" sz="1100" b="0" i="0" u="none" strike="noStrike" noProof="0" dirty="0" err="1">
                          <a:latin typeface="Neue Haas Grotesk Text Pro"/>
                        </a:rPr>
                        <a:t>Krivtsov</a:t>
                      </a:r>
                      <a:r>
                        <a:rPr lang="en-US" sz="1100" b="0" i="0" u="none" strike="noStrike" noProof="0" dirty="0">
                          <a:latin typeface="Neue Haas Grotesk Text Pro"/>
                        </a:rPr>
                        <a:t>, Sergey, Strelkov, Dmitry </a:t>
                      </a:r>
                      <a:r>
                        <a:rPr lang="en-US" sz="1100" b="0" i="0" u="none" strike="noStrike" noProof="0" dirty="0" err="1">
                          <a:latin typeface="Neue Haas Grotesk Text Pro"/>
                        </a:rPr>
                        <a:t>Gulyaev,Denis</a:t>
                      </a:r>
                      <a:r>
                        <a:rPr lang="en-US" sz="1100" b="0" i="0" u="none" strike="noStrike" noProof="0" dirty="0">
                          <a:latin typeface="Neue Haas Grotesk Text Pro"/>
                        </a:rPr>
                        <a:t> </a:t>
                      </a:r>
                      <a:r>
                        <a:rPr lang="en-US" sz="1100" b="0" i="0" u="none" strike="noStrike" noProof="0" dirty="0" err="1">
                          <a:latin typeface="Neue Haas Grotesk Text Pro"/>
                        </a:rPr>
                        <a:t>Godanyuk</a:t>
                      </a:r>
                      <a:endParaRPr lang="en-US" sz="1100" dirty="0"/>
                    </a:p>
                    <a:p>
                      <a:pPr lvl="0" algn="l">
                        <a:lnSpc>
                          <a:spcPct val="100000"/>
                        </a:lnSpc>
                        <a:spcBef>
                          <a:spcPts val="0"/>
                        </a:spcBef>
                        <a:spcAft>
                          <a:spcPts val="0"/>
                        </a:spcAft>
                        <a:buNone/>
                      </a:pPr>
                      <a:r>
                        <a:rPr lang="en-US" sz="1100" b="0" i="0" u="none" strike="noStrike" noProof="0" dirty="0">
                          <a:latin typeface="Neue Haas Grotesk Text Pro"/>
                        </a:rPr>
                        <a:t>Nikolay </a:t>
                      </a:r>
                      <a:r>
                        <a:rPr lang="en-US" sz="1100" b="0" i="0" u="none" strike="noStrike" noProof="0" dirty="0" err="1">
                          <a:latin typeface="Neue Haas Grotesk Text Pro"/>
                        </a:rPr>
                        <a:t>Kalakutsky</a:t>
                      </a:r>
                      <a:r>
                        <a:rPr lang="en-US" sz="1100" b="0" i="0" u="none" strike="noStrike" noProof="0" dirty="0">
                          <a:latin typeface="Neue Haas Grotesk Text Pro"/>
                        </a:rPr>
                        <a:t>, Artyom Pavlov, Marina </a:t>
                      </a:r>
                      <a:r>
                        <a:rPr lang="en-US" sz="1100" b="0" i="0" u="none" strike="noStrike" noProof="0" dirty="0" err="1">
                          <a:latin typeface="Neue Haas Grotesk Text Pro"/>
                        </a:rPr>
                        <a:t>Petropavloskaya</a:t>
                      </a:r>
                      <a:r>
                        <a:rPr lang="en-US" sz="1100" b="0" i="0" u="none" strike="noStrike" noProof="0" dirty="0">
                          <a:latin typeface="Neue Haas Grotesk Text Pro"/>
                        </a:rPr>
                        <a:t>, Alexander Smirnov, Andrey </a:t>
                      </a:r>
                      <a:r>
                        <a:rPr lang="en-US" sz="1100" b="0" i="0" u="none" strike="noStrike" noProof="0" dirty="0" err="1">
                          <a:latin typeface="Neue Haas Grotesk Text Pro"/>
                        </a:rPr>
                        <a:t>Yaremenko</a:t>
                      </a:r>
                      <a:r>
                        <a:rPr lang="en-US" sz="1100" b="0" i="0" u="none" strike="noStrike" noProof="0" dirty="0">
                          <a:latin typeface="Neue Haas Grotesk Text Pro"/>
                        </a:rPr>
                        <a:t>, 2021</a:t>
                      </a:r>
                      <a:endParaRPr lang="en-US" sz="1100" dirty="0" err="1"/>
                    </a:p>
                    <a:p>
                      <a:pPr lvl="0">
                        <a:buNone/>
                      </a:pPr>
                      <a:endParaRPr lang="en-US" sz="1100" dirty="0"/>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The paper discusses the development and application of augmented reality (AR) and virtual reality (VR) technologies in surgical navigation. These systems allow surgeons to visualize 3D holograms of patient organs, created from MRI and CT data, providing real-time guidance during surgeries. The paper highlights the use of these technologies in neurosurgery and spinal surgery, demonstrating reduced invasiveness and improved precision.</a:t>
                      </a:r>
                      <a:endParaRPr lang="en-US" sz="1100" dirty="0"/>
                    </a:p>
                    <a:p>
                      <a:pPr lvl="0">
                        <a:buNone/>
                      </a:pPr>
                      <a:endParaRPr lang="en-US" sz="1100" dirty="0"/>
                    </a:p>
                  </a:txBody>
                  <a:tcPr/>
                </a:tc>
                <a:extLst>
                  <a:ext uri="{0D108BD9-81ED-4DB2-BD59-A6C34878D82A}">
                    <a16:rowId xmlns:a16="http://schemas.microsoft.com/office/drawing/2014/main" val="3471437117"/>
                  </a:ext>
                </a:extLst>
              </a:tr>
              <a:tr h="1378742">
                <a:tc>
                  <a:txBody>
                    <a:bodyPr/>
                    <a:lstStyle/>
                    <a:p>
                      <a:endParaRPr lang="en-US"/>
                    </a:p>
                    <a:p>
                      <a:pPr lvl="0">
                        <a:buNone/>
                      </a:pPr>
                      <a:r>
                        <a:rPr lang="en-US" dirty="0"/>
                        <a:t>      3</a:t>
                      </a:r>
                    </a:p>
                  </a:txBody>
                  <a:tcPr/>
                </a:tc>
                <a:tc>
                  <a:txBody>
                    <a:bodyPr/>
                    <a:lstStyle/>
                    <a:p>
                      <a:pPr lvl="0">
                        <a:buNone/>
                      </a:pPr>
                      <a:r>
                        <a:rPr lang="en-US" sz="1100" b="0" i="0" u="none" strike="noStrike" noProof="0" dirty="0">
                          <a:latin typeface="Neue Haas Grotesk Text Pro"/>
                        </a:rPr>
                        <a:t>A virtual reality classroom to teach and explore crystal solid state structures</a:t>
                      </a:r>
                      <a:endParaRPr lang="en-US" sz="1100" dirty="0"/>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Erica Stella1 · Isabella Agosti1 · Nicoletta Di Blas1 · Marco Finazzi1 ·</a:t>
                      </a:r>
                      <a:endParaRPr lang="en-US" sz="1100" dirty="0"/>
                    </a:p>
                    <a:p>
                      <a:pPr lvl="0" algn="l">
                        <a:lnSpc>
                          <a:spcPct val="100000"/>
                        </a:lnSpc>
                        <a:spcBef>
                          <a:spcPts val="0"/>
                        </a:spcBef>
                        <a:spcAft>
                          <a:spcPts val="0"/>
                        </a:spcAft>
                        <a:buNone/>
                      </a:pPr>
                      <a:r>
                        <a:rPr lang="en-US" sz="1100" b="0" i="0" u="none" strike="noStrike" noProof="0" dirty="0">
                          <a:latin typeface="Neue Haas Grotesk Text Pro"/>
                        </a:rPr>
                        <a:t>Pier Luca Lanzi1 · Daniele Loiacono1, </a:t>
                      </a:r>
                      <a:endParaRPr lang="en-US" sz="1100" dirty="0"/>
                    </a:p>
                    <a:p>
                      <a:pPr lvl="0" algn="l">
                        <a:lnSpc>
                          <a:spcPct val="100000"/>
                        </a:lnSpc>
                        <a:spcBef>
                          <a:spcPts val="0"/>
                        </a:spcBef>
                        <a:spcAft>
                          <a:spcPts val="0"/>
                        </a:spcAft>
                        <a:buNone/>
                      </a:pPr>
                      <a:r>
                        <a:rPr lang="en-US" sz="1100" b="0" i="0" u="none" strike="noStrike" noProof="0" dirty="0">
                          <a:latin typeface="Neue Haas Grotesk Text Pro"/>
                        </a:rPr>
                        <a:t>2020</a:t>
                      </a:r>
                      <a:endParaRPr lang="en-US" sz="1100" dirty="0"/>
                    </a:p>
                    <a:p>
                      <a:pPr lvl="0">
                        <a:buNone/>
                      </a:pPr>
                      <a:endParaRPr lang="en-US" sz="1100" dirty="0"/>
                    </a:p>
                  </a:txBody>
                  <a:tcPr/>
                </a:tc>
                <a:tc>
                  <a:txBody>
                    <a:bodyPr/>
                    <a:lstStyle/>
                    <a:p>
                      <a:pPr lvl="0">
                        <a:buNone/>
                      </a:pPr>
                      <a:r>
                        <a:rPr lang="en-US" sz="1100" b="0" i="0" u="none" strike="noStrike" noProof="0" dirty="0">
                          <a:latin typeface="Neue Haas Grotesk Text Pro"/>
                        </a:rPr>
                        <a:t>The paper presents an educational virtual reality (VR) application designed to teach crystallography. It allows teachers to give lectures in a shared virtual environment and record these for later review. The application helps students understand complex crystal structures by providing interactive 3D visualization. It supports remote learning and self-study, letting students explore crystal structures independently. The system is validated through user feedback, showing its potential to improve the comprehension of crystal solid-state concepts</a:t>
                      </a:r>
                      <a:endParaRPr lang="en-US" sz="1100" dirty="0"/>
                    </a:p>
                  </a:txBody>
                  <a:tcPr/>
                </a:tc>
                <a:extLst>
                  <a:ext uri="{0D108BD9-81ED-4DB2-BD59-A6C34878D82A}">
                    <a16:rowId xmlns:a16="http://schemas.microsoft.com/office/drawing/2014/main" val="3835851736"/>
                  </a:ext>
                </a:extLst>
              </a:tr>
            </a:tbl>
          </a:graphicData>
        </a:graphic>
      </p:graphicFrame>
      <p:sp>
        <p:nvSpPr>
          <p:cNvPr id="3" name="TextBox 2">
            <a:extLst>
              <a:ext uri="{FF2B5EF4-FFF2-40B4-BE49-F238E27FC236}">
                <a16:creationId xmlns:a16="http://schemas.microsoft.com/office/drawing/2014/main" id="{7651DE4A-22DA-C8E2-1598-CA90E9A47765}"/>
              </a:ext>
            </a:extLst>
          </p:cNvPr>
          <p:cNvSpPr txBox="1"/>
          <p:nvPr/>
        </p:nvSpPr>
        <p:spPr>
          <a:xfrm>
            <a:off x="3956893" y="309801"/>
            <a:ext cx="45889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LITERATURE SURVEY</a:t>
            </a:r>
          </a:p>
        </p:txBody>
      </p:sp>
    </p:spTree>
    <p:extLst>
      <p:ext uri="{BB962C8B-B14F-4D97-AF65-F5344CB8AC3E}">
        <p14:creationId xmlns:p14="http://schemas.microsoft.com/office/powerpoint/2010/main" val="376035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2A0558-D1FF-7F58-693F-1AA3811EB11C}"/>
              </a:ext>
            </a:extLst>
          </p:cNvPr>
          <p:cNvGraphicFramePr>
            <a:graphicFrameLocks noGrp="1"/>
          </p:cNvGraphicFramePr>
          <p:nvPr>
            <p:extLst>
              <p:ext uri="{D42A27DB-BD31-4B8C-83A1-F6EECF244321}">
                <p14:modId xmlns:p14="http://schemas.microsoft.com/office/powerpoint/2010/main" val="1249659131"/>
              </p:ext>
            </p:extLst>
          </p:nvPr>
        </p:nvGraphicFramePr>
        <p:xfrm>
          <a:off x="336176" y="1333500"/>
          <a:ext cx="11532050" cy="5120640"/>
        </p:xfrm>
        <a:graphic>
          <a:graphicData uri="http://schemas.openxmlformats.org/drawingml/2006/table">
            <a:tbl>
              <a:tblPr firstRow="1" bandRow="1">
                <a:tableStyleId>{5C22544A-7EE6-4342-B048-85BDC9FD1C3A}</a:tableStyleId>
              </a:tblPr>
              <a:tblGrid>
                <a:gridCol w="1008527">
                  <a:extLst>
                    <a:ext uri="{9D8B030D-6E8A-4147-A177-3AD203B41FA5}">
                      <a16:colId xmlns:a16="http://schemas.microsoft.com/office/drawing/2014/main" val="4096322171"/>
                    </a:ext>
                  </a:extLst>
                </a:gridCol>
                <a:gridCol w="2874307">
                  <a:extLst>
                    <a:ext uri="{9D8B030D-6E8A-4147-A177-3AD203B41FA5}">
                      <a16:colId xmlns:a16="http://schemas.microsoft.com/office/drawing/2014/main" val="3608170193"/>
                    </a:ext>
                  </a:extLst>
                </a:gridCol>
                <a:gridCol w="3361764">
                  <a:extLst>
                    <a:ext uri="{9D8B030D-6E8A-4147-A177-3AD203B41FA5}">
                      <a16:colId xmlns:a16="http://schemas.microsoft.com/office/drawing/2014/main" val="1895657824"/>
                    </a:ext>
                  </a:extLst>
                </a:gridCol>
                <a:gridCol w="4287452">
                  <a:extLst>
                    <a:ext uri="{9D8B030D-6E8A-4147-A177-3AD203B41FA5}">
                      <a16:colId xmlns:a16="http://schemas.microsoft.com/office/drawing/2014/main" val="1329295914"/>
                    </a:ext>
                  </a:extLst>
                </a:gridCol>
              </a:tblGrid>
              <a:tr h="890867">
                <a:tc>
                  <a:txBody>
                    <a:bodyPr/>
                    <a:lstStyle/>
                    <a:p>
                      <a:endParaRPr lang="en-US"/>
                    </a:p>
                    <a:p>
                      <a:pPr lvl="0">
                        <a:buNone/>
                      </a:pPr>
                      <a:r>
                        <a:rPr lang="en-US" dirty="0"/>
                        <a:t>S.NO</a:t>
                      </a:r>
                    </a:p>
                    <a:p>
                      <a:pPr lvl="0">
                        <a:buNone/>
                      </a:pPr>
                      <a:endParaRPr lang="en-US" dirty="0"/>
                    </a:p>
                  </a:txBody>
                  <a:tcPr/>
                </a:tc>
                <a:tc>
                  <a:txBody>
                    <a:bodyPr/>
                    <a:lstStyle/>
                    <a:p>
                      <a:endParaRPr lang="en-US"/>
                    </a:p>
                    <a:p>
                      <a:pPr lvl="0">
                        <a:buNone/>
                      </a:pPr>
                      <a:r>
                        <a:rPr lang="en-US" dirty="0"/>
                        <a:t>            TITLE</a:t>
                      </a:r>
                    </a:p>
                  </a:txBody>
                  <a:tcPr/>
                </a:tc>
                <a:tc>
                  <a:txBody>
                    <a:bodyPr/>
                    <a:lstStyle/>
                    <a:p>
                      <a:endParaRPr lang="en-US"/>
                    </a:p>
                    <a:p>
                      <a:pPr lvl="0">
                        <a:buNone/>
                      </a:pPr>
                      <a:r>
                        <a:rPr lang="en-US" dirty="0"/>
                        <a:t> AUTHOR NAME &amp; YEAR</a:t>
                      </a:r>
                    </a:p>
                  </a:txBody>
                  <a:tcPr/>
                </a:tc>
                <a:tc>
                  <a:txBody>
                    <a:bodyPr/>
                    <a:lstStyle/>
                    <a:p>
                      <a:endParaRPr lang="en-US"/>
                    </a:p>
                    <a:p>
                      <a:pPr lvl="0">
                        <a:buNone/>
                      </a:pPr>
                      <a:r>
                        <a:rPr lang="en-US" dirty="0"/>
                        <a:t>                DESCRIPTION</a:t>
                      </a:r>
                    </a:p>
                  </a:txBody>
                  <a:tcPr/>
                </a:tc>
                <a:extLst>
                  <a:ext uri="{0D108BD9-81ED-4DB2-BD59-A6C34878D82A}">
                    <a16:rowId xmlns:a16="http://schemas.microsoft.com/office/drawing/2014/main" val="3034554216"/>
                  </a:ext>
                </a:extLst>
              </a:tr>
              <a:tr h="1007021">
                <a:tc>
                  <a:txBody>
                    <a:bodyPr/>
                    <a:lstStyle/>
                    <a:p>
                      <a:r>
                        <a:rPr lang="en-US" dirty="0"/>
                        <a:t> </a:t>
                      </a:r>
                    </a:p>
                    <a:p>
                      <a:pPr lvl="0">
                        <a:buNone/>
                      </a:pPr>
                      <a:r>
                        <a:rPr lang="en-US" dirty="0"/>
                        <a:t>   4</a:t>
                      </a:r>
                    </a:p>
                  </a:txBody>
                  <a:tcPr/>
                </a:tc>
                <a:tc>
                  <a:txBody>
                    <a:bodyPr/>
                    <a:lstStyle/>
                    <a:p>
                      <a:pPr lvl="0" algn="l">
                        <a:lnSpc>
                          <a:spcPct val="100000"/>
                        </a:lnSpc>
                        <a:spcBef>
                          <a:spcPts val="0"/>
                        </a:spcBef>
                        <a:spcAft>
                          <a:spcPts val="0"/>
                        </a:spcAft>
                        <a:buNone/>
                      </a:pPr>
                      <a:r>
                        <a:rPr lang="en-US" sz="1100" b="0" i="0" u="none" strike="noStrike" noProof="0" dirty="0">
                          <a:latin typeface="Neue Haas Grotesk Text Pro"/>
                        </a:rPr>
                        <a:t>Virtual Reality Application for the Safety Improvement of</a:t>
                      </a:r>
                      <a:endParaRPr lang="en-US" sz="1100" dirty="0"/>
                    </a:p>
                    <a:p>
                      <a:pPr lvl="0" algn="l">
                        <a:lnSpc>
                          <a:spcPct val="100000"/>
                        </a:lnSpc>
                        <a:spcBef>
                          <a:spcPts val="0"/>
                        </a:spcBef>
                        <a:spcAft>
                          <a:spcPts val="0"/>
                        </a:spcAft>
                        <a:buNone/>
                      </a:pPr>
                      <a:r>
                        <a:rPr lang="en-US" sz="1100" b="0" i="0" u="none" strike="noStrike" noProof="0" dirty="0">
                          <a:latin typeface="Neue Haas Grotesk Text Pro"/>
                        </a:rPr>
                        <a:t>Intralogistics Systems</a:t>
                      </a:r>
                      <a:endParaRPr lang="en-US" sz="1100" dirty="0"/>
                    </a:p>
                    <a:p>
                      <a:pPr lvl="0">
                        <a:buNone/>
                      </a:pPr>
                      <a:endParaRPr lang="en-US" sz="1100" dirty="0"/>
                    </a:p>
                  </a:txBody>
                  <a:tcPr/>
                </a:tc>
                <a:tc>
                  <a:txBody>
                    <a:bodyPr/>
                    <a:lstStyle/>
                    <a:p>
                      <a:pPr lvl="0">
                        <a:buNone/>
                      </a:pPr>
                      <a:r>
                        <a:rPr lang="en-US" sz="1100" b="0" i="0" u="none" strike="noStrike" noProof="0" dirty="0">
                          <a:latin typeface="Neue Haas Grotesk Text Pro"/>
                        </a:rPr>
                        <a:t>Konrad </a:t>
                      </a:r>
                      <a:r>
                        <a:rPr lang="en-US" sz="1100" b="0" i="0" u="none" strike="noStrike" noProof="0" err="1">
                          <a:latin typeface="Neue Haas Grotesk Text Pro"/>
                        </a:rPr>
                        <a:t>Lewczuk</a:t>
                      </a:r>
                      <a:r>
                        <a:rPr lang="en-US" sz="1100" b="0" i="0" u="none" strike="noStrike" noProof="0" dirty="0">
                          <a:latin typeface="Neue Haas Grotesk Text Pro"/>
                        </a:rPr>
                        <a:t>, Patryk Z˙ </a:t>
                      </a:r>
                      <a:r>
                        <a:rPr lang="en-US" sz="1100" b="0" i="0" u="none" strike="noStrike" noProof="0" err="1">
                          <a:latin typeface="Neue Haas Grotesk Text Pro"/>
                        </a:rPr>
                        <a:t>uchowicz</a:t>
                      </a:r>
                      <a:r>
                        <a:rPr lang="en-US" sz="1100" b="0" i="0" u="none" strike="noStrike" noProof="0" dirty="0">
                          <a:latin typeface="Neue Haas Grotesk Text Pro"/>
                        </a:rPr>
                        <a:t>, 2024</a:t>
                      </a:r>
                      <a:endParaRPr lang="en-US" sz="1100" dirty="0"/>
                    </a:p>
                  </a:txBody>
                  <a:tcPr/>
                </a:tc>
                <a:tc>
                  <a:txBody>
                    <a:bodyPr/>
                    <a:lstStyle/>
                    <a:p>
                      <a:pPr lvl="0">
                        <a:buNone/>
                      </a:pPr>
                      <a:r>
                        <a:rPr lang="en-US" sz="1100" b="0" i="0" u="none" strike="noStrike" noProof="0" dirty="0">
                          <a:latin typeface="Neue Haas Grotesk Text Pro"/>
                        </a:rPr>
                        <a:t>The paper explores the integration of Virtual Reality (VR) in enhancing the safety of intralogistics environments, such as warehouses and production facilities. It focuses on how VR can support design, testing, and employee training processes to improve occupational and functional safety. The study reviews literature on VR applications in industrial safety and proposes a framework using the </a:t>
                      </a:r>
                      <a:r>
                        <a:rPr lang="en-US" sz="1100" b="0" i="0" u="none" strike="noStrike" noProof="0" err="1">
                          <a:latin typeface="Neue Haas Grotesk Text Pro"/>
                        </a:rPr>
                        <a:t>FlexSim</a:t>
                      </a:r>
                      <a:r>
                        <a:rPr lang="en-US" sz="1100" b="0" i="0" u="none" strike="noStrike" noProof="0" dirty="0">
                          <a:latin typeface="Neue Haas Grotesk Text Pro"/>
                        </a:rPr>
                        <a:t> simulation environment for conducting VR-based safety analysis</a:t>
                      </a:r>
                      <a:endParaRPr lang="en-US" sz="1100" dirty="0"/>
                    </a:p>
                  </a:txBody>
                  <a:tcPr/>
                </a:tc>
                <a:extLst>
                  <a:ext uri="{0D108BD9-81ED-4DB2-BD59-A6C34878D82A}">
                    <a16:rowId xmlns:a16="http://schemas.microsoft.com/office/drawing/2014/main" val="389958573"/>
                  </a:ext>
                </a:extLst>
              </a:tr>
              <a:tr h="1007021">
                <a:tc>
                  <a:txBody>
                    <a:bodyPr/>
                    <a:lstStyle/>
                    <a:p>
                      <a:endParaRPr lang="en-US"/>
                    </a:p>
                    <a:p>
                      <a:pPr lvl="0">
                        <a:buNone/>
                      </a:pPr>
                      <a:r>
                        <a:rPr lang="en-US" dirty="0"/>
                        <a:t>     5</a:t>
                      </a:r>
                    </a:p>
                  </a:txBody>
                  <a:tcPr/>
                </a:tc>
                <a:tc>
                  <a:txBody>
                    <a:bodyPr/>
                    <a:lstStyle/>
                    <a:p>
                      <a:pPr lvl="0">
                        <a:buNone/>
                      </a:pPr>
                      <a:r>
                        <a:rPr lang="en-US" sz="1100" b="0" i="0" u="none" strike="noStrike" noProof="0" dirty="0">
                          <a:latin typeface="Neue Haas Grotesk Text Pro"/>
                        </a:rPr>
                        <a:t>Augmented and Virtual Reality Usage in Awake Craniotomy: A Systematic Review</a:t>
                      </a:r>
                      <a:endParaRPr lang="en-US" sz="1100" dirty="0"/>
                    </a:p>
                  </a:txBody>
                  <a:tcPr/>
                </a:tc>
                <a:tc>
                  <a:txBody>
                    <a:bodyPr/>
                    <a:lstStyle/>
                    <a:p>
                      <a:pPr lvl="0">
                        <a:buNone/>
                      </a:pPr>
                      <a:r>
                        <a:rPr lang="en-US" sz="1100" b="0" i="0" u="none" strike="noStrike" noProof="0" dirty="0">
                          <a:latin typeface="Neue Haas Grotesk Text Pro"/>
                        </a:rPr>
                        <a:t>Mohammad Sadegh </a:t>
                      </a:r>
                      <a:r>
                        <a:rPr lang="en-US" sz="1100" b="0" i="0" u="none" strike="noStrike" noProof="0" err="1">
                          <a:latin typeface="Neue Haas Grotesk Text Pro"/>
                        </a:rPr>
                        <a:t>Mashayekhi,Saman</a:t>
                      </a:r>
                      <a:r>
                        <a:rPr lang="en-US" sz="1100" b="0" i="0" u="none" strike="noStrike" noProof="0" dirty="0">
                          <a:latin typeface="Neue Haas Grotesk Text Pro"/>
                        </a:rPr>
                        <a:t> </a:t>
                      </a:r>
                      <a:r>
                        <a:rPr lang="en-US" sz="1100" b="0" i="0" u="none" strike="noStrike" noProof="0" err="1">
                          <a:latin typeface="Neue Haas Grotesk Text Pro"/>
                        </a:rPr>
                        <a:t>Arfaie,Yimin</a:t>
                      </a:r>
                      <a:r>
                        <a:rPr lang="en-US" sz="1100" b="0" i="0" u="none" strike="noStrike" noProof="0" dirty="0">
                          <a:latin typeface="Neue Haas Grotesk Text Pro"/>
                        </a:rPr>
                        <a:t> Chen, </a:t>
                      </a:r>
                      <a:r>
                        <a:rPr lang="en-US" sz="1100" b="0" i="0" u="none" strike="noStrike" noProof="0" err="1">
                          <a:latin typeface="Neue Haas Grotesk Text Pro"/>
                        </a:rPr>
                        <a:t>Asfand,Baig</a:t>
                      </a:r>
                      <a:r>
                        <a:rPr lang="en-US" sz="1100" b="0" i="0" u="none" strike="noStrike" noProof="0" dirty="0">
                          <a:latin typeface="Neue Haas Grotesk Text Pro"/>
                        </a:rPr>
                        <a:t> Mirza, Jawad Fares, 2022</a:t>
                      </a:r>
                      <a:endParaRPr lang="en-US" sz="1100" dirty="0"/>
                    </a:p>
                  </a:txBody>
                  <a:tcPr/>
                </a:tc>
                <a:tc>
                  <a:txBody>
                    <a:bodyPr/>
                    <a:lstStyle/>
                    <a:p>
                      <a:pPr lvl="0">
                        <a:buNone/>
                      </a:pPr>
                      <a:r>
                        <a:rPr lang="en-US" sz="1100" b="0" i="0" u="none" strike="noStrike" noProof="0" dirty="0">
                          <a:latin typeface="Neue Haas Grotesk Text Pro"/>
                        </a:rPr>
                        <a:t>This systematic review explores the applications of augmented reality (AR) and virtual reality (VR) in awake craniotomy (AC), analyzing six studies involving 118 patients. The findings indicate that VR was predominantly used for intraoperative mapping of language, vision, and social cognition, while AR facilitated preoperative training and intraoperative visualization. The majority of cases involved brain tumors, and overall satisfaction was reported by both patients and surgeons regarding the use of these technologies. Notably, VR enabled innovative assessments of visual fields and social cognition during surgery, while AR reduced workflow interruptions compared to traditional navigation methods. The authors conclude that AR and VR can effectively enhance various phases of AC, suggesting a promising future for these technologies in neurosurgery, although further research is warranted to fully evaluate their potential.</a:t>
                      </a:r>
                      <a:endParaRPr lang="en-US" sz="1100" dirty="0"/>
                    </a:p>
                  </a:txBody>
                  <a:tcPr/>
                </a:tc>
                <a:extLst>
                  <a:ext uri="{0D108BD9-81ED-4DB2-BD59-A6C34878D82A}">
                    <a16:rowId xmlns:a16="http://schemas.microsoft.com/office/drawing/2014/main" val="3123647068"/>
                  </a:ext>
                </a:extLst>
              </a:tr>
            </a:tbl>
          </a:graphicData>
        </a:graphic>
      </p:graphicFrame>
      <p:sp>
        <p:nvSpPr>
          <p:cNvPr id="3" name="TextBox 2">
            <a:extLst>
              <a:ext uri="{FF2B5EF4-FFF2-40B4-BE49-F238E27FC236}">
                <a16:creationId xmlns:a16="http://schemas.microsoft.com/office/drawing/2014/main" id="{AE45EB2B-DE67-95E6-FAB1-A860238C8F04}"/>
              </a:ext>
            </a:extLst>
          </p:cNvPr>
          <p:cNvSpPr txBox="1"/>
          <p:nvPr/>
        </p:nvSpPr>
        <p:spPr>
          <a:xfrm>
            <a:off x="4111029" y="408790"/>
            <a:ext cx="57627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LITERATURE SURVEY </a:t>
            </a:r>
          </a:p>
        </p:txBody>
      </p:sp>
    </p:spTree>
    <p:extLst>
      <p:ext uri="{BB962C8B-B14F-4D97-AF65-F5344CB8AC3E}">
        <p14:creationId xmlns:p14="http://schemas.microsoft.com/office/powerpoint/2010/main" val="93054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34F0C0-DB90-1115-4BFF-0FB597B98A1E}"/>
              </a:ext>
            </a:extLst>
          </p:cNvPr>
          <p:cNvSpPr txBox="1"/>
          <p:nvPr/>
        </p:nvSpPr>
        <p:spPr>
          <a:xfrm>
            <a:off x="442424" y="2100539"/>
            <a:ext cx="1130713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Surgeons perform ACL reconstruction procedures using traditional methods, relying on their expertise and experience, often supported by standard imaging tools such as X-rays or MRI scans.</a:t>
            </a:r>
            <a:endParaRPr lang="en-US" dirty="0"/>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Intraoperative imaging provides limited, 2D visualization, making it challenging to accurately assess complex anatomical structures and achieve precise graft placement</a:t>
            </a:r>
          </a:p>
          <a:p>
            <a:endParaRPr lang="en-US" dirty="0"/>
          </a:p>
          <a:p>
            <a:pPr marL="285750" indent="-285750">
              <a:buFont typeface="Arial"/>
              <a:buChar char="•"/>
            </a:pPr>
            <a:r>
              <a:rPr lang="en-US" dirty="0">
                <a:ea typeface="+mn-lt"/>
                <a:cs typeface="+mn-lt"/>
              </a:rPr>
              <a:t>Surgical trainees learn through observation, static models, or cadaver dissections, which lack the dynamic, interactive experience needed for complex surgeries like ACL reconstruction.</a:t>
            </a:r>
            <a:endParaRPr lang="en-US" dirty="0"/>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reliance on experience and limited real-time guidance increases the likelihood of graft misplacement, increased surgery time, and post-operative complications such as graft failure or improper ligament alignment.</a:t>
            </a:r>
            <a:endParaRPr lang="en-US" dirty="0"/>
          </a:p>
          <a:p>
            <a:pPr algn="l"/>
            <a:endParaRPr lang="en-US" dirty="0"/>
          </a:p>
        </p:txBody>
      </p:sp>
      <p:sp>
        <p:nvSpPr>
          <p:cNvPr id="4" name="TextBox 3">
            <a:extLst>
              <a:ext uri="{FF2B5EF4-FFF2-40B4-BE49-F238E27FC236}">
                <a16:creationId xmlns:a16="http://schemas.microsoft.com/office/drawing/2014/main" id="{89AA36C9-8999-8422-030D-19DAE9DEDF89}"/>
              </a:ext>
            </a:extLst>
          </p:cNvPr>
          <p:cNvSpPr txBox="1"/>
          <p:nvPr/>
        </p:nvSpPr>
        <p:spPr>
          <a:xfrm>
            <a:off x="3662670" y="722446"/>
            <a:ext cx="48895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EXISITING SYSTEM</a:t>
            </a:r>
          </a:p>
        </p:txBody>
      </p:sp>
    </p:spTree>
    <p:extLst>
      <p:ext uri="{BB962C8B-B14F-4D97-AF65-F5344CB8AC3E}">
        <p14:creationId xmlns:p14="http://schemas.microsoft.com/office/powerpoint/2010/main" val="144354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4F3C1-390A-C268-DE44-6B170C89A47B}"/>
              </a:ext>
            </a:extLst>
          </p:cNvPr>
          <p:cNvSpPr txBox="1"/>
          <p:nvPr/>
        </p:nvSpPr>
        <p:spPr>
          <a:xfrm>
            <a:off x="677624" y="2100260"/>
            <a:ext cx="106014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AR/VR-Assisted Visualization</a:t>
            </a:r>
            <a:r>
              <a:rPr lang="en-US" dirty="0">
                <a:ea typeface="+mn-lt"/>
                <a:cs typeface="+mn-lt"/>
              </a:rPr>
              <a:t>: Use augmented and virtual reality to provide surgeons with 3D, real-time, and immersive visualization of the knee joint during surgery, improving the accuracy of graft placement.</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Interactive Guidance</a:t>
            </a:r>
            <a:r>
              <a:rPr lang="en-US" dirty="0">
                <a:ea typeface="+mn-lt"/>
                <a:cs typeface="+mn-lt"/>
              </a:rPr>
              <a:t>: AR overlays and VR simulations offer step-by-step guidance throughout the surgery, ensuring precision and reducing the margin for error.</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Enhanced Surgical Training</a:t>
            </a:r>
            <a:r>
              <a:rPr lang="en-US" dirty="0">
                <a:ea typeface="+mn-lt"/>
                <a:cs typeface="+mn-lt"/>
              </a:rPr>
              <a:t>: Trainees can practice ACL reconstruction in a fully immersive, simulated environment using VR, allowing for hands-on learning without risk to patients.</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Improved Outcomes</a:t>
            </a:r>
            <a:r>
              <a:rPr lang="en-US" dirty="0">
                <a:ea typeface="+mn-lt"/>
                <a:cs typeface="+mn-lt"/>
              </a:rPr>
              <a:t>: With better real-time visualization and interactive guidance, the AR/VR system aims to reduce surgical time, minimize post-surgical complications, and enhance overall patient recovery and satisfaction.</a:t>
            </a:r>
            <a:endParaRPr lang="en-US" dirty="0"/>
          </a:p>
          <a:p>
            <a:pPr algn="l"/>
            <a:endParaRPr lang="en-US" dirty="0"/>
          </a:p>
        </p:txBody>
      </p:sp>
      <p:sp>
        <p:nvSpPr>
          <p:cNvPr id="4" name="TextBox 3">
            <a:extLst>
              <a:ext uri="{FF2B5EF4-FFF2-40B4-BE49-F238E27FC236}">
                <a16:creationId xmlns:a16="http://schemas.microsoft.com/office/drawing/2014/main" id="{AFB80FAA-E17B-F52F-E336-F5E13BA00695}"/>
              </a:ext>
            </a:extLst>
          </p:cNvPr>
          <p:cNvSpPr txBox="1"/>
          <p:nvPr/>
        </p:nvSpPr>
        <p:spPr>
          <a:xfrm>
            <a:off x="1819403" y="705629"/>
            <a:ext cx="8323806" cy="16648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PROPOSED SYSTEM </a:t>
            </a:r>
            <a:endParaRPr lang="en-US" sz="3200" dirty="0"/>
          </a:p>
          <a:p>
            <a:r>
              <a:rPr lang="en-US" sz="3200" b="1" dirty="0"/>
              <a:t>    (AR/VR-Guided ACL Reconstruction)</a:t>
            </a:r>
            <a:endParaRPr lang="en-US" sz="3200" dirty="0"/>
          </a:p>
          <a:p>
            <a:pPr marL="285750" indent="-285750">
              <a:buFont typeface="Arial"/>
              <a:buChar char="•"/>
            </a:pPr>
            <a:endParaRPr lang="en-US"/>
          </a:p>
          <a:p>
            <a:pPr algn="l"/>
            <a:endParaRPr lang="en-US" dirty="0"/>
          </a:p>
        </p:txBody>
      </p:sp>
    </p:spTree>
    <p:extLst>
      <p:ext uri="{BB962C8B-B14F-4D97-AF65-F5344CB8AC3E}">
        <p14:creationId xmlns:p14="http://schemas.microsoft.com/office/powerpoint/2010/main" val="1286705611"/>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544</TotalTime>
  <Words>2143</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Neue Haas Grotesk Text Pro</vt:lpstr>
      <vt:lpstr>Times New Roman</vt:lpstr>
      <vt:lpstr>SwellVTI</vt:lpstr>
      <vt:lpstr>   MINI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Velayutham Sankaran</cp:lastModifiedBy>
  <cp:revision>431</cp:revision>
  <dcterms:created xsi:type="dcterms:W3CDTF">2024-10-15T05:59:35Z</dcterms:created>
  <dcterms:modified xsi:type="dcterms:W3CDTF">2024-10-17T16:09:45Z</dcterms:modified>
</cp:coreProperties>
</file>