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87" r:id="rId8"/>
    <p:sldId id="294" r:id="rId9"/>
    <p:sldId id="295" r:id="rId10"/>
    <p:sldId id="263" r:id="rId11"/>
    <p:sldId id="281" r:id="rId12"/>
    <p:sldId id="264" r:id="rId13"/>
    <p:sldId id="265" r:id="rId14"/>
    <p:sldId id="266" r:id="rId15"/>
    <p:sldId id="267" r:id="rId16"/>
    <p:sldId id="269" r:id="rId17"/>
    <p:sldId id="270" r:id="rId18"/>
    <p:sldId id="271" r:id="rId19"/>
    <p:sldId id="272" r:id="rId20"/>
    <p:sldId id="273" r:id="rId21"/>
    <p:sldId id="268" r:id="rId22"/>
    <p:sldId id="274" r:id="rId23"/>
    <p:sldId id="275" r:id="rId24"/>
    <p:sldId id="293" r:id="rId25"/>
    <p:sldId id="276" r:id="rId26"/>
    <p:sldId id="277" r:id="rId27"/>
    <p:sldId id="278" r:id="rId28"/>
    <p:sldId id="279" r:id="rId29"/>
    <p:sldId id="280" r:id="rId30"/>
    <p:sldId id="282" r:id="rId31"/>
    <p:sldId id="283" r:id="rId32"/>
    <p:sldId id="289" r:id="rId33"/>
    <p:sldId id="290" r:id="rId34"/>
    <p:sldId id="291" r:id="rId35"/>
    <p:sldId id="292" r:id="rId36"/>
    <p:sldId id="288" r:id="rId37"/>
    <p:sldId id="284" r:id="rId38"/>
    <p:sldId id="285" r:id="rId39"/>
    <p:sldId id="28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2281-DC4A-42A6-BABC-F485AFCB9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ACC5C-1B83-47F7-B047-1070773CC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D437F-876C-40B1-8D9A-F08926200730}"/>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E37A795D-53C4-43A5-8E43-B4940ED6B2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71575-B265-403F-A4DC-D2425A178648}"/>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222435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9B22-6439-4C08-80D8-992F6F5132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B681F7-8C3D-4910-B13A-BD155558F7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41E09-2C54-4A52-8DB0-FD83A092C3FC}"/>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7F37CF73-C3FB-45F3-A017-49DC47844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D8772-8C9C-4D74-910B-C750275CB714}"/>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381339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A68A5-43E1-4AC7-B005-6CB7FFF280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E6355-80DB-415C-BA91-CC841EE61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18B90-1FF6-4187-A645-BDF75E946AFF}"/>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0238B4AE-8097-4EE9-ADD3-72399E1E2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CA063-3E6A-43AF-8D8F-6F745ADAC6E9}"/>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17175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FE24-B7D2-4D87-B3F6-7D5243FFEC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C62F2B-96C2-4AC9-915B-B392D997D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6519C-E881-4604-AF0B-A34D0D0996C0}"/>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48763ECC-AA85-4908-8C4A-0A7034434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B247-89D7-4765-9E4E-95CAD70D79E0}"/>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418670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68AE-C7F3-43E7-95A9-4E26708F7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AB9CB2-2777-44A7-AC41-54A7A894A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08AA31-C717-4929-9ABA-F285E3C0A658}"/>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CA6ABE12-FD17-4C49-BC54-E9AD23A78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1871F-6CD1-4F7D-AB82-88F4BB2639C0}"/>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51792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17F3-5F0C-4A5D-B56E-B13557BB3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642A0-DDFE-4E9C-8565-FE7ED6F1D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A002B4-07A6-401F-BDC7-0A5896B45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D1A9DF-85AC-4FA3-8A23-C796F7867576}"/>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6" name="Footer Placeholder 5">
            <a:extLst>
              <a:ext uri="{FF2B5EF4-FFF2-40B4-BE49-F238E27FC236}">
                <a16:creationId xmlns:a16="http://schemas.microsoft.com/office/drawing/2014/main" id="{3F77C0DC-B85C-4588-8C6F-F9DA214DEE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46DEC-CD1A-4E29-B687-B5AD50D0E141}"/>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143389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084B-9BC9-457F-9957-2BFB978101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BD203B-1CA1-46DF-8758-38017CA6D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4B4E94-9C81-4A20-8D96-BEC08F4245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61C52C-F551-46D1-8B16-DB10F6F5E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62B7F-2B8D-41D1-B220-167F94C35B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28729E-72C7-4ACE-9263-5A475417BF17}"/>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8" name="Footer Placeholder 7">
            <a:extLst>
              <a:ext uri="{FF2B5EF4-FFF2-40B4-BE49-F238E27FC236}">
                <a16:creationId xmlns:a16="http://schemas.microsoft.com/office/drawing/2014/main" id="{82F104E2-BE94-4D9B-915F-ADF21C1041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A4948C-C1E1-42A7-80A4-64722707F9EB}"/>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13163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FAF8-1FB4-4045-A5BE-ECD9262E24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251557-B89A-40E6-824D-5C884E631FC2}"/>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4" name="Footer Placeholder 3">
            <a:extLst>
              <a:ext uri="{FF2B5EF4-FFF2-40B4-BE49-F238E27FC236}">
                <a16:creationId xmlns:a16="http://schemas.microsoft.com/office/drawing/2014/main" id="{B0A0F2C4-E24F-4191-9B2F-D63526DDA7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124F7A-BE10-4226-9FC0-CD3EF44B30B9}"/>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282148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CE36F-B465-4D1C-863F-FF043275CF68}"/>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3" name="Footer Placeholder 2">
            <a:extLst>
              <a:ext uri="{FF2B5EF4-FFF2-40B4-BE49-F238E27FC236}">
                <a16:creationId xmlns:a16="http://schemas.microsoft.com/office/drawing/2014/main" id="{3C6AA66C-1CA7-4473-892B-A37F4D9CD7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67EB6D-D089-48BE-B1F8-E5A4CD373BA4}"/>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417691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F661-E020-49ED-A6A7-F249E60CF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755338-3057-4938-966D-467AC402B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A4344A-082A-4489-A9E7-E0A6FF5F5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D8C36-F5B4-4380-AD10-5C52D56964C5}"/>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6" name="Footer Placeholder 5">
            <a:extLst>
              <a:ext uri="{FF2B5EF4-FFF2-40B4-BE49-F238E27FC236}">
                <a16:creationId xmlns:a16="http://schemas.microsoft.com/office/drawing/2014/main" id="{F4F90E9A-D680-4C42-BD30-CD9B357257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9DF5DF-36C3-4075-9C37-65E0762810C7}"/>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1176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D0ED-005E-4058-88E7-C94E2E6A7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8A831-4468-4F49-AC62-E53CF749D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346796-D93E-48CD-9F4F-D7A8D8358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86A1E-180B-4D2A-90A4-DB4F3F34E025}"/>
              </a:ext>
            </a:extLst>
          </p:cNvPr>
          <p:cNvSpPr>
            <a:spLocks noGrp="1"/>
          </p:cNvSpPr>
          <p:nvPr>
            <p:ph type="dt" sz="half" idx="10"/>
          </p:nvPr>
        </p:nvSpPr>
        <p:spPr/>
        <p:txBody>
          <a:bodyPr/>
          <a:lstStyle/>
          <a:p>
            <a:fld id="{B4E03144-3259-4649-A594-D49D7E0D73F8}" type="datetimeFigureOut">
              <a:rPr lang="en-IN" smtClean="0"/>
              <a:t>13-11-2020</a:t>
            </a:fld>
            <a:endParaRPr lang="en-IN"/>
          </a:p>
        </p:txBody>
      </p:sp>
      <p:sp>
        <p:nvSpPr>
          <p:cNvPr id="6" name="Footer Placeholder 5">
            <a:extLst>
              <a:ext uri="{FF2B5EF4-FFF2-40B4-BE49-F238E27FC236}">
                <a16:creationId xmlns:a16="http://schemas.microsoft.com/office/drawing/2014/main" id="{C64B608A-95B1-464F-A988-84ED8E4DD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3045B-07AC-4967-B367-61845513F168}"/>
              </a:ext>
            </a:extLst>
          </p:cNvPr>
          <p:cNvSpPr>
            <a:spLocks noGrp="1"/>
          </p:cNvSpPr>
          <p:nvPr>
            <p:ph type="sldNum" sz="quarter" idx="12"/>
          </p:nvPr>
        </p:nvSpPr>
        <p:spPr/>
        <p:txBody>
          <a:bodyPr/>
          <a:lstStyle/>
          <a:p>
            <a:fld id="{12F6484B-F4BA-45FD-A53F-69E2CA506E75}" type="slidenum">
              <a:rPr lang="en-IN" smtClean="0"/>
              <a:t>‹#›</a:t>
            </a:fld>
            <a:endParaRPr lang="en-IN"/>
          </a:p>
        </p:txBody>
      </p:sp>
    </p:spTree>
    <p:extLst>
      <p:ext uri="{BB962C8B-B14F-4D97-AF65-F5344CB8AC3E}">
        <p14:creationId xmlns:p14="http://schemas.microsoft.com/office/powerpoint/2010/main" val="173128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9C395-129B-4F93-82C1-5AE4470FE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553885-60B0-40D1-BA1C-1B63EEDB3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AF61C-FAAE-44CC-A00E-3C48D439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03144-3259-4649-A594-D49D7E0D73F8}" type="datetimeFigureOut">
              <a:rPr lang="en-IN" smtClean="0"/>
              <a:t>13-11-2020</a:t>
            </a:fld>
            <a:endParaRPr lang="en-IN"/>
          </a:p>
        </p:txBody>
      </p:sp>
      <p:sp>
        <p:nvSpPr>
          <p:cNvPr id="5" name="Footer Placeholder 4">
            <a:extLst>
              <a:ext uri="{FF2B5EF4-FFF2-40B4-BE49-F238E27FC236}">
                <a16:creationId xmlns:a16="http://schemas.microsoft.com/office/drawing/2014/main" id="{45073CB3-7ECE-4C6F-A69B-FEA09559D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12FDEF-2A9E-4A67-90ED-301D5F838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6484B-F4BA-45FD-A53F-69E2CA506E75}" type="slidenum">
              <a:rPr lang="en-IN" smtClean="0"/>
              <a:t>‹#›</a:t>
            </a:fld>
            <a:endParaRPr lang="en-IN"/>
          </a:p>
        </p:txBody>
      </p:sp>
    </p:spTree>
    <p:extLst>
      <p:ext uri="{BB962C8B-B14F-4D97-AF65-F5344CB8AC3E}">
        <p14:creationId xmlns:p14="http://schemas.microsoft.com/office/powerpoint/2010/main" val="3400142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E4F0FD3-6236-4D9D-8C62-8064B62090D3}"/>
              </a:ext>
            </a:extLst>
          </p:cNvPr>
          <p:cNvSpPr>
            <a:spLocks noGrp="1"/>
          </p:cNvSpPr>
          <p:nvPr>
            <p:ph type="subTitle" idx="1"/>
          </p:nvPr>
        </p:nvSpPr>
        <p:spPr>
          <a:xfrm>
            <a:off x="1991949" y="2039200"/>
            <a:ext cx="8220716" cy="4502018"/>
          </a:xfrm>
          <a:noFill/>
        </p:spPr>
        <p:txBody>
          <a:bodyPr>
            <a:normAutofit/>
          </a:bodyPr>
          <a:lstStyle/>
          <a:p>
            <a:pPr algn="l"/>
            <a:r>
              <a:rPr lang="en-IN" sz="2000" dirty="0">
                <a:solidFill>
                  <a:srgbClr val="080808"/>
                </a:solidFill>
              </a:rPr>
              <a:t>Submitted by:					              Team ID: 257829</a:t>
            </a:r>
          </a:p>
          <a:p>
            <a:r>
              <a:rPr lang="en-IN" sz="2000" dirty="0">
                <a:solidFill>
                  <a:srgbClr val="080808"/>
                </a:solidFill>
              </a:rPr>
              <a:t> </a:t>
            </a:r>
          </a:p>
          <a:p>
            <a:endParaRPr lang="en-IN" sz="2000" dirty="0">
              <a:solidFill>
                <a:srgbClr val="080808"/>
              </a:solidFill>
            </a:endParaRPr>
          </a:p>
          <a:p>
            <a:endParaRPr lang="en-IN" sz="2000" dirty="0">
              <a:solidFill>
                <a:srgbClr val="080808"/>
              </a:solidFill>
            </a:endParaRPr>
          </a:p>
          <a:p>
            <a:endParaRPr lang="en-IN" sz="2000" dirty="0">
              <a:solidFill>
                <a:srgbClr val="080808"/>
              </a:solidFill>
            </a:endParaRPr>
          </a:p>
          <a:p>
            <a:endParaRPr lang="en-IN" sz="2000" dirty="0">
              <a:solidFill>
                <a:srgbClr val="080808"/>
              </a:solidFill>
            </a:endParaRPr>
          </a:p>
          <a:p>
            <a:endParaRPr lang="en-IN" sz="2000" dirty="0">
              <a:solidFill>
                <a:srgbClr val="080808"/>
              </a:solidFill>
            </a:endParaRPr>
          </a:p>
          <a:p>
            <a:endParaRPr lang="en-IN" sz="2000" dirty="0">
              <a:solidFill>
                <a:srgbClr val="080808"/>
              </a:solidFill>
            </a:endParaRPr>
          </a:p>
          <a:p>
            <a:pPr algn="l"/>
            <a:r>
              <a:rPr lang="en-IN" sz="2000" dirty="0">
                <a:solidFill>
                  <a:srgbClr val="080808"/>
                </a:solidFill>
              </a:rPr>
              <a:t>Guided by: </a:t>
            </a:r>
            <a:r>
              <a:rPr lang="en-IN" sz="2000" dirty="0" err="1">
                <a:solidFill>
                  <a:srgbClr val="080808"/>
                </a:solidFill>
              </a:rPr>
              <a:t>Vatsal</a:t>
            </a:r>
            <a:r>
              <a:rPr lang="en-IN" sz="2000" dirty="0">
                <a:solidFill>
                  <a:srgbClr val="080808"/>
                </a:solidFill>
              </a:rPr>
              <a:t> Patel</a:t>
            </a:r>
          </a:p>
        </p:txBody>
      </p:sp>
      <p:sp>
        <p:nvSpPr>
          <p:cNvPr id="2" name="Title 1">
            <a:extLst>
              <a:ext uri="{FF2B5EF4-FFF2-40B4-BE49-F238E27FC236}">
                <a16:creationId xmlns:a16="http://schemas.microsoft.com/office/drawing/2014/main" id="{2F7BB6CA-A298-4F3C-AB4D-246241C83269}"/>
              </a:ext>
            </a:extLst>
          </p:cNvPr>
          <p:cNvSpPr>
            <a:spLocks noGrp="1"/>
          </p:cNvSpPr>
          <p:nvPr>
            <p:ph type="ctrTitle"/>
          </p:nvPr>
        </p:nvSpPr>
        <p:spPr>
          <a:xfrm>
            <a:off x="2548270" y="26973"/>
            <a:ext cx="7095460" cy="2150719"/>
          </a:xfrm>
          <a:noFill/>
        </p:spPr>
        <p:txBody>
          <a:bodyPr anchor="ctr">
            <a:normAutofit/>
          </a:bodyPr>
          <a:lstStyle/>
          <a:p>
            <a:r>
              <a:rPr lang="en-IN" sz="3600" dirty="0">
                <a:solidFill>
                  <a:srgbClr val="080808"/>
                </a:solidFill>
              </a:rPr>
              <a:t>AI Powered Attendance Capturing System</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C854C401-75D5-43EC-93B1-204250E2501A}"/>
              </a:ext>
            </a:extLst>
          </p:cNvPr>
          <p:cNvGraphicFramePr>
            <a:graphicFrameLocks noGrp="1"/>
          </p:cNvGraphicFramePr>
          <p:nvPr>
            <p:extLst>
              <p:ext uri="{D42A27DB-BD31-4B8C-83A1-F6EECF244321}">
                <p14:modId xmlns:p14="http://schemas.microsoft.com/office/powerpoint/2010/main" val="3210911820"/>
              </p:ext>
            </p:extLst>
          </p:nvPr>
        </p:nvGraphicFramePr>
        <p:xfrm>
          <a:off x="2072051" y="2795684"/>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68043656"/>
                    </a:ext>
                  </a:extLst>
                </a:gridCol>
                <a:gridCol w="4064000">
                  <a:extLst>
                    <a:ext uri="{9D8B030D-6E8A-4147-A177-3AD203B41FA5}">
                      <a16:colId xmlns:a16="http://schemas.microsoft.com/office/drawing/2014/main" val="1373647626"/>
                    </a:ext>
                  </a:extLst>
                </a:gridCol>
              </a:tblGrid>
              <a:tr h="370840">
                <a:tc>
                  <a:txBody>
                    <a:bodyPr/>
                    <a:lstStyle/>
                    <a:p>
                      <a:pPr algn="ctr"/>
                      <a:r>
                        <a:rPr lang="en-IN" dirty="0"/>
                        <a:t>Name of Students</a:t>
                      </a:r>
                    </a:p>
                  </a:txBody>
                  <a:tcPr/>
                </a:tc>
                <a:tc>
                  <a:txBody>
                    <a:bodyPr/>
                    <a:lstStyle/>
                    <a:p>
                      <a:pPr algn="ctr"/>
                      <a:r>
                        <a:rPr lang="en-IN"/>
                        <a:t>Enrolment </a:t>
                      </a:r>
                      <a:r>
                        <a:rPr lang="en-IN" dirty="0"/>
                        <a:t>No.:</a:t>
                      </a:r>
                    </a:p>
                  </a:txBody>
                  <a:tcPr/>
                </a:tc>
                <a:extLst>
                  <a:ext uri="{0D108BD9-81ED-4DB2-BD59-A6C34878D82A}">
                    <a16:rowId xmlns:a16="http://schemas.microsoft.com/office/drawing/2014/main" val="4083069244"/>
                  </a:ext>
                </a:extLst>
              </a:tr>
              <a:tr h="370840">
                <a:tc>
                  <a:txBody>
                    <a:bodyPr/>
                    <a:lstStyle/>
                    <a:p>
                      <a:pPr algn="ctr"/>
                      <a:r>
                        <a:rPr lang="en-IN" dirty="0" err="1"/>
                        <a:t>Ayush</a:t>
                      </a:r>
                      <a:r>
                        <a:rPr lang="en-IN" dirty="0"/>
                        <a:t> Saxena</a:t>
                      </a:r>
                    </a:p>
                  </a:txBody>
                  <a:tcPr/>
                </a:tc>
                <a:tc>
                  <a:txBody>
                    <a:bodyPr/>
                    <a:lstStyle/>
                    <a:p>
                      <a:pPr algn="ctr"/>
                      <a:r>
                        <a:rPr lang="en-IN" dirty="0"/>
                        <a:t>181230107002</a:t>
                      </a:r>
                    </a:p>
                  </a:txBody>
                  <a:tcPr/>
                </a:tc>
                <a:extLst>
                  <a:ext uri="{0D108BD9-81ED-4DB2-BD59-A6C34878D82A}">
                    <a16:rowId xmlns:a16="http://schemas.microsoft.com/office/drawing/2014/main" val="126813769"/>
                  </a:ext>
                </a:extLst>
              </a:tr>
              <a:tr h="370840">
                <a:tc>
                  <a:txBody>
                    <a:bodyPr/>
                    <a:lstStyle/>
                    <a:p>
                      <a:pPr algn="ctr"/>
                      <a:r>
                        <a:rPr lang="en-IN" dirty="0"/>
                        <a:t>Bherwani Bhavyesh J.</a:t>
                      </a:r>
                    </a:p>
                  </a:txBody>
                  <a:tcPr/>
                </a:tc>
                <a:tc>
                  <a:txBody>
                    <a:bodyPr/>
                    <a:lstStyle/>
                    <a:p>
                      <a:pPr algn="ctr"/>
                      <a:r>
                        <a:rPr lang="en-IN" dirty="0"/>
                        <a:t>181230107005</a:t>
                      </a:r>
                    </a:p>
                  </a:txBody>
                  <a:tcPr/>
                </a:tc>
                <a:extLst>
                  <a:ext uri="{0D108BD9-81ED-4DB2-BD59-A6C34878D82A}">
                    <a16:rowId xmlns:a16="http://schemas.microsoft.com/office/drawing/2014/main" val="1193792594"/>
                  </a:ext>
                </a:extLst>
              </a:tr>
              <a:tr h="370840">
                <a:tc>
                  <a:txBody>
                    <a:bodyPr/>
                    <a:lstStyle/>
                    <a:p>
                      <a:pPr algn="ctr"/>
                      <a:r>
                        <a:rPr lang="en-IN" dirty="0" err="1"/>
                        <a:t>Donda</a:t>
                      </a:r>
                      <a:r>
                        <a:rPr lang="en-IN" dirty="0"/>
                        <a:t> Preet T.</a:t>
                      </a:r>
                    </a:p>
                  </a:txBody>
                  <a:tcPr/>
                </a:tc>
                <a:tc>
                  <a:txBody>
                    <a:bodyPr/>
                    <a:lstStyle/>
                    <a:p>
                      <a:pPr algn="ctr"/>
                      <a:r>
                        <a:rPr lang="en-IN" dirty="0"/>
                        <a:t>181230107011</a:t>
                      </a:r>
                    </a:p>
                  </a:txBody>
                  <a:tcPr/>
                </a:tc>
                <a:extLst>
                  <a:ext uri="{0D108BD9-81ED-4DB2-BD59-A6C34878D82A}">
                    <a16:rowId xmlns:a16="http://schemas.microsoft.com/office/drawing/2014/main" val="1013371395"/>
                  </a:ext>
                </a:extLst>
              </a:tr>
              <a:tr h="370840">
                <a:tc>
                  <a:txBody>
                    <a:bodyPr/>
                    <a:lstStyle/>
                    <a:p>
                      <a:pPr algn="ctr"/>
                      <a:r>
                        <a:rPr lang="en-IN" dirty="0" err="1"/>
                        <a:t>Karmakar</a:t>
                      </a:r>
                      <a:r>
                        <a:rPr lang="en-IN" dirty="0"/>
                        <a:t> Sudip S.</a:t>
                      </a:r>
                    </a:p>
                  </a:txBody>
                  <a:tcPr/>
                </a:tc>
                <a:tc>
                  <a:txBody>
                    <a:bodyPr/>
                    <a:lstStyle/>
                    <a:p>
                      <a:pPr algn="ctr"/>
                      <a:r>
                        <a:rPr lang="en-IN" dirty="0"/>
                        <a:t>181230107017</a:t>
                      </a:r>
                    </a:p>
                  </a:txBody>
                  <a:tcPr/>
                </a:tc>
                <a:extLst>
                  <a:ext uri="{0D108BD9-81ED-4DB2-BD59-A6C34878D82A}">
                    <a16:rowId xmlns:a16="http://schemas.microsoft.com/office/drawing/2014/main" val="1654524590"/>
                  </a:ext>
                </a:extLst>
              </a:tr>
              <a:tr h="370840">
                <a:tc>
                  <a:txBody>
                    <a:bodyPr/>
                    <a:lstStyle/>
                    <a:p>
                      <a:pPr algn="ctr"/>
                      <a:r>
                        <a:rPr lang="en-IN" dirty="0"/>
                        <a:t>Masrani Jay H.</a:t>
                      </a:r>
                    </a:p>
                  </a:txBody>
                  <a:tcPr/>
                </a:tc>
                <a:tc>
                  <a:txBody>
                    <a:bodyPr/>
                    <a:lstStyle/>
                    <a:p>
                      <a:pPr algn="ctr"/>
                      <a:r>
                        <a:rPr lang="en-IN" dirty="0"/>
                        <a:t>181230107018</a:t>
                      </a:r>
                    </a:p>
                  </a:txBody>
                  <a:tcPr/>
                </a:tc>
                <a:extLst>
                  <a:ext uri="{0D108BD9-81ED-4DB2-BD59-A6C34878D82A}">
                    <a16:rowId xmlns:a16="http://schemas.microsoft.com/office/drawing/2014/main" val="2845008362"/>
                  </a:ext>
                </a:extLst>
              </a:tr>
            </a:tbl>
          </a:graphicData>
        </a:graphic>
      </p:graphicFrame>
    </p:spTree>
    <p:extLst>
      <p:ext uri="{BB962C8B-B14F-4D97-AF65-F5344CB8AC3E}">
        <p14:creationId xmlns:p14="http://schemas.microsoft.com/office/powerpoint/2010/main" val="356823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0FE0-53D8-4D32-A581-D3515023DC4F}"/>
              </a:ext>
            </a:extLst>
          </p:cNvPr>
          <p:cNvSpPr>
            <a:spLocks noGrp="1"/>
          </p:cNvSpPr>
          <p:nvPr>
            <p:ph type="title"/>
          </p:nvPr>
        </p:nvSpPr>
        <p:spPr/>
        <p:txBody>
          <a:bodyPr/>
          <a:lstStyle/>
          <a:p>
            <a:r>
              <a:rPr lang="en-IN" dirty="0"/>
              <a:t>Summary of Prior Art Search</a:t>
            </a:r>
          </a:p>
        </p:txBody>
      </p:sp>
      <p:sp>
        <p:nvSpPr>
          <p:cNvPr id="3" name="Content Placeholder 2">
            <a:extLst>
              <a:ext uri="{FF2B5EF4-FFF2-40B4-BE49-F238E27FC236}">
                <a16:creationId xmlns:a16="http://schemas.microsoft.com/office/drawing/2014/main" id="{509D39DA-244A-4481-9830-72EF9B5F5FF6}"/>
              </a:ext>
            </a:extLst>
          </p:cNvPr>
          <p:cNvSpPr>
            <a:spLocks noGrp="1"/>
          </p:cNvSpPr>
          <p:nvPr>
            <p:ph idx="1"/>
          </p:nvPr>
        </p:nvSpPr>
        <p:spPr>
          <a:xfrm>
            <a:off x="838200" y="1825625"/>
            <a:ext cx="10515600" cy="4511380"/>
          </a:xfrm>
        </p:spPr>
        <p:txBody>
          <a:bodyPr>
            <a:normAutofit lnSpcReduction="10000"/>
          </a:bodyPr>
          <a:lstStyle/>
          <a:p>
            <a:r>
              <a:rPr lang="en-US" dirty="0"/>
              <a:t>There are many free source project available on GitHub, many other platform for face capturing attendance storing system and 70% are CLI(command Line Interface), 20% are web based and 10% are GUI(Graphical user interface).</a:t>
            </a:r>
          </a:p>
          <a:p>
            <a:r>
              <a:rPr lang="en-US" dirty="0"/>
              <a:t>CLI's are very not user friendly, GUI system are having very less functionalities, web based system are not safe as the data of institute is stored on server which can be anywhere in city and can be hacked easily.</a:t>
            </a:r>
          </a:p>
          <a:p>
            <a:r>
              <a:rPr lang="en-US" dirty="0"/>
              <a:t>AI powered attendance capturing system is software built in python using </a:t>
            </a:r>
            <a:r>
              <a:rPr lang="en-US" dirty="0" err="1"/>
              <a:t>Tkinter</a:t>
            </a:r>
            <a:r>
              <a:rPr lang="en-US" dirty="0"/>
              <a:t> tool and database; MySQL, and system is connected with institute's server via LAN.</a:t>
            </a:r>
            <a:endParaRPr lang="en-IN" dirty="0"/>
          </a:p>
        </p:txBody>
      </p:sp>
    </p:spTree>
    <p:extLst>
      <p:ext uri="{BB962C8B-B14F-4D97-AF65-F5344CB8AC3E}">
        <p14:creationId xmlns:p14="http://schemas.microsoft.com/office/powerpoint/2010/main" val="85991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3AF9-8928-43AB-A9C0-71EE654CB8ED}"/>
              </a:ext>
            </a:extLst>
          </p:cNvPr>
          <p:cNvSpPr>
            <a:spLocks noGrp="1"/>
          </p:cNvSpPr>
          <p:nvPr>
            <p:ph type="title"/>
          </p:nvPr>
        </p:nvSpPr>
        <p:spPr/>
        <p:txBody>
          <a:bodyPr/>
          <a:lstStyle/>
          <a:p>
            <a:r>
              <a:rPr lang="en-IN" dirty="0"/>
              <a:t>Summary of Prior Art Search</a:t>
            </a:r>
          </a:p>
        </p:txBody>
      </p:sp>
      <p:sp>
        <p:nvSpPr>
          <p:cNvPr id="3" name="Content Placeholder 2">
            <a:extLst>
              <a:ext uri="{FF2B5EF4-FFF2-40B4-BE49-F238E27FC236}">
                <a16:creationId xmlns:a16="http://schemas.microsoft.com/office/drawing/2014/main" id="{5819E094-062A-4F69-8C51-95F7B511BF06}"/>
              </a:ext>
            </a:extLst>
          </p:cNvPr>
          <p:cNvSpPr>
            <a:spLocks noGrp="1"/>
          </p:cNvSpPr>
          <p:nvPr>
            <p:ph idx="1"/>
          </p:nvPr>
        </p:nvSpPr>
        <p:spPr/>
        <p:txBody>
          <a:bodyPr/>
          <a:lstStyle/>
          <a:p>
            <a:r>
              <a:rPr lang="en-US" dirty="0"/>
              <a:t>How our system is different from other system on internet?</a:t>
            </a:r>
          </a:p>
          <a:p>
            <a:pPr marL="514350" indent="-514350">
              <a:buFont typeface="+mj-lt"/>
              <a:buAutoNum type="arabicPeriod"/>
            </a:pPr>
            <a:r>
              <a:rPr lang="en-US" dirty="0"/>
              <a:t>GUI is user friendly, user don't need any technical knowledge to access the feature.</a:t>
            </a:r>
          </a:p>
          <a:p>
            <a:pPr marL="514350" indent="-514350">
              <a:buFont typeface="+mj-lt"/>
              <a:buAutoNum type="arabicPeriod"/>
            </a:pPr>
            <a:r>
              <a:rPr lang="en-US" dirty="0"/>
              <a:t>As compared to system on internet many more functions are given for admin and user.</a:t>
            </a:r>
          </a:p>
          <a:p>
            <a:pPr marL="514350" indent="-514350">
              <a:buFont typeface="+mj-lt"/>
              <a:buAutoNum type="arabicPeriod"/>
            </a:pPr>
            <a:r>
              <a:rPr lang="en-US" dirty="0"/>
              <a:t>The data security is maintained, data can be changed only by admin and read-only access is given to user.</a:t>
            </a:r>
            <a:endParaRPr lang="en-IN" dirty="0"/>
          </a:p>
        </p:txBody>
      </p:sp>
    </p:spTree>
    <p:extLst>
      <p:ext uri="{BB962C8B-B14F-4D97-AF65-F5344CB8AC3E}">
        <p14:creationId xmlns:p14="http://schemas.microsoft.com/office/powerpoint/2010/main" val="3178257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0D73-8AF6-4229-BEA0-338A431978C2}"/>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48FBF510-6D62-4728-945F-0C1B144FAAC5}"/>
              </a:ext>
            </a:extLst>
          </p:cNvPr>
          <p:cNvSpPr>
            <a:spLocks noGrp="1"/>
          </p:cNvSpPr>
          <p:nvPr>
            <p:ph idx="1"/>
          </p:nvPr>
        </p:nvSpPr>
        <p:spPr/>
        <p:txBody>
          <a:bodyPr/>
          <a:lstStyle/>
          <a:p>
            <a:r>
              <a:rPr lang="en-IN" dirty="0"/>
              <a:t>RFID (Radio-Frequency Identification):</a:t>
            </a:r>
          </a:p>
          <a:p>
            <a:pPr>
              <a:buFont typeface="Wingdings" panose="05000000000000000000" pitchFamily="2" charset="2"/>
              <a:buChar char="Ø"/>
            </a:pPr>
            <a:r>
              <a:rPr lang="en-IN" dirty="0">
                <a:latin typeface="+mj-lt"/>
              </a:rPr>
              <a:t>RFID can be time consuming.</a:t>
            </a:r>
          </a:p>
          <a:p>
            <a:pPr>
              <a:buFont typeface="Wingdings" panose="05000000000000000000" pitchFamily="2" charset="2"/>
              <a:buChar char="Ø"/>
            </a:pPr>
            <a:r>
              <a:rPr lang="en-IN" dirty="0">
                <a:latin typeface="+mj-lt"/>
              </a:rPr>
              <a:t>Any problem in the card will not register the attendance of student/worker.</a:t>
            </a:r>
          </a:p>
          <a:p>
            <a:pPr>
              <a:buFont typeface="Wingdings" panose="05000000000000000000" pitchFamily="2" charset="2"/>
              <a:buChar char="Ø"/>
            </a:pPr>
            <a:r>
              <a:rPr lang="en-IN" dirty="0">
                <a:latin typeface="+mj-lt"/>
              </a:rPr>
              <a:t>If the card gets lost anyone can misuse it without anyone knowing. Which can result in leak of confidential data of the company, miscellaneous leak. Any if such activities can result in huge loss of company. </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6064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93E0-B5F3-44EA-A191-C74B4F989A06}"/>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429DAE9E-B85B-49D0-A073-CD06D52E33F4}"/>
              </a:ext>
            </a:extLst>
          </p:cNvPr>
          <p:cNvSpPr>
            <a:spLocks noGrp="1"/>
          </p:cNvSpPr>
          <p:nvPr>
            <p:ph idx="1"/>
          </p:nvPr>
        </p:nvSpPr>
        <p:spPr/>
        <p:txBody>
          <a:bodyPr/>
          <a:lstStyle/>
          <a:p>
            <a:r>
              <a:rPr lang="en-IN" dirty="0"/>
              <a:t>Biometric Scan with Finger:</a:t>
            </a:r>
          </a:p>
          <a:p>
            <a:pPr>
              <a:buFont typeface="Wingdings" panose="05000000000000000000" pitchFamily="2" charset="2"/>
              <a:buChar char="Ø"/>
            </a:pPr>
            <a:r>
              <a:rPr lang="en-IN" dirty="0">
                <a:latin typeface="+mj-lt"/>
              </a:rPr>
              <a:t>It can also be time consuming.</a:t>
            </a:r>
          </a:p>
          <a:p>
            <a:pPr>
              <a:buFont typeface="Wingdings" panose="05000000000000000000" pitchFamily="2" charset="2"/>
              <a:buChar char="Ø"/>
            </a:pPr>
            <a:r>
              <a:rPr lang="en-IN" dirty="0">
                <a:latin typeface="+mj-lt"/>
              </a:rPr>
              <a:t>In season like winter the skin on the finger starts to peel off due to which the scanner won’t be able to recognise the person.</a:t>
            </a:r>
          </a:p>
          <a:p>
            <a:pPr>
              <a:buFont typeface="Wingdings" panose="05000000000000000000" pitchFamily="2" charset="2"/>
              <a:buChar char="Ø"/>
            </a:pPr>
            <a:r>
              <a:rPr lang="en-IN" dirty="0">
                <a:latin typeface="+mj-lt"/>
              </a:rPr>
              <a:t>The biometric machine can be hacked which can result in the hacker having the data of staff or student in the office/school.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0751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1A4A-BB86-48ED-8360-473DBC57E337}"/>
              </a:ext>
            </a:extLst>
          </p:cNvPr>
          <p:cNvSpPr>
            <a:spLocks noGrp="1"/>
          </p:cNvSpPr>
          <p:nvPr>
            <p:ph type="title"/>
          </p:nvPr>
        </p:nvSpPr>
        <p:spPr/>
        <p:txBody>
          <a:bodyPr/>
          <a:lstStyle/>
          <a:p>
            <a:r>
              <a:rPr lang="en-IN" dirty="0"/>
              <a:t>Canvas Summary (Mind Map)</a:t>
            </a:r>
          </a:p>
        </p:txBody>
      </p:sp>
      <p:pic>
        <p:nvPicPr>
          <p:cNvPr id="13" name="Content Placeholder 12">
            <a:extLst>
              <a:ext uri="{FF2B5EF4-FFF2-40B4-BE49-F238E27FC236}">
                <a16:creationId xmlns:a16="http://schemas.microsoft.com/office/drawing/2014/main" id="{5EB2AB90-0434-4043-A89D-F3935432E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 y="2115879"/>
            <a:ext cx="11823470" cy="3770830"/>
          </a:xfrm>
        </p:spPr>
      </p:pic>
    </p:spTree>
    <p:extLst>
      <p:ext uri="{BB962C8B-B14F-4D97-AF65-F5344CB8AC3E}">
        <p14:creationId xmlns:p14="http://schemas.microsoft.com/office/powerpoint/2010/main" val="62214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6B4B-B180-494D-82AA-B9F629CC59BC}"/>
              </a:ext>
            </a:extLst>
          </p:cNvPr>
          <p:cNvSpPr>
            <a:spLocks noGrp="1"/>
          </p:cNvSpPr>
          <p:nvPr>
            <p:ph type="title"/>
          </p:nvPr>
        </p:nvSpPr>
        <p:spPr/>
        <p:txBody>
          <a:bodyPr/>
          <a:lstStyle/>
          <a:p>
            <a:r>
              <a:rPr lang="en-IN" dirty="0"/>
              <a:t>Canvas Summary (AEIOU)</a:t>
            </a:r>
          </a:p>
        </p:txBody>
      </p:sp>
      <p:sp>
        <p:nvSpPr>
          <p:cNvPr id="3" name="Content Placeholder 2">
            <a:extLst>
              <a:ext uri="{FF2B5EF4-FFF2-40B4-BE49-F238E27FC236}">
                <a16:creationId xmlns:a16="http://schemas.microsoft.com/office/drawing/2014/main" id="{DC20CA26-8378-4CC9-A3A6-0B38993282D7}"/>
              </a:ext>
            </a:extLst>
          </p:cNvPr>
          <p:cNvSpPr>
            <a:spLocks noGrp="1"/>
          </p:cNvSpPr>
          <p:nvPr>
            <p:ph idx="1"/>
          </p:nvPr>
        </p:nvSpPr>
        <p:spPr/>
        <p:txBody>
          <a:bodyPr/>
          <a:lstStyle/>
          <a:p>
            <a:r>
              <a:rPr lang="en-IN" dirty="0"/>
              <a:t>Activities:</a:t>
            </a:r>
          </a:p>
          <a:p>
            <a:pPr lvl="0" algn="just">
              <a:lnSpc>
                <a:spcPct val="150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Capturing photo</a:t>
            </a:r>
            <a:endParaRPr lang="en-IN" sz="1800" dirty="0">
              <a:effectLst/>
              <a:latin typeface="+mj-lt"/>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Recognizing faces</a:t>
            </a:r>
            <a:endParaRPr lang="en-IN" sz="1800" dirty="0">
              <a:latin typeface="+mj-lt"/>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Add new student/user</a:t>
            </a:r>
            <a:endParaRPr lang="en-IN" sz="1800" dirty="0">
              <a:latin typeface="+mj-lt"/>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Delete new student/user</a:t>
            </a:r>
            <a:endParaRPr lang="en-IN" sz="1800" dirty="0">
              <a:latin typeface="+mj-lt"/>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Ø"/>
            </a:pPr>
            <a:r>
              <a:rPr lang="en-US" sz="1800" dirty="0">
                <a:effectLst/>
                <a:latin typeface="+mj-lt"/>
                <a:ea typeface="SimSun" panose="02010600030101010101" pitchFamily="2" charset="-122"/>
              </a:rPr>
              <a:t>Filling Attendance</a:t>
            </a:r>
            <a:endParaRPr lang="en-IN" sz="1800" dirty="0">
              <a:latin typeface="+mj-lt"/>
            </a:endParaRPr>
          </a:p>
          <a:p>
            <a:endParaRPr lang="en-IN" dirty="0"/>
          </a:p>
          <a:p>
            <a:pPr marL="0" indent="0">
              <a:buNone/>
            </a:pPr>
            <a:endParaRPr lang="en-IN" dirty="0"/>
          </a:p>
        </p:txBody>
      </p:sp>
    </p:spTree>
    <p:extLst>
      <p:ext uri="{BB962C8B-B14F-4D97-AF65-F5344CB8AC3E}">
        <p14:creationId xmlns:p14="http://schemas.microsoft.com/office/powerpoint/2010/main" val="240658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395F-E741-4C8C-AB43-08FF68A58B3B}"/>
              </a:ext>
            </a:extLst>
          </p:cNvPr>
          <p:cNvSpPr>
            <a:spLocks noGrp="1"/>
          </p:cNvSpPr>
          <p:nvPr>
            <p:ph type="title"/>
          </p:nvPr>
        </p:nvSpPr>
        <p:spPr/>
        <p:txBody>
          <a:bodyPr/>
          <a:lstStyle/>
          <a:p>
            <a:r>
              <a:rPr lang="en-IN" dirty="0"/>
              <a:t>Canvas Summary (AEIOU)</a:t>
            </a:r>
          </a:p>
        </p:txBody>
      </p:sp>
      <p:sp>
        <p:nvSpPr>
          <p:cNvPr id="3" name="Content Placeholder 2">
            <a:extLst>
              <a:ext uri="{FF2B5EF4-FFF2-40B4-BE49-F238E27FC236}">
                <a16:creationId xmlns:a16="http://schemas.microsoft.com/office/drawing/2014/main" id="{35978B7C-A362-41FA-B429-501765420947}"/>
              </a:ext>
            </a:extLst>
          </p:cNvPr>
          <p:cNvSpPr>
            <a:spLocks noGrp="1"/>
          </p:cNvSpPr>
          <p:nvPr>
            <p:ph idx="1"/>
          </p:nvPr>
        </p:nvSpPr>
        <p:spPr/>
        <p:txBody>
          <a:bodyPr/>
          <a:lstStyle/>
          <a:p>
            <a:r>
              <a:rPr lang="en-IN" dirty="0"/>
              <a:t>Environment:</a:t>
            </a:r>
          </a:p>
          <a:p>
            <a:pPr marL="342900" lvl="0" indent="-342900" algn="just">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Noisy</a:t>
            </a:r>
            <a:endParaRPr lang="en-IN" sz="1800" dirty="0">
              <a:effectLst/>
              <a:latin typeface="+mj-lt"/>
              <a:ea typeface="SimSun" panose="02010600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Crowdy</a:t>
            </a:r>
            <a:endParaRPr lang="en-IN" sz="1800" dirty="0">
              <a:effectLst/>
              <a:latin typeface="+mj-lt"/>
              <a:ea typeface="SimSun" panose="02010600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Warm</a:t>
            </a:r>
            <a:endParaRPr lang="en-IN" sz="1800" dirty="0">
              <a:effectLst/>
              <a:latin typeface="+mj-lt"/>
              <a:ea typeface="SimSun" panose="02010600030101010101" pitchFamily="2" charset="-122"/>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Cool</a:t>
            </a:r>
            <a:endParaRPr lang="en-IN" sz="1800" dirty="0">
              <a:effectLst/>
              <a:latin typeface="+mj-lt"/>
              <a:ea typeface="SimSun" panose="02010600030101010101" pitchFamily="2" charset="-122"/>
              <a:cs typeface="Times New Roman" panose="02020603050405020304" pitchFamily="18" charset="0"/>
            </a:endParaRPr>
          </a:p>
          <a:p>
            <a:pPr>
              <a:buFont typeface="Wingdings" panose="05000000000000000000" pitchFamily="2" charset="2"/>
              <a:buChar char="Ø"/>
            </a:pPr>
            <a:endParaRPr lang="en-IN" sz="1800" dirty="0">
              <a:latin typeface="+mj-lt"/>
            </a:endParaRPr>
          </a:p>
        </p:txBody>
      </p:sp>
    </p:spTree>
    <p:extLst>
      <p:ext uri="{BB962C8B-B14F-4D97-AF65-F5344CB8AC3E}">
        <p14:creationId xmlns:p14="http://schemas.microsoft.com/office/powerpoint/2010/main" val="648173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A6F0-80FF-4DA4-B383-CB7805BA6FD8}"/>
              </a:ext>
            </a:extLst>
          </p:cNvPr>
          <p:cNvSpPr>
            <a:spLocks noGrp="1"/>
          </p:cNvSpPr>
          <p:nvPr>
            <p:ph type="title"/>
          </p:nvPr>
        </p:nvSpPr>
        <p:spPr/>
        <p:txBody>
          <a:bodyPr/>
          <a:lstStyle/>
          <a:p>
            <a:r>
              <a:rPr lang="en-IN" dirty="0"/>
              <a:t>Canvas Summary (AEIOU)</a:t>
            </a:r>
          </a:p>
        </p:txBody>
      </p:sp>
      <p:sp>
        <p:nvSpPr>
          <p:cNvPr id="3" name="Content Placeholder 2">
            <a:extLst>
              <a:ext uri="{FF2B5EF4-FFF2-40B4-BE49-F238E27FC236}">
                <a16:creationId xmlns:a16="http://schemas.microsoft.com/office/drawing/2014/main" id="{1E798678-60D5-45C0-B683-25239DE36C92}"/>
              </a:ext>
            </a:extLst>
          </p:cNvPr>
          <p:cNvSpPr>
            <a:spLocks noGrp="1"/>
          </p:cNvSpPr>
          <p:nvPr>
            <p:ph idx="1"/>
          </p:nvPr>
        </p:nvSpPr>
        <p:spPr/>
        <p:txBody>
          <a:bodyPr/>
          <a:lstStyle/>
          <a:p>
            <a:r>
              <a:rPr lang="en-IN" dirty="0"/>
              <a:t>Interaction:</a:t>
            </a:r>
          </a:p>
          <a:p>
            <a:pPr lvl="0" algn="just">
              <a:lnSpc>
                <a:spcPct val="115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Camera – Student’s Face</a:t>
            </a:r>
            <a:endParaRPr lang="en-IN" sz="1800" dirty="0">
              <a:effectLst/>
              <a:latin typeface="+mj-lt"/>
              <a:ea typeface="SimSun" panose="02010600030101010101" pitchFamily="2" charset="-122"/>
              <a:cs typeface="Times New Roman" panose="02020603050405020304" pitchFamily="18" charset="0"/>
            </a:endParaRPr>
          </a:p>
          <a:p>
            <a:pPr lvl="0" algn="just">
              <a:lnSpc>
                <a:spcPct val="115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Computer – Camera</a:t>
            </a:r>
            <a:endParaRPr lang="en-IN" sz="1800" dirty="0">
              <a:effectLst/>
              <a:latin typeface="+mj-lt"/>
              <a:ea typeface="SimSun" panose="02010600030101010101" pitchFamily="2" charset="-122"/>
              <a:cs typeface="Times New Roman" panose="02020603050405020304" pitchFamily="18" charset="0"/>
            </a:endParaRPr>
          </a:p>
          <a:p>
            <a:pPr lvl="0" algn="just">
              <a:lnSpc>
                <a:spcPct val="115000"/>
              </a:lnSpc>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Computer – Database</a:t>
            </a:r>
            <a:endParaRPr lang="en-IN" sz="1800" dirty="0">
              <a:effectLst/>
              <a:latin typeface="+mj-lt"/>
              <a:ea typeface="SimSun" panose="02010600030101010101" pitchFamily="2" charset="-122"/>
              <a:cs typeface="Times New Roman" panose="02020603050405020304" pitchFamily="18" charset="0"/>
            </a:endParaRPr>
          </a:p>
          <a:p>
            <a:pPr>
              <a:buFont typeface="Wingdings" panose="05000000000000000000" pitchFamily="2" charset="2"/>
              <a:buChar char="Ø"/>
            </a:pPr>
            <a:r>
              <a:rPr lang="en-US" sz="1800" dirty="0">
                <a:effectLst/>
                <a:latin typeface="+mj-lt"/>
                <a:ea typeface="SimSun" panose="02010600030101010101" pitchFamily="2" charset="-122"/>
              </a:rPr>
              <a:t>Administrator - Software</a:t>
            </a:r>
            <a:endParaRPr lang="en-IN" sz="1800" dirty="0">
              <a:latin typeface="+mj-lt"/>
            </a:endParaRPr>
          </a:p>
        </p:txBody>
      </p:sp>
    </p:spTree>
    <p:extLst>
      <p:ext uri="{BB962C8B-B14F-4D97-AF65-F5344CB8AC3E}">
        <p14:creationId xmlns:p14="http://schemas.microsoft.com/office/powerpoint/2010/main" val="2234063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76D-C745-4490-81E1-8070E9675E62}"/>
              </a:ext>
            </a:extLst>
          </p:cNvPr>
          <p:cNvSpPr>
            <a:spLocks noGrp="1"/>
          </p:cNvSpPr>
          <p:nvPr>
            <p:ph type="title"/>
          </p:nvPr>
        </p:nvSpPr>
        <p:spPr/>
        <p:txBody>
          <a:bodyPr/>
          <a:lstStyle/>
          <a:p>
            <a:r>
              <a:rPr lang="en-IN" dirty="0"/>
              <a:t>Canvas Summary (AEIOU)</a:t>
            </a:r>
          </a:p>
        </p:txBody>
      </p:sp>
      <p:sp>
        <p:nvSpPr>
          <p:cNvPr id="3" name="Content Placeholder 2">
            <a:extLst>
              <a:ext uri="{FF2B5EF4-FFF2-40B4-BE49-F238E27FC236}">
                <a16:creationId xmlns:a16="http://schemas.microsoft.com/office/drawing/2014/main" id="{D991E621-ECFF-44C1-BF6B-5C1786CE1588}"/>
              </a:ext>
            </a:extLst>
          </p:cNvPr>
          <p:cNvSpPr>
            <a:spLocks noGrp="1"/>
          </p:cNvSpPr>
          <p:nvPr>
            <p:ph idx="1"/>
          </p:nvPr>
        </p:nvSpPr>
        <p:spPr/>
        <p:txBody>
          <a:bodyPr/>
          <a:lstStyle/>
          <a:p>
            <a:r>
              <a:rPr lang="en-IN" dirty="0"/>
              <a:t>Objects:</a:t>
            </a: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Camera</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Computer</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Internet</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Images</a:t>
            </a:r>
            <a:endParaRPr lang="en-IN" sz="1800" dirty="0">
              <a:effectLst/>
              <a:latin typeface="+mj-lt"/>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4106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5A62-426E-4465-A449-8CABB65D908A}"/>
              </a:ext>
            </a:extLst>
          </p:cNvPr>
          <p:cNvSpPr>
            <a:spLocks noGrp="1"/>
          </p:cNvSpPr>
          <p:nvPr>
            <p:ph type="title"/>
          </p:nvPr>
        </p:nvSpPr>
        <p:spPr/>
        <p:txBody>
          <a:bodyPr/>
          <a:lstStyle/>
          <a:p>
            <a:r>
              <a:rPr lang="en-IN" dirty="0"/>
              <a:t>Canvas Summary (AEIOU)</a:t>
            </a:r>
          </a:p>
        </p:txBody>
      </p:sp>
      <p:sp>
        <p:nvSpPr>
          <p:cNvPr id="3" name="Content Placeholder 2">
            <a:extLst>
              <a:ext uri="{FF2B5EF4-FFF2-40B4-BE49-F238E27FC236}">
                <a16:creationId xmlns:a16="http://schemas.microsoft.com/office/drawing/2014/main" id="{F85FF4AA-C462-493A-AB5E-28E1BD2FD453}"/>
              </a:ext>
            </a:extLst>
          </p:cNvPr>
          <p:cNvSpPr>
            <a:spLocks noGrp="1"/>
          </p:cNvSpPr>
          <p:nvPr>
            <p:ph idx="1"/>
          </p:nvPr>
        </p:nvSpPr>
        <p:spPr/>
        <p:txBody>
          <a:bodyPr/>
          <a:lstStyle/>
          <a:p>
            <a:r>
              <a:rPr lang="en-IN" dirty="0"/>
              <a:t>Users:</a:t>
            </a:r>
            <a:endParaRPr lang="en-IN" sz="1800" dirty="0">
              <a:latin typeface="+mj-lt"/>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Students</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Admin</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Professor</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Teachers</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Manager</a:t>
            </a:r>
            <a:endParaRPr lang="en-IN" sz="1800" dirty="0">
              <a:effectLst/>
              <a:latin typeface="+mj-lt"/>
              <a:ea typeface="SimSun" panose="02010600030101010101" pitchFamily="2" charset="-122"/>
              <a:cs typeface="Times New Roman" panose="02020603050405020304" pitchFamily="18" charset="0"/>
            </a:endParaRPr>
          </a:p>
          <a:p>
            <a:pPr marL="342900" lvl="0" indent="-342900" algn="l">
              <a:lnSpc>
                <a:spcPct val="115000"/>
              </a:lnSpc>
              <a:buFont typeface="Wingdings" panose="05000000000000000000" pitchFamily="2" charset="2"/>
              <a:buChar char=""/>
            </a:pPr>
            <a:r>
              <a:rPr lang="en-US" sz="1800" dirty="0">
                <a:effectLst/>
                <a:latin typeface="+mj-lt"/>
                <a:ea typeface="SimSun" panose="02010600030101010101" pitchFamily="2" charset="-122"/>
                <a:cs typeface="Times New Roman" panose="02020603050405020304" pitchFamily="18" charset="0"/>
              </a:rPr>
              <a:t>Office Staff</a:t>
            </a:r>
            <a:endParaRPr lang="en-IN" sz="1800" dirty="0">
              <a:effectLst/>
              <a:latin typeface="+mj-lt"/>
              <a:ea typeface="SimSun" panose="02010600030101010101" pitchFamily="2" charset="-122"/>
              <a:cs typeface="Times New Roman" panose="02020603050405020304" pitchFamily="18" charset="0"/>
            </a:endParaRPr>
          </a:p>
          <a:p>
            <a:pPr>
              <a:buFont typeface="Wingdings" panose="05000000000000000000" pitchFamily="2" charset="2"/>
              <a:buChar char="Ø"/>
            </a:pPr>
            <a:endParaRPr lang="en-IN" sz="1800" dirty="0">
              <a:latin typeface="+mj-lt"/>
            </a:endParaRPr>
          </a:p>
        </p:txBody>
      </p:sp>
    </p:spTree>
    <p:extLst>
      <p:ext uri="{BB962C8B-B14F-4D97-AF65-F5344CB8AC3E}">
        <p14:creationId xmlns:p14="http://schemas.microsoft.com/office/powerpoint/2010/main" val="79228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29EF-C7A4-4414-AAE1-4FEFE049EC0D}"/>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3AAEDF8D-926B-4436-A3E0-7F142C814FD6}"/>
              </a:ext>
            </a:extLst>
          </p:cNvPr>
          <p:cNvSpPr>
            <a:spLocks noGrp="1"/>
          </p:cNvSpPr>
          <p:nvPr>
            <p:ph idx="1"/>
          </p:nvPr>
        </p:nvSpPr>
        <p:spPr/>
        <p:txBody>
          <a:bodyPr/>
          <a:lstStyle/>
          <a:p>
            <a:r>
              <a:rPr lang="en-IN" dirty="0"/>
              <a:t>Introduction</a:t>
            </a:r>
          </a:p>
          <a:p>
            <a:r>
              <a:rPr lang="en-IN" dirty="0"/>
              <a:t>Existing Product/System</a:t>
            </a:r>
          </a:p>
          <a:p>
            <a:r>
              <a:rPr lang="en-IN" dirty="0"/>
              <a:t>Problem Identification</a:t>
            </a:r>
          </a:p>
          <a:p>
            <a:r>
              <a:rPr lang="en-IN" dirty="0"/>
              <a:t>Summary of Prior Art Search</a:t>
            </a:r>
          </a:p>
          <a:p>
            <a:r>
              <a:rPr lang="en-IN" dirty="0"/>
              <a:t>Problem Definition</a:t>
            </a:r>
          </a:p>
          <a:p>
            <a:r>
              <a:rPr lang="en-IN" dirty="0"/>
              <a:t>Canvases Summary</a:t>
            </a:r>
          </a:p>
          <a:p>
            <a:r>
              <a:rPr lang="en-IN" dirty="0"/>
              <a:t>Proposed Feature &amp; Specifications</a:t>
            </a:r>
          </a:p>
          <a:p>
            <a:r>
              <a:rPr lang="en-IN" dirty="0"/>
              <a:t>References</a:t>
            </a:r>
          </a:p>
        </p:txBody>
      </p:sp>
    </p:spTree>
    <p:extLst>
      <p:ext uri="{BB962C8B-B14F-4D97-AF65-F5344CB8AC3E}">
        <p14:creationId xmlns:p14="http://schemas.microsoft.com/office/powerpoint/2010/main" val="215614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DB85-EA16-46C6-8B16-B419A3F86802}"/>
              </a:ext>
            </a:extLst>
          </p:cNvPr>
          <p:cNvSpPr>
            <a:spLocks noGrp="1"/>
          </p:cNvSpPr>
          <p:nvPr>
            <p:ph type="title"/>
          </p:nvPr>
        </p:nvSpPr>
        <p:spPr/>
        <p:txBody>
          <a:bodyPr/>
          <a:lstStyle/>
          <a:p>
            <a:r>
              <a:rPr lang="en-IN" dirty="0"/>
              <a:t>Canvas Summary (AEIOU)</a:t>
            </a:r>
          </a:p>
        </p:txBody>
      </p:sp>
      <p:pic>
        <p:nvPicPr>
          <p:cNvPr id="5" name="Content Placeholder 4">
            <a:extLst>
              <a:ext uri="{FF2B5EF4-FFF2-40B4-BE49-F238E27FC236}">
                <a16:creationId xmlns:a16="http://schemas.microsoft.com/office/drawing/2014/main" id="{7FFCB595-E002-4674-AF5B-1ABED9CF7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465" y="1449073"/>
            <a:ext cx="6725069" cy="5043802"/>
          </a:xfrm>
        </p:spPr>
      </p:pic>
    </p:spTree>
    <p:extLst>
      <p:ext uri="{BB962C8B-B14F-4D97-AF65-F5344CB8AC3E}">
        <p14:creationId xmlns:p14="http://schemas.microsoft.com/office/powerpoint/2010/main" val="154314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BD41-C1E6-49F9-B318-63396A88AEC6}"/>
              </a:ext>
            </a:extLst>
          </p:cNvPr>
          <p:cNvSpPr>
            <a:spLocks noGrp="1"/>
          </p:cNvSpPr>
          <p:nvPr>
            <p:ph type="title"/>
          </p:nvPr>
        </p:nvSpPr>
        <p:spPr/>
        <p:txBody>
          <a:bodyPr/>
          <a:lstStyle/>
          <a:p>
            <a:r>
              <a:rPr lang="en-IN" dirty="0"/>
              <a:t>Canvas Summary (Empathy Canvas)</a:t>
            </a:r>
          </a:p>
        </p:txBody>
      </p:sp>
      <p:sp>
        <p:nvSpPr>
          <p:cNvPr id="3" name="Content Placeholder 2">
            <a:extLst>
              <a:ext uri="{FF2B5EF4-FFF2-40B4-BE49-F238E27FC236}">
                <a16:creationId xmlns:a16="http://schemas.microsoft.com/office/drawing/2014/main" id="{49F7D3F1-49AF-4A0F-96D9-48F40F34671D}"/>
              </a:ext>
            </a:extLst>
          </p:cNvPr>
          <p:cNvSpPr>
            <a:spLocks noGrp="1"/>
          </p:cNvSpPr>
          <p:nvPr>
            <p:ph idx="1"/>
          </p:nvPr>
        </p:nvSpPr>
        <p:spPr/>
        <p:txBody>
          <a:bodyPr/>
          <a:lstStyle/>
          <a:p>
            <a:r>
              <a:rPr lang="en-IN" dirty="0"/>
              <a:t>Users:</a:t>
            </a:r>
          </a:p>
          <a:p>
            <a:pPr lvl="0" algn="just">
              <a:lnSpc>
                <a:spcPct val="115000"/>
              </a:lnSpc>
              <a:spcAft>
                <a:spcPts val="1000"/>
              </a:spcAft>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Students</a:t>
            </a:r>
            <a:endParaRPr lang="en-IN" sz="1800" dirty="0">
              <a:effectLst/>
              <a:latin typeface="+mj-lt"/>
              <a:ea typeface="SimSun" panose="02010600030101010101" pitchFamily="2" charset="-122"/>
              <a:cs typeface="Times New Roman" panose="02020603050405020304" pitchFamily="18" charset="0"/>
            </a:endParaRPr>
          </a:p>
          <a:p>
            <a:pPr lvl="0" algn="l">
              <a:lnSpc>
                <a:spcPct val="115000"/>
              </a:lnSpc>
              <a:spcAft>
                <a:spcPts val="1000"/>
              </a:spcAft>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Professors</a:t>
            </a:r>
            <a:endParaRPr lang="en-IN" sz="1800" dirty="0">
              <a:effectLst/>
              <a:latin typeface="+mj-lt"/>
              <a:ea typeface="SimSun" panose="02010600030101010101" pitchFamily="2" charset="-122"/>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Teachers</a:t>
            </a:r>
            <a:endParaRPr lang="en-IN" sz="1800" dirty="0">
              <a:effectLst/>
              <a:latin typeface="+mj-lt"/>
              <a:ea typeface="SimSun" panose="02010600030101010101" pitchFamily="2" charset="-122"/>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dirty="0">
                <a:effectLst/>
                <a:latin typeface="+mj-lt"/>
                <a:ea typeface="SimSun" panose="02010600030101010101" pitchFamily="2" charset="-122"/>
                <a:cs typeface="Times New Roman" panose="02020603050405020304" pitchFamily="18" charset="0"/>
              </a:rPr>
              <a:t>Managers</a:t>
            </a:r>
            <a:endParaRPr lang="en-IN" sz="1800" dirty="0">
              <a:latin typeface="+mj-lt"/>
              <a:ea typeface="SimSun" panose="02010600030101010101" pitchFamily="2" charset="-122"/>
              <a:cs typeface="Times New Roman" panose="02020603050405020304" pitchFamily="18" charset="0"/>
            </a:endParaRPr>
          </a:p>
          <a:p>
            <a:pPr lvl="0" algn="just">
              <a:lnSpc>
                <a:spcPct val="115000"/>
              </a:lnSpc>
              <a:spcAft>
                <a:spcPts val="1000"/>
              </a:spcAft>
              <a:buFont typeface="Wingdings" panose="05000000000000000000" pitchFamily="2" charset="2"/>
              <a:buChar char="Ø"/>
            </a:pPr>
            <a:r>
              <a:rPr lang="en-US" sz="1800" dirty="0">
                <a:effectLst/>
                <a:latin typeface="+mj-lt"/>
                <a:ea typeface="SimSun" panose="02010600030101010101" pitchFamily="2" charset="-122"/>
              </a:rPr>
              <a:t>Office Staffs</a:t>
            </a:r>
            <a:endParaRPr lang="en-IN" sz="1800" dirty="0">
              <a:latin typeface="+mj-lt"/>
            </a:endParaRPr>
          </a:p>
        </p:txBody>
      </p:sp>
    </p:spTree>
    <p:extLst>
      <p:ext uri="{BB962C8B-B14F-4D97-AF65-F5344CB8AC3E}">
        <p14:creationId xmlns:p14="http://schemas.microsoft.com/office/powerpoint/2010/main" val="127261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01A0-8A90-4DCD-8024-CC7F70DDBA22}"/>
              </a:ext>
            </a:extLst>
          </p:cNvPr>
          <p:cNvSpPr>
            <a:spLocks noGrp="1"/>
          </p:cNvSpPr>
          <p:nvPr>
            <p:ph type="title"/>
          </p:nvPr>
        </p:nvSpPr>
        <p:spPr/>
        <p:txBody>
          <a:bodyPr/>
          <a:lstStyle/>
          <a:p>
            <a:r>
              <a:rPr lang="en-IN" dirty="0"/>
              <a:t>Canvas Summary (Empathy Canvas)</a:t>
            </a:r>
          </a:p>
        </p:txBody>
      </p:sp>
      <p:sp>
        <p:nvSpPr>
          <p:cNvPr id="3" name="Content Placeholder 2">
            <a:extLst>
              <a:ext uri="{FF2B5EF4-FFF2-40B4-BE49-F238E27FC236}">
                <a16:creationId xmlns:a16="http://schemas.microsoft.com/office/drawing/2014/main" id="{26C4BBD5-26D4-4C0A-B498-E79738286914}"/>
              </a:ext>
            </a:extLst>
          </p:cNvPr>
          <p:cNvSpPr>
            <a:spLocks noGrp="1"/>
          </p:cNvSpPr>
          <p:nvPr>
            <p:ph idx="1"/>
          </p:nvPr>
        </p:nvSpPr>
        <p:spPr/>
        <p:txBody>
          <a:bodyPr/>
          <a:lstStyle/>
          <a:p>
            <a:r>
              <a:rPr lang="en-IN" dirty="0"/>
              <a:t>Stakeholders:</a:t>
            </a:r>
          </a:p>
          <a:p>
            <a:pPr>
              <a:buFont typeface="Wingdings" panose="05000000000000000000" pitchFamily="2" charset="2"/>
              <a:buChar char="Ø"/>
            </a:pPr>
            <a:r>
              <a:rPr lang="en-IN" sz="1800" dirty="0">
                <a:latin typeface="+mj-lt"/>
              </a:rPr>
              <a:t>Students</a:t>
            </a:r>
          </a:p>
          <a:p>
            <a:pPr>
              <a:buFont typeface="Wingdings" panose="05000000000000000000" pitchFamily="2" charset="2"/>
              <a:buChar char="Ø"/>
            </a:pPr>
            <a:r>
              <a:rPr lang="en-IN" sz="1800" dirty="0">
                <a:latin typeface="+mj-lt"/>
              </a:rPr>
              <a:t>Office Staffs</a:t>
            </a:r>
          </a:p>
          <a:p>
            <a:pPr>
              <a:buFont typeface="Wingdings" panose="05000000000000000000" pitchFamily="2" charset="2"/>
              <a:buChar char="Ø"/>
            </a:pPr>
            <a:endParaRPr lang="en-IN" sz="1800" dirty="0">
              <a:latin typeface="+mj-lt"/>
            </a:endParaRPr>
          </a:p>
          <a:p>
            <a:r>
              <a:rPr lang="en-US" dirty="0">
                <a:effectLst/>
                <a:ea typeface="SimSun" panose="02010600030101010101" pitchFamily="2" charset="-122"/>
                <a:cs typeface="Times New Roman" panose="02020603050405020304" pitchFamily="18" charset="0"/>
              </a:rPr>
              <a:t>Activities:</a:t>
            </a:r>
          </a:p>
          <a:p>
            <a:pPr>
              <a:buFont typeface="Wingdings" panose="05000000000000000000" pitchFamily="2" charset="2"/>
              <a:buChar char="Ø"/>
            </a:pPr>
            <a:r>
              <a:rPr lang="en-US" sz="1800" dirty="0">
                <a:latin typeface="+mj-lt"/>
              </a:rPr>
              <a:t>Scanning Card</a:t>
            </a:r>
          </a:p>
          <a:p>
            <a:pPr>
              <a:buFont typeface="Wingdings" panose="05000000000000000000" pitchFamily="2" charset="2"/>
              <a:buChar char="Ø"/>
            </a:pPr>
            <a:r>
              <a:rPr lang="en-US" sz="1800" dirty="0">
                <a:latin typeface="+mj-lt"/>
              </a:rPr>
              <a:t>Scanning Fingers</a:t>
            </a:r>
          </a:p>
          <a:p>
            <a:pPr>
              <a:buFont typeface="Wingdings" panose="05000000000000000000" pitchFamily="2" charset="2"/>
              <a:buChar char="Ø"/>
            </a:pPr>
            <a:r>
              <a:rPr lang="en-US" sz="1800" dirty="0">
                <a:latin typeface="+mj-lt"/>
              </a:rPr>
              <a:t>Checking Attendance </a:t>
            </a:r>
            <a:endParaRPr lang="en-IN" sz="1800" dirty="0">
              <a:latin typeface="+mj-lt"/>
            </a:endParaRPr>
          </a:p>
          <a:p>
            <a:pPr>
              <a:buFont typeface="Wingdings" panose="05000000000000000000" pitchFamily="2" charset="2"/>
              <a:buChar char="Ø"/>
            </a:pPr>
            <a:endParaRPr lang="en-IN" sz="1800" dirty="0">
              <a:latin typeface="+mj-lt"/>
            </a:endParaRPr>
          </a:p>
          <a:p>
            <a:endParaRPr lang="en-IN" dirty="0"/>
          </a:p>
        </p:txBody>
      </p:sp>
    </p:spTree>
    <p:extLst>
      <p:ext uri="{BB962C8B-B14F-4D97-AF65-F5344CB8AC3E}">
        <p14:creationId xmlns:p14="http://schemas.microsoft.com/office/powerpoint/2010/main" val="212194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013D-FF5E-4C02-8A46-77AA185AD640}"/>
              </a:ext>
            </a:extLst>
          </p:cNvPr>
          <p:cNvSpPr>
            <a:spLocks noGrp="1"/>
          </p:cNvSpPr>
          <p:nvPr>
            <p:ph type="title"/>
          </p:nvPr>
        </p:nvSpPr>
        <p:spPr/>
        <p:txBody>
          <a:bodyPr/>
          <a:lstStyle/>
          <a:p>
            <a:r>
              <a:rPr lang="en-IN" dirty="0"/>
              <a:t>Canvas Summary (Empathy Canvas)</a:t>
            </a:r>
          </a:p>
        </p:txBody>
      </p:sp>
      <p:sp>
        <p:nvSpPr>
          <p:cNvPr id="3" name="Content Placeholder 2">
            <a:extLst>
              <a:ext uri="{FF2B5EF4-FFF2-40B4-BE49-F238E27FC236}">
                <a16:creationId xmlns:a16="http://schemas.microsoft.com/office/drawing/2014/main" id="{A99DCD86-F058-4D58-BBA9-BB5B2C03E53A}"/>
              </a:ext>
            </a:extLst>
          </p:cNvPr>
          <p:cNvSpPr>
            <a:spLocks noGrp="1"/>
          </p:cNvSpPr>
          <p:nvPr>
            <p:ph idx="1"/>
          </p:nvPr>
        </p:nvSpPr>
        <p:spPr>
          <a:xfrm>
            <a:off x="838200" y="1825624"/>
            <a:ext cx="10515600" cy="5032375"/>
          </a:xfrm>
        </p:spPr>
        <p:txBody>
          <a:bodyPr>
            <a:normAutofit/>
          </a:bodyPr>
          <a:lstStyle/>
          <a:p>
            <a:r>
              <a:rPr lang="en-US" dirty="0">
                <a:effectLst/>
                <a:ea typeface="SimSun" panose="02010600030101010101" pitchFamily="2" charset="-122"/>
                <a:cs typeface="Times New Roman" panose="02020603050405020304" pitchFamily="18" charset="0"/>
              </a:rPr>
              <a:t>Story Boarding:</a:t>
            </a:r>
          </a:p>
          <a:p>
            <a:pPr marL="0" indent="0">
              <a:buNone/>
            </a:pPr>
            <a:r>
              <a:rPr lang="en-US" sz="1800" dirty="0">
                <a:latin typeface="+mj-lt"/>
                <a:cs typeface="Times New Roman" panose="02020603050405020304" pitchFamily="18" charset="0"/>
              </a:rPr>
              <a:t>HAPPY:</a:t>
            </a:r>
          </a:p>
          <a:p>
            <a:pPr marL="0" indent="0">
              <a:buNone/>
            </a:pPr>
            <a:r>
              <a:rPr lang="en-US" sz="1800" dirty="0">
                <a:latin typeface="+mj-lt"/>
                <a:cs typeface="Times New Roman" panose="02020603050405020304" pitchFamily="18" charset="0"/>
              </a:rPr>
              <a:t>Before implementing biometric scanning, system user's company was using RFID card system where user have to had RFID card and if he forgets to bring the RFID card he had to run back home to grab the RFID card but After implementing biometric scanning system there was no need of any card, just finger was required.</a:t>
            </a:r>
          </a:p>
          <a:p>
            <a:pPr marL="0" indent="0">
              <a:buNone/>
            </a:pPr>
            <a:r>
              <a:rPr lang="en-US" sz="1800" dirty="0">
                <a:latin typeface="+mj-lt"/>
                <a:cs typeface="Times New Roman" panose="02020603050405020304" pitchFamily="18" charset="0"/>
              </a:rPr>
              <a:t>SAD:</a:t>
            </a:r>
          </a:p>
          <a:p>
            <a:pPr marL="0" indent="0">
              <a:buNone/>
            </a:pPr>
            <a:r>
              <a:rPr lang="en-US" sz="1800" dirty="0">
                <a:latin typeface="+mj-lt"/>
                <a:cs typeface="Times New Roman" panose="02020603050405020304" pitchFamily="18" charset="0"/>
              </a:rPr>
              <a:t>In winter season the skin on the finger starts peeling off due to which the biometric scanner won’t recognize the person and thus he/she won't able to get the attendance for the whole day. In monsoon season when finger get wet the biometric scanner won't recognize the finger. And Because of this all other students or staff have to wait for their chance as there is only one or two Biometric system available.</a:t>
            </a:r>
          </a:p>
          <a:p>
            <a:pPr marL="0" indent="0">
              <a:buNone/>
            </a:pPr>
            <a:endParaRPr lang="en-US" sz="1800" dirty="0">
              <a:latin typeface="+mj-lt"/>
              <a:cs typeface="Times New Roman" panose="02020603050405020304" pitchFamily="18" charset="0"/>
            </a:endParaRPr>
          </a:p>
          <a:p>
            <a:pPr marL="0" indent="0">
              <a:buNone/>
            </a:pPr>
            <a:endParaRPr lang="en-US" sz="3300" dirty="0">
              <a:latin typeface="+mj-lt"/>
              <a:cs typeface="Times New Roman" panose="02020603050405020304" pitchFamily="18" charset="0"/>
            </a:endParaRPr>
          </a:p>
        </p:txBody>
      </p:sp>
    </p:spTree>
    <p:extLst>
      <p:ext uri="{BB962C8B-B14F-4D97-AF65-F5344CB8AC3E}">
        <p14:creationId xmlns:p14="http://schemas.microsoft.com/office/powerpoint/2010/main" val="363806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2019-3248-4867-BF5E-991A75E7F2AF}"/>
              </a:ext>
            </a:extLst>
          </p:cNvPr>
          <p:cNvSpPr>
            <a:spLocks noGrp="1"/>
          </p:cNvSpPr>
          <p:nvPr>
            <p:ph type="title"/>
          </p:nvPr>
        </p:nvSpPr>
        <p:spPr/>
        <p:txBody>
          <a:bodyPr/>
          <a:lstStyle/>
          <a:p>
            <a:r>
              <a:rPr lang="en-IN" dirty="0"/>
              <a:t>Canvas Summary (Empathy Canvas)</a:t>
            </a:r>
          </a:p>
        </p:txBody>
      </p:sp>
      <p:sp>
        <p:nvSpPr>
          <p:cNvPr id="3" name="Content Placeholder 2">
            <a:extLst>
              <a:ext uri="{FF2B5EF4-FFF2-40B4-BE49-F238E27FC236}">
                <a16:creationId xmlns:a16="http://schemas.microsoft.com/office/drawing/2014/main" id="{EF4CA51B-DC2B-4F32-89DC-9A0BF35ED929}"/>
              </a:ext>
            </a:extLst>
          </p:cNvPr>
          <p:cNvSpPr>
            <a:spLocks noGrp="1"/>
          </p:cNvSpPr>
          <p:nvPr>
            <p:ph idx="1"/>
          </p:nvPr>
        </p:nvSpPr>
        <p:spPr/>
        <p:txBody>
          <a:bodyPr/>
          <a:lstStyle/>
          <a:p>
            <a:r>
              <a:rPr lang="en-US" dirty="0">
                <a:effectLst/>
                <a:ea typeface="SimSun" panose="02010600030101010101" pitchFamily="2" charset="-122"/>
                <a:cs typeface="Times New Roman" panose="02020603050405020304" pitchFamily="18" charset="0"/>
              </a:rPr>
              <a:t>Story Boarding:</a:t>
            </a:r>
          </a:p>
          <a:p>
            <a:pPr marL="0" indent="0">
              <a:buNone/>
            </a:pPr>
            <a:r>
              <a:rPr lang="en-US" sz="1800" dirty="0">
                <a:latin typeface="+mj-lt"/>
                <a:ea typeface="SimSun" panose="02010600030101010101" pitchFamily="2" charset="-122"/>
                <a:cs typeface="Times New Roman" panose="02020603050405020304" pitchFamily="18" charset="0"/>
              </a:rPr>
              <a:t>Happy:</a:t>
            </a:r>
          </a:p>
          <a:p>
            <a:pPr marL="0" indent="0">
              <a:buNone/>
            </a:pPr>
            <a:r>
              <a:rPr lang="en-US" sz="1800" dirty="0">
                <a:latin typeface="+mj-lt"/>
                <a:ea typeface="SimSun" panose="02010600030101010101" pitchFamily="2" charset="-122"/>
                <a:cs typeface="Times New Roman" panose="02020603050405020304" pitchFamily="18" charset="0"/>
              </a:rPr>
              <a:t>In monsoon season a user was waiting for bus in bus stand and the user's phone rang so the user reached his pocket to get phone but the user was unaware that he kept RFID card in same pocket with his phone as soon as he took his phone out of the pocket his RFID card fell in a puddle of water but as the RFID card was water proof so there was no damage on it, and it didn't cost user's time to replace it. </a:t>
            </a:r>
          </a:p>
          <a:p>
            <a:pPr marL="0" indent="0">
              <a:buNone/>
            </a:pPr>
            <a:r>
              <a:rPr lang="en-US" sz="1800" dirty="0">
                <a:latin typeface="+mj-lt"/>
                <a:ea typeface="SimSun" panose="02010600030101010101" pitchFamily="2" charset="-122"/>
                <a:cs typeface="Times New Roman" panose="02020603050405020304" pitchFamily="18" charset="0"/>
              </a:rPr>
              <a:t>Sad:</a:t>
            </a:r>
          </a:p>
          <a:p>
            <a:pPr marL="0" indent="0">
              <a:buNone/>
            </a:pPr>
            <a:r>
              <a:rPr lang="en-US" sz="1800" dirty="0">
                <a:latin typeface="+mj-lt"/>
                <a:ea typeface="SimSun" panose="02010600030101010101" pitchFamily="2" charset="-122"/>
                <a:cs typeface="Times New Roman" panose="02020603050405020304" pitchFamily="18" charset="0"/>
              </a:rPr>
              <a:t>When the RFID card get lost students or office worker won't get the attendance for whole day and he or she had to meet the admin of RFID card system for generation and deactivation of previous RFID card which require more time and if the card gets in the hand of an unknown person then he/she can misuse the RFID card for unethical purpose. </a:t>
            </a:r>
          </a:p>
          <a:p>
            <a:pPr marL="0" indent="0">
              <a:buNone/>
            </a:pPr>
            <a:endParaRPr lang="en-US" sz="1800" dirty="0">
              <a:latin typeface="+mj-lt"/>
              <a:ea typeface="SimSun" panose="02010600030101010101" pitchFamily="2" charset="-122"/>
              <a:cs typeface="Times New Roman" panose="02020603050405020304" pitchFamily="18" charset="0"/>
            </a:endParaRPr>
          </a:p>
          <a:p>
            <a:pPr marL="0" indent="0">
              <a:buNone/>
            </a:pPr>
            <a:endParaRPr lang="en-US" sz="1800" dirty="0">
              <a:latin typeface="+mj-lt"/>
              <a:ea typeface="SimSun" panose="02010600030101010101" pitchFamily="2" charset="-122"/>
              <a:cs typeface="Times New Roman" panose="02020603050405020304" pitchFamily="18" charset="0"/>
            </a:endParaRPr>
          </a:p>
          <a:p>
            <a:pPr marL="0" indent="0">
              <a:buNone/>
            </a:pPr>
            <a:endParaRPr lang="en-US" sz="1800" dirty="0">
              <a:effectLst/>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17454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441D-EE9F-4B71-B8C2-07B60EBA1950}"/>
              </a:ext>
            </a:extLst>
          </p:cNvPr>
          <p:cNvSpPr>
            <a:spLocks noGrp="1"/>
          </p:cNvSpPr>
          <p:nvPr>
            <p:ph type="title"/>
          </p:nvPr>
        </p:nvSpPr>
        <p:spPr/>
        <p:txBody>
          <a:bodyPr/>
          <a:lstStyle/>
          <a:p>
            <a:r>
              <a:rPr lang="en-IN" dirty="0"/>
              <a:t>Canvas Summary (Empathy Canvas)</a:t>
            </a:r>
          </a:p>
        </p:txBody>
      </p:sp>
      <p:pic>
        <p:nvPicPr>
          <p:cNvPr id="7" name="Content Placeholder 6">
            <a:extLst>
              <a:ext uri="{FF2B5EF4-FFF2-40B4-BE49-F238E27FC236}">
                <a16:creationId xmlns:a16="http://schemas.microsoft.com/office/drawing/2014/main" id="{B92DA327-10D7-4D69-8868-079883CE8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1039" y="1420530"/>
            <a:ext cx="4593184" cy="5377853"/>
          </a:xfrm>
        </p:spPr>
      </p:pic>
    </p:spTree>
    <p:extLst>
      <p:ext uri="{BB962C8B-B14F-4D97-AF65-F5344CB8AC3E}">
        <p14:creationId xmlns:p14="http://schemas.microsoft.com/office/powerpoint/2010/main" val="3094549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89A7-314F-46AE-B826-755FF678ED1E}"/>
              </a:ext>
            </a:extLst>
          </p:cNvPr>
          <p:cNvSpPr>
            <a:spLocks noGrp="1"/>
          </p:cNvSpPr>
          <p:nvPr>
            <p:ph type="title"/>
          </p:nvPr>
        </p:nvSpPr>
        <p:spPr/>
        <p:txBody>
          <a:bodyPr/>
          <a:lstStyle/>
          <a:p>
            <a:r>
              <a:rPr lang="en-IN" dirty="0"/>
              <a:t>Canvas Summary (Ideation Canvas)</a:t>
            </a:r>
          </a:p>
        </p:txBody>
      </p:sp>
      <p:sp>
        <p:nvSpPr>
          <p:cNvPr id="3" name="Content Placeholder 2">
            <a:extLst>
              <a:ext uri="{FF2B5EF4-FFF2-40B4-BE49-F238E27FC236}">
                <a16:creationId xmlns:a16="http://schemas.microsoft.com/office/drawing/2014/main" id="{25FF92B9-7B68-490B-A471-FE1FF319DC04}"/>
              </a:ext>
            </a:extLst>
          </p:cNvPr>
          <p:cNvSpPr>
            <a:spLocks noGrp="1"/>
          </p:cNvSpPr>
          <p:nvPr>
            <p:ph idx="1"/>
          </p:nvPr>
        </p:nvSpPr>
        <p:spPr/>
        <p:txBody>
          <a:bodyPr/>
          <a:lstStyle/>
          <a:p>
            <a:r>
              <a:rPr lang="en-IN" dirty="0"/>
              <a:t>People:</a:t>
            </a:r>
          </a:p>
          <a:p>
            <a:pPr>
              <a:buFont typeface="Wingdings" panose="05000000000000000000" pitchFamily="2" charset="2"/>
              <a:buChar char="Ø"/>
            </a:pPr>
            <a:r>
              <a:rPr lang="en-IN" sz="1800" dirty="0">
                <a:latin typeface="+mj-lt"/>
              </a:rPr>
              <a:t>Professors</a:t>
            </a:r>
          </a:p>
          <a:p>
            <a:pPr>
              <a:buFont typeface="Wingdings" panose="05000000000000000000" pitchFamily="2" charset="2"/>
              <a:buChar char="Ø"/>
            </a:pPr>
            <a:r>
              <a:rPr lang="en-IN" sz="1800" dirty="0">
                <a:latin typeface="+mj-lt"/>
              </a:rPr>
              <a:t>Teachers</a:t>
            </a:r>
          </a:p>
          <a:p>
            <a:pPr>
              <a:buFont typeface="Wingdings" panose="05000000000000000000" pitchFamily="2" charset="2"/>
              <a:buChar char="Ø"/>
            </a:pPr>
            <a:r>
              <a:rPr lang="en-IN" sz="1800" dirty="0">
                <a:latin typeface="+mj-lt"/>
              </a:rPr>
              <a:t>Students</a:t>
            </a:r>
          </a:p>
          <a:p>
            <a:pPr>
              <a:buFont typeface="Wingdings" panose="05000000000000000000" pitchFamily="2" charset="2"/>
              <a:buChar char="Ø"/>
            </a:pPr>
            <a:r>
              <a:rPr lang="en-IN" sz="1800" dirty="0">
                <a:latin typeface="+mj-lt"/>
              </a:rPr>
              <a:t>Staffs</a:t>
            </a:r>
          </a:p>
          <a:p>
            <a:pPr>
              <a:buFont typeface="Wingdings" panose="05000000000000000000" pitchFamily="2" charset="2"/>
              <a:buChar char="Ø"/>
            </a:pPr>
            <a:endParaRPr lang="en-IN" sz="1800" dirty="0">
              <a:latin typeface="+mj-lt"/>
            </a:endParaRPr>
          </a:p>
          <a:p>
            <a:r>
              <a:rPr lang="en-IN" dirty="0"/>
              <a:t>Activity:</a:t>
            </a:r>
          </a:p>
          <a:p>
            <a:pPr>
              <a:buFont typeface="Wingdings" panose="05000000000000000000" pitchFamily="2" charset="2"/>
              <a:buChar char="Ø"/>
            </a:pPr>
            <a:r>
              <a:rPr lang="en-US" sz="1800" dirty="0">
                <a:latin typeface="+mj-lt"/>
              </a:rPr>
              <a:t>Manually Taking Attendance</a:t>
            </a:r>
          </a:p>
          <a:p>
            <a:pPr>
              <a:buFont typeface="Wingdings" panose="05000000000000000000" pitchFamily="2" charset="2"/>
              <a:buChar char="Ø"/>
            </a:pPr>
            <a:r>
              <a:rPr lang="en-US" sz="1800" dirty="0">
                <a:latin typeface="+mj-lt"/>
              </a:rPr>
              <a:t>Attendance Through Biometric Method</a:t>
            </a:r>
          </a:p>
          <a:p>
            <a:pPr>
              <a:buFont typeface="Wingdings" panose="05000000000000000000" pitchFamily="2" charset="2"/>
              <a:buChar char="Ø"/>
            </a:pPr>
            <a:r>
              <a:rPr lang="en-US" sz="1800" dirty="0">
                <a:latin typeface="+mj-lt"/>
              </a:rPr>
              <a:t>Attendance Through RFID Method</a:t>
            </a:r>
            <a:endParaRPr lang="en-IN" sz="1800" dirty="0">
              <a:latin typeface="+mj-lt"/>
            </a:endParaRPr>
          </a:p>
        </p:txBody>
      </p:sp>
    </p:spTree>
    <p:extLst>
      <p:ext uri="{BB962C8B-B14F-4D97-AF65-F5344CB8AC3E}">
        <p14:creationId xmlns:p14="http://schemas.microsoft.com/office/powerpoint/2010/main" val="374330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0D54-A9D0-492F-92DF-2D49AE4F7199}"/>
              </a:ext>
            </a:extLst>
          </p:cNvPr>
          <p:cNvSpPr>
            <a:spLocks noGrp="1"/>
          </p:cNvSpPr>
          <p:nvPr>
            <p:ph type="title"/>
          </p:nvPr>
        </p:nvSpPr>
        <p:spPr/>
        <p:txBody>
          <a:bodyPr/>
          <a:lstStyle/>
          <a:p>
            <a:r>
              <a:rPr lang="en-IN" dirty="0"/>
              <a:t>Canvas Summary (Ideation Canvas)</a:t>
            </a:r>
          </a:p>
        </p:txBody>
      </p:sp>
      <p:sp>
        <p:nvSpPr>
          <p:cNvPr id="3" name="Content Placeholder 2">
            <a:extLst>
              <a:ext uri="{FF2B5EF4-FFF2-40B4-BE49-F238E27FC236}">
                <a16:creationId xmlns:a16="http://schemas.microsoft.com/office/drawing/2014/main" id="{AD0C390D-F0A4-4AC6-9BF6-2BD8E29FB0B9}"/>
              </a:ext>
            </a:extLst>
          </p:cNvPr>
          <p:cNvSpPr>
            <a:spLocks noGrp="1"/>
          </p:cNvSpPr>
          <p:nvPr>
            <p:ph idx="1"/>
          </p:nvPr>
        </p:nvSpPr>
        <p:spPr/>
        <p:txBody>
          <a:bodyPr/>
          <a:lstStyle/>
          <a:p>
            <a:r>
              <a:rPr lang="en-IN" dirty="0"/>
              <a:t>Situation/Context/Location:</a:t>
            </a:r>
          </a:p>
          <a:p>
            <a:pPr>
              <a:buFont typeface="Wingdings" panose="05000000000000000000" pitchFamily="2" charset="2"/>
              <a:buChar char="Ø"/>
            </a:pPr>
            <a:r>
              <a:rPr lang="en-US" sz="1800" dirty="0">
                <a:latin typeface="+mj-lt"/>
              </a:rPr>
              <a:t>During Lectures - Attendance - college</a:t>
            </a:r>
          </a:p>
          <a:p>
            <a:pPr>
              <a:buFont typeface="Wingdings" panose="05000000000000000000" pitchFamily="2" charset="2"/>
              <a:buChar char="Ø"/>
            </a:pPr>
            <a:r>
              <a:rPr lang="en-US" sz="1800" dirty="0">
                <a:latin typeface="+mj-lt"/>
              </a:rPr>
              <a:t>RFID card lost</a:t>
            </a:r>
          </a:p>
          <a:p>
            <a:pPr>
              <a:buFont typeface="Wingdings" panose="05000000000000000000" pitchFamily="2" charset="2"/>
              <a:buChar char="Ø"/>
            </a:pPr>
            <a:r>
              <a:rPr lang="en-US" sz="1800" dirty="0">
                <a:latin typeface="+mj-lt"/>
              </a:rPr>
              <a:t>Injury in finger - Biometric method fail		</a:t>
            </a:r>
          </a:p>
          <a:p>
            <a:pPr>
              <a:buFont typeface="Wingdings" panose="05000000000000000000" pitchFamily="2" charset="2"/>
              <a:buChar char="Ø"/>
            </a:pPr>
            <a:r>
              <a:rPr lang="en-US" sz="1800" dirty="0">
                <a:latin typeface="+mj-lt"/>
              </a:rPr>
              <a:t>Rainy - Biometric method fail</a:t>
            </a:r>
          </a:p>
          <a:p>
            <a:pPr>
              <a:buFont typeface="Wingdings" panose="05000000000000000000" pitchFamily="2" charset="2"/>
              <a:buChar char="Ø"/>
            </a:pPr>
            <a:endParaRPr lang="en-IN" sz="1800" dirty="0">
              <a:latin typeface="+mj-lt"/>
            </a:endParaRPr>
          </a:p>
          <a:p>
            <a:r>
              <a:rPr lang="en-IN" sz="2800" dirty="0"/>
              <a:t>Props/Possible Solution</a:t>
            </a:r>
            <a:r>
              <a:rPr lang="en-IN" dirty="0"/>
              <a:t>:</a:t>
            </a:r>
          </a:p>
          <a:p>
            <a:pPr>
              <a:buFont typeface="Wingdings" panose="05000000000000000000" pitchFamily="2" charset="2"/>
              <a:buChar char="Ø"/>
            </a:pPr>
            <a:r>
              <a:rPr lang="en-IN" sz="1800" dirty="0">
                <a:latin typeface="+mj-lt"/>
              </a:rPr>
              <a:t>Computer + ML + Camera = Automated Attendance Capturing System </a:t>
            </a:r>
          </a:p>
        </p:txBody>
      </p:sp>
    </p:spTree>
    <p:extLst>
      <p:ext uri="{BB962C8B-B14F-4D97-AF65-F5344CB8AC3E}">
        <p14:creationId xmlns:p14="http://schemas.microsoft.com/office/powerpoint/2010/main" val="845148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69CE-81DB-4D86-B0AF-33DDD482CEE5}"/>
              </a:ext>
            </a:extLst>
          </p:cNvPr>
          <p:cNvSpPr>
            <a:spLocks noGrp="1"/>
          </p:cNvSpPr>
          <p:nvPr>
            <p:ph type="title"/>
          </p:nvPr>
        </p:nvSpPr>
        <p:spPr/>
        <p:txBody>
          <a:bodyPr/>
          <a:lstStyle/>
          <a:p>
            <a:r>
              <a:rPr lang="en-IN" dirty="0"/>
              <a:t>Canvas Summary (Ideation Canvas)</a:t>
            </a:r>
          </a:p>
        </p:txBody>
      </p:sp>
      <p:pic>
        <p:nvPicPr>
          <p:cNvPr id="5" name="Content Placeholder 4">
            <a:extLst>
              <a:ext uri="{FF2B5EF4-FFF2-40B4-BE49-F238E27FC236}">
                <a16:creationId xmlns:a16="http://schemas.microsoft.com/office/drawing/2014/main" id="{7881F3D5-890B-40A2-A929-1F4F9571FD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373" y="1359380"/>
            <a:ext cx="6943708" cy="5493304"/>
          </a:xfrm>
        </p:spPr>
      </p:pic>
    </p:spTree>
    <p:extLst>
      <p:ext uri="{BB962C8B-B14F-4D97-AF65-F5344CB8AC3E}">
        <p14:creationId xmlns:p14="http://schemas.microsoft.com/office/powerpoint/2010/main" val="2594554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F8E-4099-4671-BCB2-D0ACE7A9A828}"/>
              </a:ext>
            </a:extLst>
          </p:cNvPr>
          <p:cNvSpPr>
            <a:spLocks noGrp="1"/>
          </p:cNvSpPr>
          <p:nvPr>
            <p:ph type="title"/>
          </p:nvPr>
        </p:nvSpPr>
        <p:spPr/>
        <p:txBody>
          <a:bodyPr/>
          <a:lstStyle/>
          <a:p>
            <a:r>
              <a:rPr lang="en-IN" dirty="0"/>
              <a:t>Canvas Summary (Product Development Canvas)</a:t>
            </a:r>
          </a:p>
        </p:txBody>
      </p:sp>
      <p:sp>
        <p:nvSpPr>
          <p:cNvPr id="3" name="Content Placeholder 2">
            <a:extLst>
              <a:ext uri="{FF2B5EF4-FFF2-40B4-BE49-F238E27FC236}">
                <a16:creationId xmlns:a16="http://schemas.microsoft.com/office/drawing/2014/main" id="{6EE0F707-0974-4899-9F69-4F17E5628158}"/>
              </a:ext>
            </a:extLst>
          </p:cNvPr>
          <p:cNvSpPr>
            <a:spLocks noGrp="1"/>
          </p:cNvSpPr>
          <p:nvPr>
            <p:ph idx="1"/>
          </p:nvPr>
        </p:nvSpPr>
        <p:spPr>
          <a:xfrm>
            <a:off x="838200" y="1825625"/>
            <a:ext cx="10515600" cy="4667250"/>
          </a:xfrm>
        </p:spPr>
        <p:txBody>
          <a:bodyPr>
            <a:normAutofit lnSpcReduction="10000"/>
          </a:bodyPr>
          <a:lstStyle/>
          <a:p>
            <a:r>
              <a:rPr lang="en-IN" dirty="0"/>
              <a:t>Purpose:</a:t>
            </a:r>
          </a:p>
          <a:p>
            <a:pPr>
              <a:buFont typeface="Wingdings" panose="05000000000000000000" pitchFamily="2" charset="2"/>
              <a:buChar char="Ø"/>
            </a:pPr>
            <a:r>
              <a:rPr lang="en-IN" sz="1800" dirty="0">
                <a:latin typeface="+mj-lt"/>
              </a:rPr>
              <a:t>Store attendance in database</a:t>
            </a:r>
          </a:p>
          <a:p>
            <a:pPr>
              <a:buFont typeface="Wingdings" panose="05000000000000000000" pitchFamily="2" charset="2"/>
              <a:buChar char="Ø"/>
            </a:pPr>
            <a:r>
              <a:rPr lang="en-IN" sz="1800" dirty="0">
                <a:latin typeface="+mj-lt"/>
              </a:rPr>
              <a:t>Generate attendance report</a:t>
            </a:r>
          </a:p>
          <a:p>
            <a:pPr>
              <a:buFont typeface="Wingdings" panose="05000000000000000000" pitchFamily="2" charset="2"/>
              <a:buChar char="Ø"/>
            </a:pPr>
            <a:r>
              <a:rPr lang="en-IN" sz="1800" dirty="0">
                <a:latin typeface="+mj-lt"/>
              </a:rPr>
              <a:t>Save time</a:t>
            </a:r>
          </a:p>
          <a:p>
            <a:pPr>
              <a:buFont typeface="Wingdings" panose="05000000000000000000" pitchFamily="2" charset="2"/>
              <a:buChar char="Ø"/>
            </a:pPr>
            <a:r>
              <a:rPr lang="en-IN" sz="1800" dirty="0">
                <a:latin typeface="+mj-lt"/>
              </a:rPr>
              <a:t>Reduce manual error</a:t>
            </a:r>
          </a:p>
          <a:p>
            <a:pPr marL="0" indent="0">
              <a:buNone/>
            </a:pPr>
            <a:endParaRPr lang="en-IN" sz="1800" dirty="0">
              <a:latin typeface="+mj-lt"/>
            </a:endParaRPr>
          </a:p>
          <a:p>
            <a:r>
              <a:rPr lang="en-IN" dirty="0"/>
              <a:t>People:</a:t>
            </a:r>
          </a:p>
          <a:p>
            <a:pPr>
              <a:buFont typeface="Wingdings" panose="05000000000000000000" pitchFamily="2" charset="2"/>
              <a:buChar char="Ø"/>
            </a:pPr>
            <a:r>
              <a:rPr lang="en-US" sz="1800" dirty="0">
                <a:latin typeface="+mj-lt"/>
              </a:rPr>
              <a:t>Student</a:t>
            </a:r>
          </a:p>
          <a:p>
            <a:pPr>
              <a:buFont typeface="Wingdings" panose="05000000000000000000" pitchFamily="2" charset="2"/>
              <a:buChar char="Ø"/>
            </a:pPr>
            <a:r>
              <a:rPr lang="en-US" sz="1800" dirty="0">
                <a:latin typeface="+mj-lt"/>
              </a:rPr>
              <a:t>Professor</a:t>
            </a:r>
          </a:p>
          <a:p>
            <a:pPr>
              <a:buFont typeface="Wingdings" panose="05000000000000000000" pitchFamily="2" charset="2"/>
              <a:buChar char="Ø"/>
            </a:pPr>
            <a:r>
              <a:rPr lang="en-US" sz="1800" dirty="0">
                <a:latin typeface="+mj-lt"/>
              </a:rPr>
              <a:t>Teacher</a:t>
            </a:r>
          </a:p>
          <a:p>
            <a:pPr>
              <a:buFont typeface="Wingdings" panose="05000000000000000000" pitchFamily="2" charset="2"/>
              <a:buChar char="Ø"/>
            </a:pPr>
            <a:r>
              <a:rPr lang="en-US" sz="1800" dirty="0">
                <a:latin typeface="+mj-lt"/>
              </a:rPr>
              <a:t>Admin</a:t>
            </a:r>
          </a:p>
          <a:p>
            <a:pPr>
              <a:buFont typeface="Wingdings" panose="05000000000000000000" pitchFamily="2" charset="2"/>
              <a:buChar char="Ø"/>
            </a:pPr>
            <a:r>
              <a:rPr lang="en-US" sz="1800" dirty="0">
                <a:latin typeface="+mj-lt"/>
              </a:rPr>
              <a:t>Office-staff</a:t>
            </a:r>
            <a:endParaRPr lang="en-IN" sz="1800" dirty="0">
              <a:latin typeface="+mj-lt"/>
            </a:endParaRPr>
          </a:p>
        </p:txBody>
      </p:sp>
    </p:spTree>
    <p:extLst>
      <p:ext uri="{BB962C8B-B14F-4D97-AF65-F5344CB8AC3E}">
        <p14:creationId xmlns:p14="http://schemas.microsoft.com/office/powerpoint/2010/main" val="156483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528D-0A68-41F0-9CE3-9CCB6F87042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732EC41-D54A-446F-83A9-FCA51FAB8D82}"/>
              </a:ext>
            </a:extLst>
          </p:cNvPr>
          <p:cNvSpPr>
            <a:spLocks noGrp="1"/>
          </p:cNvSpPr>
          <p:nvPr>
            <p:ph idx="1"/>
          </p:nvPr>
        </p:nvSpPr>
        <p:spPr/>
        <p:txBody>
          <a:bodyPr/>
          <a:lstStyle/>
          <a:p>
            <a:r>
              <a:rPr lang="en-US" b="0" i="0" dirty="0">
                <a:solidFill>
                  <a:srgbClr val="000000"/>
                </a:solidFill>
                <a:effectLst/>
              </a:rPr>
              <a:t>AI Powered Attendance Capturing </a:t>
            </a:r>
            <a:r>
              <a:rPr lang="en-US" dirty="0">
                <a:solidFill>
                  <a:srgbClr val="000000"/>
                </a:solidFill>
              </a:rPr>
              <a:t>System will be used to capture and </a:t>
            </a:r>
            <a:r>
              <a:rPr lang="en-US" b="0" i="0" dirty="0">
                <a:solidFill>
                  <a:srgbClr val="000000"/>
                </a:solidFill>
                <a:effectLst/>
              </a:rPr>
              <a:t>recognize the faces of students/office-workers which are known to the model </a:t>
            </a:r>
            <a:r>
              <a:rPr lang="en-US" dirty="0">
                <a:solidFill>
                  <a:srgbClr val="000000"/>
                </a:solidFill>
              </a:rPr>
              <a:t>a</a:t>
            </a:r>
            <a:r>
              <a:rPr lang="en-US" b="0" i="0" dirty="0">
                <a:solidFill>
                  <a:srgbClr val="000000"/>
                </a:solidFill>
                <a:effectLst/>
              </a:rPr>
              <a:t>nd will </a:t>
            </a:r>
            <a:r>
              <a:rPr lang="en-US" dirty="0">
                <a:solidFill>
                  <a:srgbClr val="000000"/>
                </a:solidFill>
              </a:rPr>
              <a:t>s</a:t>
            </a:r>
            <a:r>
              <a:rPr lang="en-US" b="0" i="0" dirty="0">
                <a:solidFill>
                  <a:srgbClr val="000000"/>
                </a:solidFill>
                <a:effectLst/>
              </a:rPr>
              <a:t>tore and sort the data accordingly which can then be used.</a:t>
            </a:r>
          </a:p>
          <a:p>
            <a:r>
              <a:rPr lang="en-US" dirty="0">
                <a:solidFill>
                  <a:srgbClr val="000000"/>
                </a:solidFill>
              </a:rPr>
              <a:t>This system will make the work easy to take attendance of students in class or workers working in the office.</a:t>
            </a:r>
          </a:p>
          <a:p>
            <a:r>
              <a:rPr lang="en-US" dirty="0">
                <a:solidFill>
                  <a:srgbClr val="000000"/>
                </a:solidFill>
              </a:rPr>
              <a:t>AI Powered Attendance Capturing System is a offline platform to store the student’s/worker’s data and to manipulate the fetched data.</a:t>
            </a:r>
          </a:p>
        </p:txBody>
      </p:sp>
    </p:spTree>
    <p:extLst>
      <p:ext uri="{BB962C8B-B14F-4D97-AF65-F5344CB8AC3E}">
        <p14:creationId xmlns:p14="http://schemas.microsoft.com/office/powerpoint/2010/main" val="372247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12B7-2E46-49CD-BEEB-AF566B378753}"/>
              </a:ext>
            </a:extLst>
          </p:cNvPr>
          <p:cNvSpPr>
            <a:spLocks noGrp="1"/>
          </p:cNvSpPr>
          <p:nvPr>
            <p:ph type="title"/>
          </p:nvPr>
        </p:nvSpPr>
        <p:spPr/>
        <p:txBody>
          <a:bodyPr/>
          <a:lstStyle/>
          <a:p>
            <a:r>
              <a:rPr lang="en-IN" dirty="0"/>
              <a:t>Canvas Summary (Product Development Canvas)</a:t>
            </a:r>
          </a:p>
        </p:txBody>
      </p:sp>
      <p:sp>
        <p:nvSpPr>
          <p:cNvPr id="3" name="Content Placeholder 2">
            <a:extLst>
              <a:ext uri="{FF2B5EF4-FFF2-40B4-BE49-F238E27FC236}">
                <a16:creationId xmlns:a16="http://schemas.microsoft.com/office/drawing/2014/main" id="{369BB733-F302-419D-9D87-48281BC4BD01}"/>
              </a:ext>
            </a:extLst>
          </p:cNvPr>
          <p:cNvSpPr>
            <a:spLocks noGrp="1"/>
          </p:cNvSpPr>
          <p:nvPr>
            <p:ph idx="1"/>
          </p:nvPr>
        </p:nvSpPr>
        <p:spPr>
          <a:xfrm>
            <a:off x="838200" y="1825625"/>
            <a:ext cx="10515600" cy="4862254"/>
          </a:xfrm>
        </p:spPr>
        <p:txBody>
          <a:bodyPr/>
          <a:lstStyle/>
          <a:p>
            <a:r>
              <a:rPr lang="en-IN" dirty="0"/>
              <a:t>Product Function:</a:t>
            </a:r>
          </a:p>
          <a:p>
            <a:pPr>
              <a:buFont typeface="Wingdings" panose="05000000000000000000" pitchFamily="2" charset="2"/>
              <a:buChar char="Ø"/>
            </a:pPr>
            <a:r>
              <a:rPr lang="en-US" sz="1800" dirty="0">
                <a:latin typeface="+mj-lt"/>
              </a:rPr>
              <a:t>Train Model</a:t>
            </a:r>
          </a:p>
          <a:p>
            <a:pPr>
              <a:buFont typeface="Wingdings" panose="05000000000000000000" pitchFamily="2" charset="2"/>
              <a:buChar char="Ø"/>
            </a:pPr>
            <a:r>
              <a:rPr lang="en-US" sz="1800" dirty="0">
                <a:latin typeface="+mj-lt"/>
              </a:rPr>
              <a:t>Face Recognition</a:t>
            </a:r>
          </a:p>
          <a:p>
            <a:pPr>
              <a:buFont typeface="Wingdings" panose="05000000000000000000" pitchFamily="2" charset="2"/>
              <a:buChar char="Ø"/>
            </a:pPr>
            <a:r>
              <a:rPr lang="en-US" sz="1800" dirty="0">
                <a:latin typeface="+mj-lt"/>
              </a:rPr>
              <a:t>Add Users</a:t>
            </a:r>
          </a:p>
          <a:p>
            <a:pPr>
              <a:buFont typeface="Wingdings" panose="05000000000000000000" pitchFamily="2" charset="2"/>
              <a:buChar char="Ø"/>
            </a:pPr>
            <a:r>
              <a:rPr lang="en-US" sz="1800" dirty="0">
                <a:latin typeface="+mj-lt"/>
              </a:rPr>
              <a:t>Add Students</a:t>
            </a:r>
          </a:p>
          <a:p>
            <a:pPr>
              <a:buFont typeface="Wingdings" panose="05000000000000000000" pitchFamily="2" charset="2"/>
              <a:buChar char="Ø"/>
            </a:pPr>
            <a:r>
              <a:rPr lang="en-US" sz="1800" dirty="0">
                <a:latin typeface="+mj-lt"/>
              </a:rPr>
              <a:t>Can Sort Data</a:t>
            </a:r>
          </a:p>
          <a:p>
            <a:pPr>
              <a:buFont typeface="Wingdings" panose="05000000000000000000" pitchFamily="2" charset="2"/>
              <a:buChar char="Ø"/>
            </a:pPr>
            <a:r>
              <a:rPr lang="en-US" sz="1800" dirty="0">
                <a:latin typeface="+mj-lt"/>
              </a:rPr>
              <a:t>Can View Attendance of Students</a:t>
            </a:r>
          </a:p>
          <a:p>
            <a:pPr marL="0" indent="0">
              <a:buNone/>
            </a:pPr>
            <a:endParaRPr lang="en-IN" sz="1800" dirty="0">
              <a:latin typeface="+mj-lt"/>
            </a:endParaRPr>
          </a:p>
          <a:p>
            <a:r>
              <a:rPr lang="en-IN" dirty="0"/>
              <a:t>Product Feature:</a:t>
            </a:r>
          </a:p>
          <a:p>
            <a:pPr>
              <a:buFont typeface="Wingdings" panose="05000000000000000000" pitchFamily="2" charset="2"/>
              <a:buChar char="Ø"/>
            </a:pPr>
            <a:r>
              <a:rPr lang="en-IN" sz="1800" dirty="0">
                <a:latin typeface="+mj-lt"/>
              </a:rPr>
              <a:t>OpenCV</a:t>
            </a:r>
          </a:p>
          <a:p>
            <a:pPr>
              <a:buFont typeface="Wingdings" panose="05000000000000000000" pitchFamily="2" charset="2"/>
              <a:buChar char="Ø"/>
            </a:pPr>
            <a:r>
              <a:rPr lang="en-IN" sz="1800" dirty="0">
                <a:latin typeface="+mj-lt"/>
              </a:rPr>
              <a:t>Machine-Learning</a:t>
            </a:r>
          </a:p>
        </p:txBody>
      </p:sp>
    </p:spTree>
    <p:extLst>
      <p:ext uri="{BB962C8B-B14F-4D97-AF65-F5344CB8AC3E}">
        <p14:creationId xmlns:p14="http://schemas.microsoft.com/office/powerpoint/2010/main" val="830200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DE2C-9AB1-43DE-9ADA-F2D516075C84}"/>
              </a:ext>
            </a:extLst>
          </p:cNvPr>
          <p:cNvSpPr>
            <a:spLocks noGrp="1"/>
          </p:cNvSpPr>
          <p:nvPr>
            <p:ph type="title"/>
          </p:nvPr>
        </p:nvSpPr>
        <p:spPr/>
        <p:txBody>
          <a:bodyPr/>
          <a:lstStyle/>
          <a:p>
            <a:r>
              <a:rPr lang="en-IN" dirty="0"/>
              <a:t>Canvas Summary (Product Development Canvas)</a:t>
            </a:r>
          </a:p>
        </p:txBody>
      </p:sp>
      <p:sp>
        <p:nvSpPr>
          <p:cNvPr id="3" name="Content Placeholder 2">
            <a:extLst>
              <a:ext uri="{FF2B5EF4-FFF2-40B4-BE49-F238E27FC236}">
                <a16:creationId xmlns:a16="http://schemas.microsoft.com/office/drawing/2014/main" id="{44415F7B-8427-4E81-BD4A-9D4EE30F72C1}"/>
              </a:ext>
            </a:extLst>
          </p:cNvPr>
          <p:cNvSpPr>
            <a:spLocks noGrp="1"/>
          </p:cNvSpPr>
          <p:nvPr>
            <p:ph idx="1"/>
          </p:nvPr>
        </p:nvSpPr>
        <p:spPr/>
        <p:txBody>
          <a:bodyPr/>
          <a:lstStyle/>
          <a:p>
            <a:r>
              <a:rPr lang="en-IN" dirty="0"/>
              <a:t>Components:</a:t>
            </a:r>
          </a:p>
          <a:p>
            <a:pPr>
              <a:buFont typeface="Wingdings" panose="05000000000000000000" pitchFamily="2" charset="2"/>
              <a:buChar char="Ø"/>
            </a:pPr>
            <a:r>
              <a:rPr lang="en-IN" sz="1800" dirty="0">
                <a:latin typeface="+mj-lt"/>
              </a:rPr>
              <a:t>Database</a:t>
            </a:r>
          </a:p>
          <a:p>
            <a:pPr>
              <a:buFont typeface="Wingdings" panose="05000000000000000000" pitchFamily="2" charset="2"/>
              <a:buChar char="Ø"/>
            </a:pPr>
            <a:r>
              <a:rPr lang="en-IN" sz="1800" dirty="0">
                <a:latin typeface="+mj-lt"/>
              </a:rPr>
              <a:t>Camera</a:t>
            </a:r>
          </a:p>
          <a:p>
            <a:pPr>
              <a:buFont typeface="Wingdings" panose="05000000000000000000" pitchFamily="2" charset="2"/>
              <a:buChar char="Ø"/>
            </a:pPr>
            <a:r>
              <a:rPr lang="en-IN" sz="1800" dirty="0">
                <a:latin typeface="+mj-lt"/>
              </a:rPr>
              <a:t>Server</a:t>
            </a:r>
          </a:p>
          <a:p>
            <a:pPr marL="0" indent="0">
              <a:buNone/>
            </a:pPr>
            <a:endParaRPr lang="en-IN" sz="1800" dirty="0">
              <a:latin typeface="+mj-lt"/>
            </a:endParaRPr>
          </a:p>
        </p:txBody>
      </p:sp>
    </p:spTree>
    <p:extLst>
      <p:ext uri="{BB962C8B-B14F-4D97-AF65-F5344CB8AC3E}">
        <p14:creationId xmlns:p14="http://schemas.microsoft.com/office/powerpoint/2010/main" val="2183477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9C3E-A9A0-48D4-ABDD-5A81A63E964B}"/>
              </a:ext>
            </a:extLst>
          </p:cNvPr>
          <p:cNvSpPr>
            <a:spLocks noGrp="1"/>
          </p:cNvSpPr>
          <p:nvPr>
            <p:ph type="title"/>
          </p:nvPr>
        </p:nvSpPr>
        <p:spPr/>
        <p:txBody>
          <a:bodyPr/>
          <a:lstStyle/>
          <a:p>
            <a:r>
              <a:rPr lang="en-IN" dirty="0"/>
              <a:t>Canvas Summary (Product Development Canvas)</a:t>
            </a:r>
          </a:p>
        </p:txBody>
      </p:sp>
      <p:pic>
        <p:nvPicPr>
          <p:cNvPr id="11" name="Content Placeholder 10">
            <a:extLst>
              <a:ext uri="{FF2B5EF4-FFF2-40B4-BE49-F238E27FC236}">
                <a16:creationId xmlns:a16="http://schemas.microsoft.com/office/drawing/2014/main" id="{40FEBB7D-0C60-4D33-8AEA-D939AEEEB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3692" y="1658789"/>
            <a:ext cx="7424616" cy="5174732"/>
          </a:xfrm>
        </p:spPr>
      </p:pic>
    </p:spTree>
    <p:extLst>
      <p:ext uri="{BB962C8B-B14F-4D97-AF65-F5344CB8AC3E}">
        <p14:creationId xmlns:p14="http://schemas.microsoft.com/office/powerpoint/2010/main" val="389139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CA8F-A85A-45A6-B21D-7745CE99242F}"/>
              </a:ext>
            </a:extLst>
          </p:cNvPr>
          <p:cNvSpPr>
            <a:spLocks noGrp="1"/>
          </p:cNvSpPr>
          <p:nvPr>
            <p:ph type="title"/>
          </p:nvPr>
        </p:nvSpPr>
        <p:spPr/>
        <p:txBody>
          <a:bodyPr/>
          <a:lstStyle/>
          <a:p>
            <a:r>
              <a:rPr lang="en-IN" dirty="0"/>
              <a:t>Canvas Summary (Prototype)</a:t>
            </a:r>
          </a:p>
        </p:txBody>
      </p:sp>
      <p:pic>
        <p:nvPicPr>
          <p:cNvPr id="5" name="Content Placeholder 4">
            <a:extLst>
              <a:ext uri="{FF2B5EF4-FFF2-40B4-BE49-F238E27FC236}">
                <a16:creationId xmlns:a16="http://schemas.microsoft.com/office/drawing/2014/main" id="{3620ECEC-A2FA-48EA-8A67-E652475F9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781" y="1299422"/>
            <a:ext cx="7414438" cy="5403744"/>
          </a:xfrm>
        </p:spPr>
      </p:pic>
    </p:spTree>
    <p:extLst>
      <p:ext uri="{BB962C8B-B14F-4D97-AF65-F5344CB8AC3E}">
        <p14:creationId xmlns:p14="http://schemas.microsoft.com/office/powerpoint/2010/main" val="373697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24D1-39FA-45E8-BE79-79FC1B5EDAD9}"/>
              </a:ext>
            </a:extLst>
          </p:cNvPr>
          <p:cNvSpPr>
            <a:spLocks noGrp="1"/>
          </p:cNvSpPr>
          <p:nvPr>
            <p:ph type="title"/>
          </p:nvPr>
        </p:nvSpPr>
        <p:spPr/>
        <p:txBody>
          <a:bodyPr/>
          <a:lstStyle/>
          <a:p>
            <a:r>
              <a:rPr lang="en-IN" dirty="0"/>
              <a:t>Canvas Summary (Prototype)</a:t>
            </a:r>
          </a:p>
        </p:txBody>
      </p:sp>
      <p:pic>
        <p:nvPicPr>
          <p:cNvPr id="5" name="Content Placeholder 4">
            <a:extLst>
              <a:ext uri="{FF2B5EF4-FFF2-40B4-BE49-F238E27FC236}">
                <a16:creationId xmlns:a16="http://schemas.microsoft.com/office/drawing/2014/main" id="{9A2AAF4B-0304-4FBB-8B11-BFBF5178E9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5255" y="1586862"/>
            <a:ext cx="8541490" cy="4828864"/>
          </a:xfrm>
        </p:spPr>
      </p:pic>
    </p:spTree>
    <p:extLst>
      <p:ext uri="{BB962C8B-B14F-4D97-AF65-F5344CB8AC3E}">
        <p14:creationId xmlns:p14="http://schemas.microsoft.com/office/powerpoint/2010/main" val="227285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7F1F-7B8D-4330-BCF0-D6D3F7E91A55}"/>
              </a:ext>
            </a:extLst>
          </p:cNvPr>
          <p:cNvSpPr>
            <a:spLocks noGrp="1"/>
          </p:cNvSpPr>
          <p:nvPr>
            <p:ph type="title"/>
          </p:nvPr>
        </p:nvSpPr>
        <p:spPr/>
        <p:txBody>
          <a:bodyPr/>
          <a:lstStyle/>
          <a:p>
            <a:r>
              <a:rPr lang="en-IN" dirty="0"/>
              <a:t>Canvas Summary (Prototype)</a:t>
            </a:r>
          </a:p>
        </p:txBody>
      </p:sp>
      <p:pic>
        <p:nvPicPr>
          <p:cNvPr id="5" name="Content Placeholder 4">
            <a:extLst>
              <a:ext uri="{FF2B5EF4-FFF2-40B4-BE49-F238E27FC236}">
                <a16:creationId xmlns:a16="http://schemas.microsoft.com/office/drawing/2014/main" id="{2E3E6F10-0FBB-490D-AD89-3E7C02974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4052" y="1196092"/>
            <a:ext cx="3937595" cy="5750140"/>
          </a:xfrm>
        </p:spPr>
      </p:pic>
    </p:spTree>
    <p:extLst>
      <p:ext uri="{BB962C8B-B14F-4D97-AF65-F5344CB8AC3E}">
        <p14:creationId xmlns:p14="http://schemas.microsoft.com/office/powerpoint/2010/main" val="3278458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480F-5673-429B-B4EC-83241ABB4DE8}"/>
              </a:ext>
            </a:extLst>
          </p:cNvPr>
          <p:cNvSpPr>
            <a:spLocks noGrp="1"/>
          </p:cNvSpPr>
          <p:nvPr>
            <p:ph type="title"/>
          </p:nvPr>
        </p:nvSpPr>
        <p:spPr/>
        <p:txBody>
          <a:bodyPr/>
          <a:lstStyle/>
          <a:p>
            <a:r>
              <a:rPr lang="en-IN" dirty="0"/>
              <a:t>Canvas Summary (Learnings Need Matrix )</a:t>
            </a:r>
          </a:p>
        </p:txBody>
      </p:sp>
      <p:pic>
        <p:nvPicPr>
          <p:cNvPr id="5" name="Content Placeholder 4">
            <a:extLst>
              <a:ext uri="{FF2B5EF4-FFF2-40B4-BE49-F238E27FC236}">
                <a16:creationId xmlns:a16="http://schemas.microsoft.com/office/drawing/2014/main" id="{B7759FA8-FA59-4602-BB8A-704D71F32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2065" y="1374733"/>
            <a:ext cx="6967870" cy="5253122"/>
          </a:xfrm>
        </p:spPr>
      </p:pic>
    </p:spTree>
    <p:extLst>
      <p:ext uri="{BB962C8B-B14F-4D97-AF65-F5344CB8AC3E}">
        <p14:creationId xmlns:p14="http://schemas.microsoft.com/office/powerpoint/2010/main" val="914400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90D2-E869-48C3-B6A4-F3B31D7DAE17}"/>
              </a:ext>
            </a:extLst>
          </p:cNvPr>
          <p:cNvSpPr>
            <a:spLocks noGrp="1"/>
          </p:cNvSpPr>
          <p:nvPr>
            <p:ph type="title"/>
          </p:nvPr>
        </p:nvSpPr>
        <p:spPr/>
        <p:txBody>
          <a:bodyPr/>
          <a:lstStyle/>
          <a:p>
            <a:r>
              <a:rPr lang="en-IN" dirty="0"/>
              <a:t>Proposed Feature &amp; Specifications</a:t>
            </a:r>
          </a:p>
        </p:txBody>
      </p:sp>
      <p:sp>
        <p:nvSpPr>
          <p:cNvPr id="3" name="Content Placeholder 2">
            <a:extLst>
              <a:ext uri="{FF2B5EF4-FFF2-40B4-BE49-F238E27FC236}">
                <a16:creationId xmlns:a16="http://schemas.microsoft.com/office/drawing/2014/main" id="{7A758017-E907-4DD6-A315-BDA9F717F365}"/>
              </a:ext>
            </a:extLst>
          </p:cNvPr>
          <p:cNvSpPr>
            <a:spLocks noGrp="1"/>
          </p:cNvSpPr>
          <p:nvPr>
            <p:ph idx="1"/>
          </p:nvPr>
        </p:nvSpPr>
        <p:spPr>
          <a:xfrm>
            <a:off x="838200" y="1825624"/>
            <a:ext cx="10515600" cy="4490115"/>
          </a:xfrm>
        </p:spPr>
        <p:txBody>
          <a:bodyPr>
            <a:normAutofit/>
          </a:bodyPr>
          <a:lstStyle/>
          <a:p>
            <a:r>
              <a:rPr lang="en-IN" dirty="0"/>
              <a:t>Add timetable:</a:t>
            </a:r>
          </a:p>
          <a:p>
            <a:pPr marL="0" indent="0">
              <a:buNone/>
            </a:pPr>
            <a:r>
              <a:rPr lang="en-IN" sz="1800" dirty="0">
                <a:latin typeface="+mj-lt"/>
              </a:rPr>
              <a:t>Admin can add timetable in the database so that the system can capture the face of system and mark present or absent for the respective entity.</a:t>
            </a:r>
            <a:endParaRPr lang="en-IN" dirty="0"/>
          </a:p>
          <a:p>
            <a:r>
              <a:rPr lang="en-IN" dirty="0"/>
              <a:t>Add User:</a:t>
            </a:r>
          </a:p>
          <a:p>
            <a:pPr marL="0" indent="0">
              <a:buNone/>
            </a:pPr>
            <a:r>
              <a:rPr lang="en-IN" sz="1800" dirty="0">
                <a:latin typeface="+mj-lt"/>
              </a:rPr>
              <a:t>By adding a user to the system admin gives rights to that particular person to only read the data for his/her respective subject.</a:t>
            </a:r>
          </a:p>
          <a:p>
            <a:r>
              <a:rPr lang="en-IN" dirty="0"/>
              <a:t>Add Student:</a:t>
            </a:r>
          </a:p>
          <a:p>
            <a:pPr marL="0" indent="0">
              <a:buNone/>
            </a:pPr>
            <a:r>
              <a:rPr lang="en-IN" sz="1800" dirty="0">
                <a:latin typeface="+mj-lt"/>
              </a:rPr>
              <a:t>Admin can add students’ details to the database. </a:t>
            </a:r>
          </a:p>
          <a:p>
            <a:r>
              <a:rPr lang="en-IN" dirty="0"/>
              <a:t>Train Data:</a:t>
            </a:r>
          </a:p>
          <a:p>
            <a:pPr marL="0" indent="0">
              <a:buNone/>
            </a:pPr>
            <a:r>
              <a:rPr lang="en-IN" sz="1800" dirty="0">
                <a:latin typeface="+mj-lt"/>
              </a:rPr>
              <a:t>Admin will train the data set of every student to the system and using machine learning it will learn the faces of every students.</a:t>
            </a:r>
          </a:p>
          <a:p>
            <a:endParaRPr lang="en-IN" sz="2000" dirty="0"/>
          </a:p>
          <a:p>
            <a:endParaRPr lang="en-IN" sz="2000" dirty="0"/>
          </a:p>
          <a:p>
            <a:pPr marL="0" indent="0">
              <a:buNone/>
            </a:pPr>
            <a:endParaRPr lang="en-IN" dirty="0"/>
          </a:p>
        </p:txBody>
      </p:sp>
    </p:spTree>
    <p:extLst>
      <p:ext uri="{BB962C8B-B14F-4D97-AF65-F5344CB8AC3E}">
        <p14:creationId xmlns:p14="http://schemas.microsoft.com/office/powerpoint/2010/main" val="3220466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194E-4CF5-4B01-9BB7-6FFF05746FFD}"/>
              </a:ext>
            </a:extLst>
          </p:cNvPr>
          <p:cNvSpPr>
            <a:spLocks noGrp="1"/>
          </p:cNvSpPr>
          <p:nvPr>
            <p:ph type="title"/>
          </p:nvPr>
        </p:nvSpPr>
        <p:spPr/>
        <p:txBody>
          <a:bodyPr/>
          <a:lstStyle/>
          <a:p>
            <a:r>
              <a:rPr lang="en-IN" dirty="0"/>
              <a:t>Proposed Feature &amp; Specifications</a:t>
            </a:r>
          </a:p>
        </p:txBody>
      </p:sp>
      <p:sp>
        <p:nvSpPr>
          <p:cNvPr id="3" name="Content Placeholder 2">
            <a:extLst>
              <a:ext uri="{FF2B5EF4-FFF2-40B4-BE49-F238E27FC236}">
                <a16:creationId xmlns:a16="http://schemas.microsoft.com/office/drawing/2014/main" id="{5EFDC30D-A065-4824-8996-0BFACDAC29A4}"/>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Check Attendance:</a:t>
            </a:r>
          </a:p>
          <a:p>
            <a:pPr marL="0" marR="0" lvl="0" indent="0" algn="l" defTabSz="914400" rtl="0" eaLnBrk="1" fontAlgn="auto" latinLnBrk="0" hangingPunct="1">
              <a:lnSpc>
                <a:spcPct val="90000"/>
              </a:lnSpc>
              <a:spcBef>
                <a:spcPts val="1000"/>
              </a:spcBef>
              <a:spcAft>
                <a:spcPts val="0"/>
              </a:spcAft>
              <a:buClrTx/>
              <a:buSzTx/>
              <a:buNone/>
              <a:tabLst/>
              <a:defRPr/>
            </a:pPr>
            <a:r>
              <a:rPr lang="en-IN" sz="1800" dirty="0">
                <a:solidFill>
                  <a:prstClr val="black"/>
                </a:solidFill>
                <a:latin typeface="+mj-lt"/>
              </a:rPr>
              <a:t>Admin will be able to check and edit the attendance of all the departments and classes in it while the user will only be able to check the attendance of his/her subjects.</a:t>
            </a:r>
            <a:endParaRPr kumimoji="0" lang="en-IN" sz="1800" b="0" i="0" u="none" strike="noStrike" kern="1200" cap="none" spc="0" normalizeH="0" baseline="0" noProof="0" dirty="0">
              <a:ln>
                <a:noFill/>
              </a:ln>
              <a:solidFill>
                <a:prstClr val="black"/>
              </a:solidFill>
              <a:effectLst/>
              <a:uLnTx/>
              <a:uFillTx/>
              <a:latin typeface="+mj-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Check Details:</a:t>
            </a:r>
          </a:p>
          <a:p>
            <a:pPr marL="0" marR="0" lvl="0" indent="0" algn="l" defTabSz="914400" rtl="0" eaLnBrk="1" fontAlgn="auto" latinLnBrk="0" hangingPunct="1">
              <a:lnSpc>
                <a:spcPct val="90000"/>
              </a:lnSpc>
              <a:spcBef>
                <a:spcPts val="1000"/>
              </a:spcBef>
              <a:spcAft>
                <a:spcPts val="0"/>
              </a:spcAft>
              <a:buClrTx/>
              <a:buSzTx/>
              <a:buNone/>
              <a:tabLst/>
              <a:defRPr/>
            </a:pPr>
            <a:r>
              <a:rPr lang="en-IN" sz="1800" dirty="0">
                <a:solidFill>
                  <a:prstClr val="black"/>
                </a:solidFill>
                <a:latin typeface="+mj-lt"/>
              </a:rPr>
              <a:t>This will store the information about students that the admin previously added in the database and will be able to check and edit the details.</a:t>
            </a:r>
            <a:endParaRPr kumimoji="0" lang="en-IN" sz="1800" b="0" i="0" u="none" strike="noStrike" kern="1200" cap="none" spc="0" normalizeH="0" baseline="0" noProof="0" dirty="0">
              <a:ln>
                <a:noFill/>
              </a:ln>
              <a:solidFill>
                <a:prstClr val="black"/>
              </a:solidFill>
              <a:effectLst/>
              <a:uLnTx/>
              <a:uFillTx/>
              <a:latin typeface="+mj-lt"/>
              <a:ea typeface="+mn-ea"/>
              <a:cs typeface="+mn-cs"/>
            </a:endParaRPr>
          </a:p>
        </p:txBody>
      </p:sp>
    </p:spTree>
    <p:extLst>
      <p:ext uri="{BB962C8B-B14F-4D97-AF65-F5344CB8AC3E}">
        <p14:creationId xmlns:p14="http://schemas.microsoft.com/office/powerpoint/2010/main" val="984409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6B50-A339-4989-9768-E4E0CEDFF0F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D395720-11F9-4368-952A-0CDD3F7F7C60}"/>
              </a:ext>
            </a:extLst>
          </p:cNvPr>
          <p:cNvSpPr>
            <a:spLocks noGrp="1"/>
          </p:cNvSpPr>
          <p:nvPr>
            <p:ph idx="1"/>
          </p:nvPr>
        </p:nvSpPr>
        <p:spPr/>
        <p:txBody>
          <a:bodyPr>
            <a:normAutofit fontScale="92500" lnSpcReduction="20000"/>
          </a:bodyPr>
          <a:lstStyle/>
          <a:p>
            <a:r>
              <a:rPr lang="en-IN" dirty="0"/>
              <a:t>https://github.com/kmhmubin/Face-Recognition-Attendance-System</a:t>
            </a:r>
          </a:p>
          <a:p>
            <a:r>
              <a:rPr lang="en-IN" dirty="0"/>
              <a:t>https://github.com/thuyngch/Face-Attendance-System	</a:t>
            </a:r>
          </a:p>
          <a:p>
            <a:r>
              <a:rPr lang="en-IN" dirty="0"/>
              <a:t>https://github.com/rishabh-karmakar/Facial-Recognition-Based-Attendance-System</a:t>
            </a:r>
          </a:p>
          <a:p>
            <a:r>
              <a:rPr lang="en-IN" dirty="0"/>
              <a:t>https://www.researchgate.net/publication/46189709_Biometric_Authentication_A_Review</a:t>
            </a:r>
          </a:p>
          <a:p>
            <a:r>
              <a:rPr lang="en-IN" dirty="0"/>
              <a:t>https://sites.cs.ucsb.edu/~mturk/Papers/mturk-CVPR91.pdf</a:t>
            </a:r>
          </a:p>
          <a:p>
            <a:r>
              <a:rPr lang="en-IN" dirty="0"/>
              <a:t>https://docs.python.org/3/</a:t>
            </a:r>
          </a:p>
          <a:p>
            <a:r>
              <a:rPr lang="en-IN" dirty="0"/>
              <a:t>https://docs.python.org/3/library/tkinter.html</a:t>
            </a:r>
          </a:p>
          <a:p>
            <a:r>
              <a:rPr lang="en-IN" dirty="0"/>
              <a:t>https://stackoverflow.com/</a:t>
            </a:r>
          </a:p>
          <a:p>
            <a:r>
              <a:rPr lang="en-IN" dirty="0"/>
              <a:t>https://icons8.com/icons/</a:t>
            </a:r>
          </a:p>
        </p:txBody>
      </p:sp>
    </p:spTree>
    <p:extLst>
      <p:ext uri="{BB962C8B-B14F-4D97-AF65-F5344CB8AC3E}">
        <p14:creationId xmlns:p14="http://schemas.microsoft.com/office/powerpoint/2010/main" val="63871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B27C-6851-4134-B5B9-29D08CDBA1EE}"/>
              </a:ext>
            </a:extLst>
          </p:cNvPr>
          <p:cNvSpPr>
            <a:spLocks noGrp="1"/>
          </p:cNvSpPr>
          <p:nvPr>
            <p:ph type="title"/>
          </p:nvPr>
        </p:nvSpPr>
        <p:spPr/>
        <p:txBody>
          <a:bodyPr/>
          <a:lstStyle/>
          <a:p>
            <a:r>
              <a:rPr lang="en-IN" dirty="0"/>
              <a:t>Existing Product/System</a:t>
            </a:r>
          </a:p>
        </p:txBody>
      </p:sp>
      <p:sp>
        <p:nvSpPr>
          <p:cNvPr id="9" name="Text Placeholder 8">
            <a:extLst>
              <a:ext uri="{FF2B5EF4-FFF2-40B4-BE49-F238E27FC236}">
                <a16:creationId xmlns:a16="http://schemas.microsoft.com/office/drawing/2014/main" id="{8C0C95BC-0384-4552-BA74-A0BC1587F6FA}"/>
              </a:ext>
            </a:extLst>
          </p:cNvPr>
          <p:cNvSpPr>
            <a:spLocks noGrp="1"/>
          </p:cNvSpPr>
          <p:nvPr>
            <p:ph type="body" idx="1"/>
          </p:nvPr>
        </p:nvSpPr>
        <p:spPr/>
        <p:txBody>
          <a:bodyPr/>
          <a:lstStyle/>
          <a:p>
            <a:pPr algn="ctr"/>
            <a:r>
              <a:rPr lang="en-IN" b="0" dirty="0"/>
              <a:t>RFID (Radio-Frequency Identification)</a:t>
            </a:r>
          </a:p>
        </p:txBody>
      </p:sp>
      <p:pic>
        <p:nvPicPr>
          <p:cNvPr id="12" name="Content Placeholder 11">
            <a:extLst>
              <a:ext uri="{FF2B5EF4-FFF2-40B4-BE49-F238E27FC236}">
                <a16:creationId xmlns:a16="http://schemas.microsoft.com/office/drawing/2014/main" id="{FE5DD53E-1FA0-42BA-A08C-2D81EF3368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778"/>
            <a:ext cx="5157787" cy="3437181"/>
          </a:xfrm>
        </p:spPr>
      </p:pic>
      <p:sp>
        <p:nvSpPr>
          <p:cNvPr id="10" name="Text Placeholder 9">
            <a:extLst>
              <a:ext uri="{FF2B5EF4-FFF2-40B4-BE49-F238E27FC236}">
                <a16:creationId xmlns:a16="http://schemas.microsoft.com/office/drawing/2014/main" id="{7722BBBA-6F4E-45D6-AE07-7784CCDE5D96}"/>
              </a:ext>
            </a:extLst>
          </p:cNvPr>
          <p:cNvSpPr>
            <a:spLocks noGrp="1"/>
          </p:cNvSpPr>
          <p:nvPr>
            <p:ph type="body" sz="quarter" idx="3"/>
          </p:nvPr>
        </p:nvSpPr>
        <p:spPr/>
        <p:txBody>
          <a:bodyPr/>
          <a:lstStyle/>
          <a:p>
            <a:pPr algn="ctr"/>
            <a:r>
              <a:rPr lang="en-IN" b="0" dirty="0"/>
              <a:t>Biometric Identification</a:t>
            </a:r>
          </a:p>
        </p:txBody>
      </p:sp>
      <p:pic>
        <p:nvPicPr>
          <p:cNvPr id="14" name="Content Placeholder 13">
            <a:extLst>
              <a:ext uri="{FF2B5EF4-FFF2-40B4-BE49-F238E27FC236}">
                <a16:creationId xmlns:a16="http://schemas.microsoft.com/office/drawing/2014/main" id="{2AD021B9-7F14-4F39-8835-B6E1ADA559F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28778"/>
            <a:ext cx="5617056" cy="3437181"/>
          </a:xfrm>
        </p:spPr>
      </p:pic>
    </p:spTree>
    <p:extLst>
      <p:ext uri="{BB962C8B-B14F-4D97-AF65-F5344CB8AC3E}">
        <p14:creationId xmlns:p14="http://schemas.microsoft.com/office/powerpoint/2010/main" val="765941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2161A91D-7BE7-4AC5-801C-DF45E3059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287" y="211028"/>
            <a:ext cx="7018638" cy="6640794"/>
          </a:xfrm>
          <a:prstGeom prst="rect">
            <a:avLst/>
          </a:prstGeom>
        </p:spPr>
      </p:pic>
    </p:spTree>
    <p:extLst>
      <p:ext uri="{BB962C8B-B14F-4D97-AF65-F5344CB8AC3E}">
        <p14:creationId xmlns:p14="http://schemas.microsoft.com/office/powerpoint/2010/main" val="328544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F45C32-B39C-409C-8B0D-838955C3EDD6}"/>
              </a:ext>
            </a:extLst>
          </p:cNvPr>
          <p:cNvSpPr>
            <a:spLocks noGrp="1"/>
          </p:cNvSpPr>
          <p:nvPr>
            <p:ph type="title"/>
          </p:nvPr>
        </p:nvSpPr>
        <p:spPr/>
        <p:txBody>
          <a:bodyPr/>
          <a:lstStyle/>
          <a:p>
            <a:r>
              <a:rPr lang="en-IN" dirty="0"/>
              <a:t>Problem Identification</a:t>
            </a:r>
          </a:p>
        </p:txBody>
      </p:sp>
      <p:sp>
        <p:nvSpPr>
          <p:cNvPr id="6" name="Content Placeholder 5">
            <a:extLst>
              <a:ext uri="{FF2B5EF4-FFF2-40B4-BE49-F238E27FC236}">
                <a16:creationId xmlns:a16="http://schemas.microsoft.com/office/drawing/2014/main" id="{776215FF-B7AB-4413-B6DD-7996B56EA096}"/>
              </a:ext>
            </a:extLst>
          </p:cNvPr>
          <p:cNvSpPr>
            <a:spLocks noGrp="1"/>
          </p:cNvSpPr>
          <p:nvPr>
            <p:ph idx="1"/>
          </p:nvPr>
        </p:nvSpPr>
        <p:spPr/>
        <p:txBody>
          <a:bodyPr/>
          <a:lstStyle/>
          <a:p>
            <a:r>
              <a:rPr lang="en-IN" dirty="0"/>
              <a:t>Problem with Biometric Scan:</a:t>
            </a:r>
          </a:p>
          <a:p>
            <a:pPr>
              <a:buFont typeface="Wingdings" panose="05000000000000000000" pitchFamily="2" charset="2"/>
              <a:buChar char="Ø"/>
            </a:pPr>
            <a:r>
              <a:rPr lang="en-IN" dirty="0">
                <a:latin typeface="+mj-lt"/>
              </a:rPr>
              <a:t>Biometric fails if the finger is ruptured/wet.</a:t>
            </a:r>
          </a:p>
          <a:p>
            <a:pPr>
              <a:buFont typeface="Wingdings" panose="05000000000000000000" pitchFamily="2" charset="2"/>
              <a:buChar char="Ø"/>
            </a:pPr>
            <a:r>
              <a:rPr lang="en-US" dirty="0">
                <a:latin typeface="+mj-lt"/>
              </a:rPr>
              <a:t>Significant investment needed in biometrics for security.</a:t>
            </a:r>
          </a:p>
          <a:p>
            <a:pPr>
              <a:buFont typeface="Wingdings" panose="05000000000000000000" pitchFamily="2" charset="2"/>
              <a:buChar char="Ø"/>
            </a:pPr>
            <a:r>
              <a:rPr lang="en-US" dirty="0">
                <a:latin typeface="+mj-lt"/>
              </a:rPr>
              <a:t>Biometric databases can still be hacked.</a:t>
            </a:r>
            <a:endParaRPr lang="en-IN" dirty="0">
              <a:latin typeface="+mj-lt"/>
            </a:endParaRPr>
          </a:p>
          <a:p>
            <a:pPr marL="514350" indent="-514350">
              <a:buFont typeface="+mj-lt"/>
              <a:buAutoNum type="arabicPeriod"/>
            </a:pPr>
            <a:endParaRPr lang="en-IN" dirty="0"/>
          </a:p>
        </p:txBody>
      </p:sp>
    </p:spTree>
    <p:extLst>
      <p:ext uri="{BB962C8B-B14F-4D97-AF65-F5344CB8AC3E}">
        <p14:creationId xmlns:p14="http://schemas.microsoft.com/office/powerpoint/2010/main" val="8058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AAE6-62B7-49E2-BEAA-5136B3A69EB3}"/>
              </a:ext>
            </a:extLst>
          </p:cNvPr>
          <p:cNvSpPr>
            <a:spLocks noGrp="1"/>
          </p:cNvSpPr>
          <p:nvPr>
            <p:ph type="title"/>
          </p:nvPr>
        </p:nvSpPr>
        <p:spPr/>
        <p:txBody>
          <a:bodyPr/>
          <a:lstStyle/>
          <a:p>
            <a:r>
              <a:rPr lang="en-IN" dirty="0"/>
              <a:t>Problem Identification</a:t>
            </a:r>
          </a:p>
        </p:txBody>
      </p:sp>
      <p:sp>
        <p:nvSpPr>
          <p:cNvPr id="3" name="Content Placeholder 2">
            <a:extLst>
              <a:ext uri="{FF2B5EF4-FFF2-40B4-BE49-F238E27FC236}">
                <a16:creationId xmlns:a16="http://schemas.microsoft.com/office/drawing/2014/main" id="{7F91A717-ACDA-49C1-87C2-65F65D67CAD0}"/>
              </a:ext>
            </a:extLst>
          </p:cNvPr>
          <p:cNvSpPr>
            <a:spLocks noGrp="1"/>
          </p:cNvSpPr>
          <p:nvPr>
            <p:ph idx="1"/>
          </p:nvPr>
        </p:nvSpPr>
        <p:spPr/>
        <p:txBody>
          <a:bodyPr/>
          <a:lstStyle/>
          <a:p>
            <a:r>
              <a:rPr lang="en-IN" dirty="0"/>
              <a:t>Problems with RFID (Radio-Frequency Identification):</a:t>
            </a:r>
          </a:p>
          <a:p>
            <a:pPr>
              <a:buFont typeface="Wingdings" panose="05000000000000000000" pitchFamily="2" charset="2"/>
              <a:buChar char="Ø"/>
            </a:pPr>
            <a:r>
              <a:rPr lang="en-US" dirty="0">
                <a:latin typeface="+mj-lt"/>
              </a:rPr>
              <a:t>Materials like metal &amp; liquid can impact signal</a:t>
            </a:r>
          </a:p>
          <a:p>
            <a:pPr>
              <a:buFont typeface="Wingdings" panose="05000000000000000000" pitchFamily="2" charset="2"/>
              <a:buChar char="Ø"/>
            </a:pPr>
            <a:r>
              <a:rPr lang="en-US" dirty="0">
                <a:latin typeface="+mj-lt"/>
              </a:rPr>
              <a:t>Sometimes not as accurate or reliable.</a:t>
            </a:r>
          </a:p>
          <a:p>
            <a:pPr>
              <a:buFont typeface="Wingdings" panose="05000000000000000000" pitchFamily="2" charset="2"/>
              <a:buChar char="Ø"/>
            </a:pPr>
            <a:r>
              <a:rPr lang="en-US" dirty="0">
                <a:latin typeface="+mj-lt"/>
              </a:rPr>
              <a:t>Implementation can be difficult &amp; time consuming.</a:t>
            </a:r>
          </a:p>
          <a:p>
            <a:pPr>
              <a:buFont typeface="Wingdings" panose="05000000000000000000" pitchFamily="2" charset="2"/>
              <a:buChar char="Ø"/>
            </a:pPr>
            <a:r>
              <a:rPr lang="en-US" dirty="0">
                <a:latin typeface="+mj-lt"/>
              </a:rPr>
              <a:t>Anyone can misuse it by using someone else’s card.</a:t>
            </a:r>
            <a:endParaRPr lang="en-IN" dirty="0">
              <a:latin typeface="+mj-lt"/>
            </a:endParaRPr>
          </a:p>
        </p:txBody>
      </p:sp>
    </p:spTree>
    <p:extLst>
      <p:ext uri="{BB962C8B-B14F-4D97-AF65-F5344CB8AC3E}">
        <p14:creationId xmlns:p14="http://schemas.microsoft.com/office/powerpoint/2010/main" val="61771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AA8B-A7A3-488F-BE4C-73F45597C0DA}"/>
              </a:ext>
            </a:extLst>
          </p:cNvPr>
          <p:cNvSpPr>
            <a:spLocks noGrp="1"/>
          </p:cNvSpPr>
          <p:nvPr>
            <p:ph type="title"/>
          </p:nvPr>
        </p:nvSpPr>
        <p:spPr/>
        <p:txBody>
          <a:bodyPr/>
          <a:lstStyle/>
          <a:p>
            <a:r>
              <a:rPr lang="en-IN" dirty="0"/>
              <a:t>System Design</a:t>
            </a:r>
          </a:p>
        </p:txBody>
      </p:sp>
      <p:pic>
        <p:nvPicPr>
          <p:cNvPr id="9" name="Content Placeholder 8">
            <a:extLst>
              <a:ext uri="{FF2B5EF4-FFF2-40B4-BE49-F238E27FC236}">
                <a16:creationId xmlns:a16="http://schemas.microsoft.com/office/drawing/2014/main" id="{455067E4-9AF9-4C29-934A-D9062D4FD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274" y="1315954"/>
            <a:ext cx="8137452" cy="5753462"/>
          </a:xfrm>
        </p:spPr>
      </p:pic>
    </p:spTree>
    <p:extLst>
      <p:ext uri="{BB962C8B-B14F-4D97-AF65-F5344CB8AC3E}">
        <p14:creationId xmlns:p14="http://schemas.microsoft.com/office/powerpoint/2010/main" val="287236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55C8-3063-44B9-A4DE-0458636FE537}"/>
              </a:ext>
            </a:extLst>
          </p:cNvPr>
          <p:cNvSpPr>
            <a:spLocks noGrp="1"/>
          </p:cNvSpPr>
          <p:nvPr>
            <p:ph type="title"/>
          </p:nvPr>
        </p:nvSpPr>
        <p:spPr/>
        <p:txBody>
          <a:bodyPr/>
          <a:lstStyle/>
          <a:p>
            <a:r>
              <a:rPr lang="en-IN" dirty="0"/>
              <a:t>Summary of Prior Art Search</a:t>
            </a:r>
          </a:p>
        </p:txBody>
      </p:sp>
      <p:sp>
        <p:nvSpPr>
          <p:cNvPr id="3" name="Content Placeholder 2">
            <a:extLst>
              <a:ext uri="{FF2B5EF4-FFF2-40B4-BE49-F238E27FC236}">
                <a16:creationId xmlns:a16="http://schemas.microsoft.com/office/drawing/2014/main" id="{7F20B478-5779-4DB1-84B4-BD04CE66A2BC}"/>
              </a:ext>
            </a:extLst>
          </p:cNvPr>
          <p:cNvSpPr>
            <a:spLocks noGrp="1"/>
          </p:cNvSpPr>
          <p:nvPr>
            <p:ph idx="1"/>
          </p:nvPr>
        </p:nvSpPr>
        <p:spPr/>
        <p:txBody>
          <a:bodyPr/>
          <a:lstStyle/>
          <a:p>
            <a:r>
              <a:rPr lang="en-US" dirty="0"/>
              <a:t>Biometric Authentication: A Review by Debnath Bhattacharyya, Rahul Ranjan, </a:t>
            </a:r>
            <a:r>
              <a:rPr lang="en-US" dirty="0" err="1"/>
              <a:t>Farkhod</a:t>
            </a:r>
            <a:r>
              <a:rPr lang="en-US" dirty="0"/>
              <a:t> </a:t>
            </a:r>
            <a:r>
              <a:rPr lang="en-US" dirty="0" err="1"/>
              <a:t>Alisherov</a:t>
            </a:r>
            <a:r>
              <a:rPr lang="en-US" dirty="0"/>
              <a:t> A, </a:t>
            </a:r>
            <a:r>
              <a:rPr lang="en-US" dirty="0" err="1"/>
              <a:t>Minkyu</a:t>
            </a:r>
            <a:r>
              <a:rPr lang="en-US" dirty="0"/>
              <a:t> Choi presents a review on the biometric authentication techniques and some future possibilities in field.</a:t>
            </a:r>
          </a:p>
          <a:p>
            <a:r>
              <a:rPr lang="en-US" dirty="0"/>
              <a:t>Face detection &amp; face recognition using open computer vision classifiers by Lahiru </a:t>
            </a:r>
            <a:r>
              <a:rPr lang="en-US" dirty="0" err="1"/>
              <a:t>Dinalankara</a:t>
            </a:r>
            <a:r>
              <a:rPr lang="en-US" dirty="0"/>
              <a:t>.</a:t>
            </a:r>
            <a:endParaRPr lang="en-IN" dirty="0"/>
          </a:p>
        </p:txBody>
      </p:sp>
    </p:spTree>
    <p:extLst>
      <p:ext uri="{BB962C8B-B14F-4D97-AF65-F5344CB8AC3E}">
        <p14:creationId xmlns:p14="http://schemas.microsoft.com/office/powerpoint/2010/main" val="274376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BE98-0495-40EF-9413-8BD1A48338F2}"/>
              </a:ext>
            </a:extLst>
          </p:cNvPr>
          <p:cNvSpPr>
            <a:spLocks noGrp="1"/>
          </p:cNvSpPr>
          <p:nvPr>
            <p:ph type="title"/>
          </p:nvPr>
        </p:nvSpPr>
        <p:spPr/>
        <p:txBody>
          <a:bodyPr/>
          <a:lstStyle/>
          <a:p>
            <a:r>
              <a:rPr lang="en-IN" dirty="0"/>
              <a:t>Summary of Prior Art Search</a:t>
            </a:r>
          </a:p>
        </p:txBody>
      </p:sp>
      <p:sp>
        <p:nvSpPr>
          <p:cNvPr id="3" name="Content Placeholder 2">
            <a:extLst>
              <a:ext uri="{FF2B5EF4-FFF2-40B4-BE49-F238E27FC236}">
                <a16:creationId xmlns:a16="http://schemas.microsoft.com/office/drawing/2014/main" id="{D655EB89-D7F4-4652-BE7E-C8D966AC1B6C}"/>
              </a:ext>
            </a:extLst>
          </p:cNvPr>
          <p:cNvSpPr>
            <a:spLocks noGrp="1"/>
          </p:cNvSpPr>
          <p:nvPr>
            <p:ph idx="1"/>
          </p:nvPr>
        </p:nvSpPr>
        <p:spPr/>
        <p:txBody>
          <a:bodyPr/>
          <a:lstStyle/>
          <a:p>
            <a:r>
              <a:rPr lang="en-US" dirty="0"/>
              <a:t>It explains the technologies used in the project and the methodology used. Finally, it shows the results, discuss the challenges and how they were resolved followed by a discussion. Using </a:t>
            </a:r>
            <a:r>
              <a:rPr lang="en-US" dirty="0" err="1"/>
              <a:t>Haar</a:t>
            </a:r>
            <a:r>
              <a:rPr lang="en-US" dirty="0"/>
              <a:t>-cascade for face detection worked extremely well even when subjects wore spectacles. Real time video speed was satisfactory as well devoid of noticeable frame lag. Considering all factors, LBPH combined with </a:t>
            </a:r>
            <a:r>
              <a:rPr lang="en-US" dirty="0" err="1"/>
              <a:t>Haar</a:t>
            </a:r>
            <a:r>
              <a:rPr lang="en-US" dirty="0"/>
              <a:t>-cascade can be implemented as a cost eﬀective face recognition platform. An example is a system to identify known troublemakers in a mall or a supermarket to provide the owner a warning to keep him alert or for automatic attendance taking in a college or school.</a:t>
            </a:r>
            <a:endParaRPr lang="en-IN" dirty="0"/>
          </a:p>
        </p:txBody>
      </p:sp>
    </p:spTree>
    <p:extLst>
      <p:ext uri="{BB962C8B-B14F-4D97-AF65-F5344CB8AC3E}">
        <p14:creationId xmlns:p14="http://schemas.microsoft.com/office/powerpoint/2010/main" val="1026489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1646</Words>
  <Application>Microsoft Office PowerPoint</Application>
  <PresentationFormat>Widescreen</PresentationFormat>
  <Paragraphs>221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AI Powered Attendance Capturing System</vt:lpstr>
      <vt:lpstr>Content</vt:lpstr>
      <vt:lpstr>Introduction</vt:lpstr>
      <vt:lpstr>Existing Product/System</vt:lpstr>
      <vt:lpstr>Problem Identification</vt:lpstr>
      <vt:lpstr>Problem Identification</vt:lpstr>
      <vt:lpstr>System Design</vt:lpstr>
      <vt:lpstr>Summary of Prior Art Search</vt:lpstr>
      <vt:lpstr>Summary of Prior Art Search</vt:lpstr>
      <vt:lpstr>Summary of Prior Art Search</vt:lpstr>
      <vt:lpstr>Summary of Prior Art Search</vt:lpstr>
      <vt:lpstr>Problem Definition</vt:lpstr>
      <vt:lpstr>Problem Definition</vt:lpstr>
      <vt:lpstr>Canvas Summary (Mind Map)</vt:lpstr>
      <vt:lpstr>Canvas Summary (AEIOU)</vt:lpstr>
      <vt:lpstr>Canvas Summary (AEIOU)</vt:lpstr>
      <vt:lpstr>Canvas Summary (AEIOU)</vt:lpstr>
      <vt:lpstr>Canvas Summary (AEIOU)</vt:lpstr>
      <vt:lpstr>Canvas Summary (AEIOU)</vt:lpstr>
      <vt:lpstr>Canvas Summary (AEIOU)</vt:lpstr>
      <vt:lpstr>Canvas Summary (Empathy Canvas)</vt:lpstr>
      <vt:lpstr>Canvas Summary (Empathy Canvas)</vt:lpstr>
      <vt:lpstr>Canvas Summary (Empathy Canvas)</vt:lpstr>
      <vt:lpstr>Canvas Summary (Empathy Canvas)</vt:lpstr>
      <vt:lpstr>Canvas Summary (Empathy Canvas)</vt:lpstr>
      <vt:lpstr>Canvas Summary (Ideation Canvas)</vt:lpstr>
      <vt:lpstr>Canvas Summary (Ideation Canvas)</vt:lpstr>
      <vt:lpstr>Canvas Summary (Ideation Canvas)</vt:lpstr>
      <vt:lpstr>Canvas Summary (Product Development Canvas)</vt:lpstr>
      <vt:lpstr>Canvas Summary (Product Development Canvas)</vt:lpstr>
      <vt:lpstr>Canvas Summary (Product Development Canvas)</vt:lpstr>
      <vt:lpstr>Canvas Summary (Product Development Canvas)</vt:lpstr>
      <vt:lpstr>Canvas Summary (Prototype)</vt:lpstr>
      <vt:lpstr>Canvas Summary (Prototype)</vt:lpstr>
      <vt:lpstr>Canvas Summary (Prototype)</vt:lpstr>
      <vt:lpstr>Canvas Summary (Learnings Need Matrix )</vt:lpstr>
      <vt:lpstr>Proposed Feature &amp; Specifications</vt:lpstr>
      <vt:lpstr>Proposed Feature &amp; Specifications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Bhavyesh Bherwani</dc:creator>
  <cp:lastModifiedBy>sudip karmakar</cp:lastModifiedBy>
  <cp:revision>37</cp:revision>
  <dcterms:created xsi:type="dcterms:W3CDTF">2020-10-16T09:34:38Z</dcterms:created>
  <dcterms:modified xsi:type="dcterms:W3CDTF">2020-11-13T05:27:01Z</dcterms:modified>
</cp:coreProperties>
</file>