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1"/>
  </p:sldMasterIdLst>
  <p:notesMasterIdLst>
    <p:notesMasterId r:id="rId23"/>
  </p:notesMasterIdLst>
  <p:sldIdLst>
    <p:sldId id="256" r:id="rId2"/>
    <p:sldId id="258" r:id="rId3"/>
    <p:sldId id="281" r:id="rId4"/>
    <p:sldId id="282" r:id="rId5"/>
    <p:sldId id="259" r:id="rId6"/>
    <p:sldId id="260" r:id="rId7"/>
    <p:sldId id="283" r:id="rId8"/>
    <p:sldId id="284" r:id="rId9"/>
    <p:sldId id="307" r:id="rId10"/>
    <p:sldId id="261" r:id="rId11"/>
    <p:sldId id="287" r:id="rId12"/>
    <p:sldId id="269" r:id="rId13"/>
    <p:sldId id="270" r:id="rId14"/>
    <p:sldId id="288" r:id="rId15"/>
    <p:sldId id="289" r:id="rId16"/>
    <p:sldId id="280" r:id="rId17"/>
    <p:sldId id="273" r:id="rId18"/>
    <p:sldId id="262" r:id="rId19"/>
    <p:sldId id="305" r:id="rId20"/>
    <p:sldId id="277" r:id="rId21"/>
    <p:sldId id="30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and Team Information" id="{7B123826-7D90-4DA9-B1BE-6B456E668244}">
          <p14:sldIdLst>
            <p14:sldId id="256"/>
          </p14:sldIdLst>
        </p14:section>
        <p14:section name="Problem Statement and Customer Segments" id="{D1580945-6355-457B-94B9-79F26EC39C3D}">
          <p14:sldIdLst>
            <p14:sldId id="258"/>
            <p14:sldId id="281"/>
            <p14:sldId id="282"/>
          </p14:sldIdLst>
        </p14:section>
        <p14:section name="Product Description and Target Market" id="{1E610A8B-CED9-496A-BF9A-4F597AE82817}">
          <p14:sldIdLst>
            <p14:sldId id="259"/>
            <p14:sldId id="260"/>
            <p14:sldId id="283"/>
          </p14:sldIdLst>
        </p14:section>
        <p14:section name="Opportunity Assessment" id="{7CED48DC-E893-469B-8A94-10B6739315F9}">
          <p14:sldIdLst>
            <p14:sldId id="284"/>
            <p14:sldId id="307"/>
          </p14:sldIdLst>
        </p14:section>
        <p14:section name="Final Product and Value Proposition" id="{CE6A3358-FC75-4862-B460-D19DBB245452}">
          <p14:sldIdLst>
            <p14:sldId id="261"/>
            <p14:sldId id="287"/>
          </p14:sldIdLst>
        </p14:section>
        <p14:section name="Additional Information and Outcomes" id="{382EB2AA-B21E-4BFC-A178-927BBE218E72}">
          <p14:sldIdLst>
            <p14:sldId id="269"/>
            <p14:sldId id="270"/>
            <p14:sldId id="288"/>
            <p14:sldId id="289"/>
          </p14:sldIdLst>
        </p14:section>
        <p14:section name="Key Learnings" id="{92EF21E5-772D-446E-A208-C78CD84A7C3F}">
          <p14:sldIdLst>
            <p14:sldId id="280"/>
            <p14:sldId id="273"/>
            <p14:sldId id="262"/>
            <p14:sldId id="305"/>
            <p14:sldId id="277"/>
            <p14:sldId id="3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54"/>
    <p:restoredTop sz="94703"/>
  </p:normalViewPr>
  <p:slideViewPr>
    <p:cSldViewPr snapToGrid="0">
      <p:cViewPr varScale="1">
        <p:scale>
          <a:sx n="128" d="100"/>
          <a:sy n="128" d="100"/>
        </p:scale>
        <p:origin x="184" y="816"/>
      </p:cViewPr>
      <p:guideLst/>
    </p:cSldViewPr>
  </p:slideViewPr>
  <p:outlineViewPr>
    <p:cViewPr>
      <p:scale>
        <a:sx n="33" d="100"/>
        <a:sy n="33" d="100"/>
      </p:scale>
      <p:origin x="0" y="-123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6.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6" Type="http://schemas.openxmlformats.org/officeDocument/2006/relationships/image" Target="../media/image41.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 Id="rId14" Type="http://schemas.openxmlformats.org/officeDocument/2006/relationships/image" Target="../media/image3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6" Type="http://schemas.openxmlformats.org/officeDocument/2006/relationships/image" Target="../media/image41.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 Id="rId14" Type="http://schemas.openxmlformats.org/officeDocument/2006/relationships/image" Target="../media/image39.svg"/></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E806A3-8B25-4C0B-B2D0-7B43FF677AF4}" type="doc">
      <dgm:prSet loTypeId="urn:microsoft.com/office/officeart/2008/layout/LinedList" loCatId="list" qsTypeId="urn:microsoft.com/office/officeart/2005/8/quickstyle/simple1" qsCatId="simple" csTypeId="urn:microsoft.com/office/officeart/2005/8/colors/accent5_2" csCatId="accent5" phldr="1"/>
      <dgm:spPr/>
      <dgm:t>
        <a:bodyPr/>
        <a:lstStyle/>
        <a:p>
          <a:endParaRPr lang="en-US"/>
        </a:p>
      </dgm:t>
    </dgm:pt>
    <dgm:pt modelId="{79E3074A-3DD7-4D32-A88B-F66CE897F540}">
      <dgm:prSet/>
      <dgm:spPr/>
      <dgm:t>
        <a:bodyPr/>
        <a:lstStyle/>
        <a:p>
          <a:r>
            <a:rPr lang="en-AE" b="1" dirty="0"/>
            <a:t>1</a:t>
          </a:r>
          <a:r>
            <a:rPr lang="en-AE" b="1"/>
            <a:t>. </a:t>
          </a:r>
          <a:r>
            <a:rPr lang="en-US" b="1" i="0" dirty="0"/>
            <a:t>MALLIDI AKHIL REDDY (2024TM93056)</a:t>
          </a:r>
          <a:endParaRPr lang="en-US" dirty="0"/>
        </a:p>
      </dgm:t>
    </dgm:pt>
    <dgm:pt modelId="{ED9F3A61-5EAD-4C36-A066-58C87E26AE86}" type="parTrans" cxnId="{BB6909FA-FF44-406A-ABD6-84648AEF6B15}">
      <dgm:prSet/>
      <dgm:spPr/>
      <dgm:t>
        <a:bodyPr/>
        <a:lstStyle/>
        <a:p>
          <a:endParaRPr lang="en-US"/>
        </a:p>
      </dgm:t>
    </dgm:pt>
    <dgm:pt modelId="{E5D1B891-CF2B-4A9D-8686-3D5B6A25A360}" type="sibTrans" cxnId="{BB6909FA-FF44-406A-ABD6-84648AEF6B15}">
      <dgm:prSet/>
      <dgm:spPr/>
      <dgm:t>
        <a:bodyPr/>
        <a:lstStyle/>
        <a:p>
          <a:endParaRPr lang="en-US"/>
        </a:p>
      </dgm:t>
    </dgm:pt>
    <dgm:pt modelId="{3D108A46-D4E9-44D4-8135-4B8E2E0D56BA}">
      <dgm:prSet/>
      <dgm:spPr/>
      <dgm:t>
        <a:bodyPr/>
        <a:lstStyle/>
        <a:p>
          <a:r>
            <a:rPr lang="en-AE" b="1" dirty="0"/>
            <a:t>2</a:t>
          </a:r>
          <a:r>
            <a:rPr lang="en-AE" b="1"/>
            <a:t>. </a:t>
          </a:r>
          <a:r>
            <a:rPr lang="en-US" b="1" i="0" dirty="0"/>
            <a:t>CHITTAJALLU PREM GURUMUKH (2024TM93279)</a:t>
          </a:r>
          <a:endParaRPr lang="en-US" dirty="0"/>
        </a:p>
      </dgm:t>
    </dgm:pt>
    <dgm:pt modelId="{9E285A4A-19F8-4735-A983-B3E194189F57}" type="parTrans" cxnId="{B9B0007C-4FB6-4683-96D0-B79C54BEEBA6}">
      <dgm:prSet/>
      <dgm:spPr/>
      <dgm:t>
        <a:bodyPr/>
        <a:lstStyle/>
        <a:p>
          <a:endParaRPr lang="en-US"/>
        </a:p>
      </dgm:t>
    </dgm:pt>
    <dgm:pt modelId="{81BC972D-9F32-40E0-9C33-6A67B6D3D0A5}" type="sibTrans" cxnId="{B9B0007C-4FB6-4683-96D0-B79C54BEEBA6}">
      <dgm:prSet/>
      <dgm:spPr/>
      <dgm:t>
        <a:bodyPr/>
        <a:lstStyle/>
        <a:p>
          <a:endParaRPr lang="en-US"/>
        </a:p>
      </dgm:t>
    </dgm:pt>
    <dgm:pt modelId="{E61CC0D2-7E3D-4EE4-9E34-72B65B79C1E4}">
      <dgm:prSet/>
      <dgm:spPr/>
      <dgm:t>
        <a:bodyPr/>
        <a:lstStyle/>
        <a:p>
          <a:r>
            <a:rPr lang="en-AE" b="1" dirty="0"/>
            <a:t>3. </a:t>
          </a:r>
          <a:r>
            <a:rPr lang="en-US" b="1" i="0" dirty="0"/>
            <a:t>MANAN PRAVINKUMAR PARMAR (2024TM93030)</a:t>
          </a:r>
          <a:endParaRPr lang="en-US" dirty="0"/>
        </a:p>
      </dgm:t>
    </dgm:pt>
    <dgm:pt modelId="{F074A02C-8B01-43BE-9773-EB58C46E8D3B}" type="parTrans" cxnId="{8AD8C35B-1DF0-4B83-B367-D1EC1A1431BF}">
      <dgm:prSet/>
      <dgm:spPr/>
      <dgm:t>
        <a:bodyPr/>
        <a:lstStyle/>
        <a:p>
          <a:endParaRPr lang="en-US"/>
        </a:p>
      </dgm:t>
    </dgm:pt>
    <dgm:pt modelId="{1A939345-0480-4C57-9F23-E38CB7DBE3B9}" type="sibTrans" cxnId="{8AD8C35B-1DF0-4B83-B367-D1EC1A1431BF}">
      <dgm:prSet/>
      <dgm:spPr/>
      <dgm:t>
        <a:bodyPr/>
        <a:lstStyle/>
        <a:p>
          <a:endParaRPr lang="en-US"/>
        </a:p>
      </dgm:t>
    </dgm:pt>
    <dgm:pt modelId="{C0DD6762-AA3A-47A6-8C6D-75A07B973B37}">
      <dgm:prSet/>
      <dgm:spPr/>
      <dgm:t>
        <a:bodyPr/>
        <a:lstStyle/>
        <a:p>
          <a:r>
            <a:rPr lang="en-AE" b="1" dirty="0"/>
            <a:t>4. </a:t>
          </a:r>
          <a:r>
            <a:rPr lang="en-US" b="1" i="0" dirty="0"/>
            <a:t>PRAKASHA G (2024TM93260)</a:t>
          </a:r>
          <a:endParaRPr lang="en-US" dirty="0"/>
        </a:p>
      </dgm:t>
    </dgm:pt>
    <dgm:pt modelId="{A6B28BD5-FBEB-44E1-B104-C091E076BA68}" type="parTrans" cxnId="{8AAA4A79-BBDF-4F9C-8F23-45C420BBB435}">
      <dgm:prSet/>
      <dgm:spPr/>
      <dgm:t>
        <a:bodyPr/>
        <a:lstStyle/>
        <a:p>
          <a:endParaRPr lang="en-US"/>
        </a:p>
      </dgm:t>
    </dgm:pt>
    <dgm:pt modelId="{20B2DDB2-97DF-4A80-B5DC-1D5841A76E38}" type="sibTrans" cxnId="{8AAA4A79-BBDF-4F9C-8F23-45C420BBB435}">
      <dgm:prSet/>
      <dgm:spPr/>
      <dgm:t>
        <a:bodyPr/>
        <a:lstStyle/>
        <a:p>
          <a:endParaRPr lang="en-US"/>
        </a:p>
      </dgm:t>
    </dgm:pt>
    <dgm:pt modelId="{09419C5E-B4A7-4995-A707-60CDCDAD88B0}">
      <dgm:prSet/>
      <dgm:spPr/>
      <dgm:t>
        <a:bodyPr/>
        <a:lstStyle/>
        <a:p>
          <a:r>
            <a:rPr lang="en-AE" b="1" dirty="0"/>
            <a:t>5. </a:t>
          </a:r>
          <a:r>
            <a:rPr lang="en-US" b="1" i="0" dirty="0"/>
            <a:t>UDYAGIRI VENKATAGURU PRASAD (2022TM93653)</a:t>
          </a:r>
          <a:endParaRPr lang="en-US" dirty="0"/>
        </a:p>
      </dgm:t>
    </dgm:pt>
    <dgm:pt modelId="{9C5C8AAC-98C3-41AD-84DF-70BAE10CC7FA}" type="parTrans" cxnId="{B0B5E674-21D2-4501-853B-B8EE2DD8D395}">
      <dgm:prSet/>
      <dgm:spPr/>
      <dgm:t>
        <a:bodyPr/>
        <a:lstStyle/>
        <a:p>
          <a:endParaRPr lang="en-US"/>
        </a:p>
      </dgm:t>
    </dgm:pt>
    <dgm:pt modelId="{4B08CDFD-2F1E-4094-82E3-B3A8B9DE8A6F}" type="sibTrans" cxnId="{B0B5E674-21D2-4501-853B-B8EE2DD8D395}">
      <dgm:prSet/>
      <dgm:spPr/>
      <dgm:t>
        <a:bodyPr/>
        <a:lstStyle/>
        <a:p>
          <a:endParaRPr lang="en-US"/>
        </a:p>
      </dgm:t>
    </dgm:pt>
    <dgm:pt modelId="{26598664-3D75-5F42-AE92-B06FBB9F31FD}" type="pres">
      <dgm:prSet presAssocID="{79E806A3-8B25-4C0B-B2D0-7B43FF677AF4}" presName="vert0" presStyleCnt="0">
        <dgm:presLayoutVars>
          <dgm:dir/>
          <dgm:animOne val="branch"/>
          <dgm:animLvl val="lvl"/>
        </dgm:presLayoutVars>
      </dgm:prSet>
      <dgm:spPr/>
    </dgm:pt>
    <dgm:pt modelId="{4E6E3257-2DFF-BF49-BF73-E9EDCBB3E82B}" type="pres">
      <dgm:prSet presAssocID="{79E3074A-3DD7-4D32-A88B-F66CE897F540}" presName="thickLine" presStyleLbl="alignNode1" presStyleIdx="0" presStyleCnt="5"/>
      <dgm:spPr>
        <a:ln>
          <a:noFill/>
        </a:ln>
      </dgm:spPr>
    </dgm:pt>
    <dgm:pt modelId="{9996692D-028A-AD49-9DB5-21B4D2BA12D5}" type="pres">
      <dgm:prSet presAssocID="{79E3074A-3DD7-4D32-A88B-F66CE897F540}" presName="horz1" presStyleCnt="0"/>
      <dgm:spPr/>
    </dgm:pt>
    <dgm:pt modelId="{4A76920F-960B-DD43-8EC7-41B545157EC7}" type="pres">
      <dgm:prSet presAssocID="{79E3074A-3DD7-4D32-A88B-F66CE897F540}" presName="tx1" presStyleLbl="revTx" presStyleIdx="0" presStyleCnt="5"/>
      <dgm:spPr/>
    </dgm:pt>
    <dgm:pt modelId="{CBFDEED4-4CC0-614F-A940-E385F4B44EDB}" type="pres">
      <dgm:prSet presAssocID="{79E3074A-3DD7-4D32-A88B-F66CE897F540}" presName="vert1" presStyleCnt="0"/>
      <dgm:spPr/>
    </dgm:pt>
    <dgm:pt modelId="{6869A3CD-EC3D-CD4A-B463-54182C8B7EB2}" type="pres">
      <dgm:prSet presAssocID="{3D108A46-D4E9-44D4-8135-4B8E2E0D56BA}" presName="thickLine" presStyleLbl="alignNode1" presStyleIdx="1" presStyleCnt="5"/>
      <dgm:spPr>
        <a:ln>
          <a:noFill/>
        </a:ln>
      </dgm:spPr>
    </dgm:pt>
    <dgm:pt modelId="{90AA44D5-A6BC-6F4E-BE81-D9F77FE7901F}" type="pres">
      <dgm:prSet presAssocID="{3D108A46-D4E9-44D4-8135-4B8E2E0D56BA}" presName="horz1" presStyleCnt="0"/>
      <dgm:spPr/>
    </dgm:pt>
    <dgm:pt modelId="{1072FB67-F0C1-9140-8E9A-8D47BFF35AB3}" type="pres">
      <dgm:prSet presAssocID="{3D108A46-D4E9-44D4-8135-4B8E2E0D56BA}" presName="tx1" presStyleLbl="revTx" presStyleIdx="1" presStyleCnt="5"/>
      <dgm:spPr/>
    </dgm:pt>
    <dgm:pt modelId="{CD3328FC-3882-244F-8B79-A058D8F9584B}" type="pres">
      <dgm:prSet presAssocID="{3D108A46-D4E9-44D4-8135-4B8E2E0D56BA}" presName="vert1" presStyleCnt="0"/>
      <dgm:spPr/>
    </dgm:pt>
    <dgm:pt modelId="{427E02B8-7DA6-234F-9FA3-413C1856EF9D}" type="pres">
      <dgm:prSet presAssocID="{E61CC0D2-7E3D-4EE4-9E34-72B65B79C1E4}" presName="thickLine" presStyleLbl="alignNode1" presStyleIdx="2" presStyleCnt="5"/>
      <dgm:spPr>
        <a:ln>
          <a:noFill/>
        </a:ln>
      </dgm:spPr>
    </dgm:pt>
    <dgm:pt modelId="{8B920EAE-0ED6-3E4F-B44B-619DACF75136}" type="pres">
      <dgm:prSet presAssocID="{E61CC0D2-7E3D-4EE4-9E34-72B65B79C1E4}" presName="horz1" presStyleCnt="0"/>
      <dgm:spPr/>
    </dgm:pt>
    <dgm:pt modelId="{CE0DBBDD-C920-E846-9BEA-62F21E2089B8}" type="pres">
      <dgm:prSet presAssocID="{E61CC0D2-7E3D-4EE4-9E34-72B65B79C1E4}" presName="tx1" presStyleLbl="revTx" presStyleIdx="2" presStyleCnt="5"/>
      <dgm:spPr/>
    </dgm:pt>
    <dgm:pt modelId="{1CA99772-36B1-0445-8D92-E2CECC5048FE}" type="pres">
      <dgm:prSet presAssocID="{E61CC0D2-7E3D-4EE4-9E34-72B65B79C1E4}" presName="vert1" presStyleCnt="0"/>
      <dgm:spPr/>
    </dgm:pt>
    <dgm:pt modelId="{A2471417-8A5E-1248-B616-B54CAC4B9923}" type="pres">
      <dgm:prSet presAssocID="{C0DD6762-AA3A-47A6-8C6D-75A07B973B37}" presName="thickLine" presStyleLbl="alignNode1" presStyleIdx="3" presStyleCnt="5"/>
      <dgm:spPr>
        <a:ln>
          <a:noFill/>
        </a:ln>
      </dgm:spPr>
    </dgm:pt>
    <dgm:pt modelId="{76A42B3A-EC14-5E4D-B2AF-6FA3106C2E6F}" type="pres">
      <dgm:prSet presAssocID="{C0DD6762-AA3A-47A6-8C6D-75A07B973B37}" presName="horz1" presStyleCnt="0"/>
      <dgm:spPr/>
    </dgm:pt>
    <dgm:pt modelId="{681F27CC-701C-D142-B314-691814BD3C65}" type="pres">
      <dgm:prSet presAssocID="{C0DD6762-AA3A-47A6-8C6D-75A07B973B37}" presName="tx1" presStyleLbl="revTx" presStyleIdx="3" presStyleCnt="5"/>
      <dgm:spPr/>
    </dgm:pt>
    <dgm:pt modelId="{A6EF71FD-2A05-1745-B42C-F14FB5E3EAAC}" type="pres">
      <dgm:prSet presAssocID="{C0DD6762-AA3A-47A6-8C6D-75A07B973B37}" presName="vert1" presStyleCnt="0"/>
      <dgm:spPr/>
    </dgm:pt>
    <dgm:pt modelId="{1DF1C008-D0AB-A942-B309-BF0097E6FC29}" type="pres">
      <dgm:prSet presAssocID="{09419C5E-B4A7-4995-A707-60CDCDAD88B0}" presName="thickLine" presStyleLbl="alignNode1" presStyleIdx="4" presStyleCnt="5"/>
      <dgm:spPr>
        <a:ln>
          <a:noFill/>
        </a:ln>
      </dgm:spPr>
    </dgm:pt>
    <dgm:pt modelId="{79978623-E723-F548-BA5C-C93D837F37CE}" type="pres">
      <dgm:prSet presAssocID="{09419C5E-B4A7-4995-A707-60CDCDAD88B0}" presName="horz1" presStyleCnt="0"/>
      <dgm:spPr/>
    </dgm:pt>
    <dgm:pt modelId="{1EDE095F-3411-B94A-A9D6-045EAA89663D}" type="pres">
      <dgm:prSet presAssocID="{09419C5E-B4A7-4995-A707-60CDCDAD88B0}" presName="tx1" presStyleLbl="revTx" presStyleIdx="4" presStyleCnt="5"/>
      <dgm:spPr/>
    </dgm:pt>
    <dgm:pt modelId="{72B0E229-3D85-734B-9031-2B6886089C31}" type="pres">
      <dgm:prSet presAssocID="{09419C5E-B4A7-4995-A707-60CDCDAD88B0}" presName="vert1" presStyleCnt="0"/>
      <dgm:spPr/>
    </dgm:pt>
  </dgm:ptLst>
  <dgm:cxnLst>
    <dgm:cxn modelId="{0CBB4601-2B68-E64B-A9C5-3781499E962F}" type="presOf" srcId="{3D108A46-D4E9-44D4-8135-4B8E2E0D56BA}" destId="{1072FB67-F0C1-9140-8E9A-8D47BFF35AB3}" srcOrd="0" destOrd="0" presId="urn:microsoft.com/office/officeart/2008/layout/LinedList"/>
    <dgm:cxn modelId="{50947E56-D012-9B48-BBAF-BE5DB4FDF504}" type="presOf" srcId="{E61CC0D2-7E3D-4EE4-9E34-72B65B79C1E4}" destId="{CE0DBBDD-C920-E846-9BEA-62F21E2089B8}" srcOrd="0" destOrd="0" presId="urn:microsoft.com/office/officeart/2008/layout/LinedList"/>
    <dgm:cxn modelId="{8AD8C35B-1DF0-4B83-B367-D1EC1A1431BF}" srcId="{79E806A3-8B25-4C0B-B2D0-7B43FF677AF4}" destId="{E61CC0D2-7E3D-4EE4-9E34-72B65B79C1E4}" srcOrd="2" destOrd="0" parTransId="{F074A02C-8B01-43BE-9773-EB58C46E8D3B}" sibTransId="{1A939345-0480-4C57-9F23-E38CB7DBE3B9}"/>
    <dgm:cxn modelId="{3E074A62-FEC2-F947-ACA5-1BBF28C58591}" type="presOf" srcId="{09419C5E-B4A7-4995-A707-60CDCDAD88B0}" destId="{1EDE095F-3411-B94A-A9D6-045EAA89663D}" srcOrd="0" destOrd="0" presId="urn:microsoft.com/office/officeart/2008/layout/LinedList"/>
    <dgm:cxn modelId="{B0B5E674-21D2-4501-853B-B8EE2DD8D395}" srcId="{79E806A3-8B25-4C0B-B2D0-7B43FF677AF4}" destId="{09419C5E-B4A7-4995-A707-60CDCDAD88B0}" srcOrd="4" destOrd="0" parTransId="{9C5C8AAC-98C3-41AD-84DF-70BAE10CC7FA}" sibTransId="{4B08CDFD-2F1E-4094-82E3-B3A8B9DE8A6F}"/>
    <dgm:cxn modelId="{8AAA4A79-BBDF-4F9C-8F23-45C420BBB435}" srcId="{79E806A3-8B25-4C0B-B2D0-7B43FF677AF4}" destId="{C0DD6762-AA3A-47A6-8C6D-75A07B973B37}" srcOrd="3" destOrd="0" parTransId="{A6B28BD5-FBEB-44E1-B104-C091E076BA68}" sibTransId="{20B2DDB2-97DF-4A80-B5DC-1D5841A76E38}"/>
    <dgm:cxn modelId="{B9B0007C-4FB6-4683-96D0-B79C54BEEBA6}" srcId="{79E806A3-8B25-4C0B-B2D0-7B43FF677AF4}" destId="{3D108A46-D4E9-44D4-8135-4B8E2E0D56BA}" srcOrd="1" destOrd="0" parTransId="{9E285A4A-19F8-4735-A983-B3E194189F57}" sibTransId="{81BC972D-9F32-40E0-9C33-6A67B6D3D0A5}"/>
    <dgm:cxn modelId="{AFC6D287-0F95-E245-BF95-4771B76BBEBA}" type="presOf" srcId="{C0DD6762-AA3A-47A6-8C6D-75A07B973B37}" destId="{681F27CC-701C-D142-B314-691814BD3C65}" srcOrd="0" destOrd="0" presId="urn:microsoft.com/office/officeart/2008/layout/LinedList"/>
    <dgm:cxn modelId="{99E0989C-8491-AA44-9D1E-5C8D194093F8}" type="presOf" srcId="{79E3074A-3DD7-4D32-A88B-F66CE897F540}" destId="{4A76920F-960B-DD43-8EC7-41B545157EC7}" srcOrd="0" destOrd="0" presId="urn:microsoft.com/office/officeart/2008/layout/LinedList"/>
    <dgm:cxn modelId="{BBBCFEDA-0184-7F4F-8507-7002F4BC653A}" type="presOf" srcId="{79E806A3-8B25-4C0B-B2D0-7B43FF677AF4}" destId="{26598664-3D75-5F42-AE92-B06FBB9F31FD}" srcOrd="0" destOrd="0" presId="urn:microsoft.com/office/officeart/2008/layout/LinedList"/>
    <dgm:cxn modelId="{BB6909FA-FF44-406A-ABD6-84648AEF6B15}" srcId="{79E806A3-8B25-4C0B-B2D0-7B43FF677AF4}" destId="{79E3074A-3DD7-4D32-A88B-F66CE897F540}" srcOrd="0" destOrd="0" parTransId="{ED9F3A61-5EAD-4C36-A066-58C87E26AE86}" sibTransId="{E5D1B891-CF2B-4A9D-8686-3D5B6A25A360}"/>
    <dgm:cxn modelId="{369F546E-9C4F-A540-AF2E-4BAE87DF896B}" type="presParOf" srcId="{26598664-3D75-5F42-AE92-B06FBB9F31FD}" destId="{4E6E3257-2DFF-BF49-BF73-E9EDCBB3E82B}" srcOrd="0" destOrd="0" presId="urn:microsoft.com/office/officeart/2008/layout/LinedList"/>
    <dgm:cxn modelId="{D5FC890E-1059-E648-8C9A-695C9EE6A56E}" type="presParOf" srcId="{26598664-3D75-5F42-AE92-B06FBB9F31FD}" destId="{9996692D-028A-AD49-9DB5-21B4D2BA12D5}" srcOrd="1" destOrd="0" presId="urn:microsoft.com/office/officeart/2008/layout/LinedList"/>
    <dgm:cxn modelId="{D1E586AF-9AEA-9440-8715-EF63FCE85C39}" type="presParOf" srcId="{9996692D-028A-AD49-9DB5-21B4D2BA12D5}" destId="{4A76920F-960B-DD43-8EC7-41B545157EC7}" srcOrd="0" destOrd="0" presId="urn:microsoft.com/office/officeart/2008/layout/LinedList"/>
    <dgm:cxn modelId="{3C71A129-85C9-A245-8E1F-817DB0A5E5B7}" type="presParOf" srcId="{9996692D-028A-AD49-9DB5-21B4D2BA12D5}" destId="{CBFDEED4-4CC0-614F-A940-E385F4B44EDB}" srcOrd="1" destOrd="0" presId="urn:microsoft.com/office/officeart/2008/layout/LinedList"/>
    <dgm:cxn modelId="{02A91899-998C-AA44-963B-213C33DBC702}" type="presParOf" srcId="{26598664-3D75-5F42-AE92-B06FBB9F31FD}" destId="{6869A3CD-EC3D-CD4A-B463-54182C8B7EB2}" srcOrd="2" destOrd="0" presId="urn:microsoft.com/office/officeart/2008/layout/LinedList"/>
    <dgm:cxn modelId="{A87BD9A7-CFC8-EB4D-B1CF-DE74193E85F0}" type="presParOf" srcId="{26598664-3D75-5F42-AE92-B06FBB9F31FD}" destId="{90AA44D5-A6BC-6F4E-BE81-D9F77FE7901F}" srcOrd="3" destOrd="0" presId="urn:microsoft.com/office/officeart/2008/layout/LinedList"/>
    <dgm:cxn modelId="{AF1DE6D9-D755-1B40-B05B-42C03C1728BB}" type="presParOf" srcId="{90AA44D5-A6BC-6F4E-BE81-D9F77FE7901F}" destId="{1072FB67-F0C1-9140-8E9A-8D47BFF35AB3}" srcOrd="0" destOrd="0" presId="urn:microsoft.com/office/officeart/2008/layout/LinedList"/>
    <dgm:cxn modelId="{428AA83A-8E7B-1844-8C93-C5DACD5BBF92}" type="presParOf" srcId="{90AA44D5-A6BC-6F4E-BE81-D9F77FE7901F}" destId="{CD3328FC-3882-244F-8B79-A058D8F9584B}" srcOrd="1" destOrd="0" presId="urn:microsoft.com/office/officeart/2008/layout/LinedList"/>
    <dgm:cxn modelId="{94887DBF-209B-1444-9267-8507D100A246}" type="presParOf" srcId="{26598664-3D75-5F42-AE92-B06FBB9F31FD}" destId="{427E02B8-7DA6-234F-9FA3-413C1856EF9D}" srcOrd="4" destOrd="0" presId="urn:microsoft.com/office/officeart/2008/layout/LinedList"/>
    <dgm:cxn modelId="{4125EF50-F48E-4E4F-A2B4-2239CF0FE5C1}" type="presParOf" srcId="{26598664-3D75-5F42-AE92-B06FBB9F31FD}" destId="{8B920EAE-0ED6-3E4F-B44B-619DACF75136}" srcOrd="5" destOrd="0" presId="urn:microsoft.com/office/officeart/2008/layout/LinedList"/>
    <dgm:cxn modelId="{2070F991-B7DF-E547-BD13-70AF858B7C51}" type="presParOf" srcId="{8B920EAE-0ED6-3E4F-B44B-619DACF75136}" destId="{CE0DBBDD-C920-E846-9BEA-62F21E2089B8}" srcOrd="0" destOrd="0" presId="urn:microsoft.com/office/officeart/2008/layout/LinedList"/>
    <dgm:cxn modelId="{382B01B9-CD89-8348-8CB6-F82862A712B6}" type="presParOf" srcId="{8B920EAE-0ED6-3E4F-B44B-619DACF75136}" destId="{1CA99772-36B1-0445-8D92-E2CECC5048FE}" srcOrd="1" destOrd="0" presId="urn:microsoft.com/office/officeart/2008/layout/LinedList"/>
    <dgm:cxn modelId="{E2C9988B-A583-A54C-89C5-83D207925BD7}" type="presParOf" srcId="{26598664-3D75-5F42-AE92-B06FBB9F31FD}" destId="{A2471417-8A5E-1248-B616-B54CAC4B9923}" srcOrd="6" destOrd="0" presId="urn:microsoft.com/office/officeart/2008/layout/LinedList"/>
    <dgm:cxn modelId="{9EF8984B-56EC-E049-A6B3-A0D42203EF92}" type="presParOf" srcId="{26598664-3D75-5F42-AE92-B06FBB9F31FD}" destId="{76A42B3A-EC14-5E4D-B2AF-6FA3106C2E6F}" srcOrd="7" destOrd="0" presId="urn:microsoft.com/office/officeart/2008/layout/LinedList"/>
    <dgm:cxn modelId="{484A22B7-86F7-584F-BCAD-69241643CBB9}" type="presParOf" srcId="{76A42B3A-EC14-5E4D-B2AF-6FA3106C2E6F}" destId="{681F27CC-701C-D142-B314-691814BD3C65}" srcOrd="0" destOrd="0" presId="urn:microsoft.com/office/officeart/2008/layout/LinedList"/>
    <dgm:cxn modelId="{379E3256-D9F1-1E48-9066-31501346087D}" type="presParOf" srcId="{76A42B3A-EC14-5E4D-B2AF-6FA3106C2E6F}" destId="{A6EF71FD-2A05-1745-B42C-F14FB5E3EAAC}" srcOrd="1" destOrd="0" presId="urn:microsoft.com/office/officeart/2008/layout/LinedList"/>
    <dgm:cxn modelId="{42AE58D7-AAEE-A542-8400-0D0AB9FED52B}" type="presParOf" srcId="{26598664-3D75-5F42-AE92-B06FBB9F31FD}" destId="{1DF1C008-D0AB-A942-B309-BF0097E6FC29}" srcOrd="8" destOrd="0" presId="urn:microsoft.com/office/officeart/2008/layout/LinedList"/>
    <dgm:cxn modelId="{FC346BAE-9B6F-D943-9E22-B0CADF8BD5A5}" type="presParOf" srcId="{26598664-3D75-5F42-AE92-B06FBB9F31FD}" destId="{79978623-E723-F548-BA5C-C93D837F37CE}" srcOrd="9" destOrd="0" presId="urn:microsoft.com/office/officeart/2008/layout/LinedList"/>
    <dgm:cxn modelId="{A14E4366-321B-D343-B837-D65426B314F3}" type="presParOf" srcId="{79978623-E723-F548-BA5C-C93D837F37CE}" destId="{1EDE095F-3411-B94A-A9D6-045EAA89663D}" srcOrd="0" destOrd="0" presId="urn:microsoft.com/office/officeart/2008/layout/LinedList"/>
    <dgm:cxn modelId="{C387C036-84C2-4649-9AC9-042A2F677C02}" type="presParOf" srcId="{79978623-E723-F548-BA5C-C93D837F37CE}" destId="{72B0E229-3D85-734B-9031-2B6886089C3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611960-B3F0-49C3-BC1A-406055824479}"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E35C875B-EC79-49EA-A3DA-834EFA821EF4}">
      <dgm:prSet/>
      <dgm:spPr/>
      <dgm:t>
        <a:bodyPr/>
        <a:lstStyle/>
        <a:p>
          <a:r>
            <a:rPr lang="en-US" b="1" dirty="0"/>
            <a:t>Medium to Large Enterprises</a:t>
          </a:r>
          <a:r>
            <a:rPr lang="en-US" dirty="0"/>
            <a:t>: These organizations use multiple cloud platforms like AWS, Azure, and Google Cloud and often struggle with managing costs across these platforms.</a:t>
          </a:r>
        </a:p>
      </dgm:t>
    </dgm:pt>
    <dgm:pt modelId="{CAE0890B-1B94-4BEE-8794-225D07D7158E}" type="parTrans" cxnId="{C3213490-19B7-4FD8-A755-7E36757D1085}">
      <dgm:prSet/>
      <dgm:spPr/>
      <dgm:t>
        <a:bodyPr/>
        <a:lstStyle/>
        <a:p>
          <a:endParaRPr lang="en-US"/>
        </a:p>
      </dgm:t>
    </dgm:pt>
    <dgm:pt modelId="{3BBFFF17-6513-4F89-AF1A-0AAF0958F8A4}" type="sibTrans" cxnId="{C3213490-19B7-4FD8-A755-7E36757D1085}">
      <dgm:prSet/>
      <dgm:spPr/>
      <dgm:t>
        <a:bodyPr/>
        <a:lstStyle/>
        <a:p>
          <a:endParaRPr lang="en-US"/>
        </a:p>
      </dgm:t>
    </dgm:pt>
    <dgm:pt modelId="{374FCFF2-659D-45FD-AE43-321FA27BAFEA}">
      <dgm:prSet/>
      <dgm:spPr/>
      <dgm:t>
        <a:bodyPr/>
        <a:lstStyle/>
        <a:p>
          <a:r>
            <a:rPr lang="en-US" b="1"/>
            <a:t>Example</a:t>
          </a:r>
          <a:r>
            <a:rPr lang="en-US"/>
            <a:t>: </a:t>
          </a:r>
          <a:r>
            <a:rPr lang="en-US" b="1"/>
            <a:t>Netflix</a:t>
          </a:r>
          <a:r>
            <a:rPr lang="en-US"/>
            <a:t> relies heavily on cloud services to stream content globally. Managing the cost across multiple regions and services is complex, and an AI-powered solution can help optimize these costs dynamically.</a:t>
          </a:r>
        </a:p>
      </dgm:t>
    </dgm:pt>
    <dgm:pt modelId="{6460A5E7-2A7E-417B-BB3B-7A4E3C246271}" type="parTrans" cxnId="{25013747-6AF8-47BB-BFB0-278409892406}">
      <dgm:prSet/>
      <dgm:spPr/>
      <dgm:t>
        <a:bodyPr/>
        <a:lstStyle/>
        <a:p>
          <a:endParaRPr lang="en-US"/>
        </a:p>
      </dgm:t>
    </dgm:pt>
    <dgm:pt modelId="{6468BCA9-008D-4D8F-9A57-7416AC80B2AF}" type="sibTrans" cxnId="{25013747-6AF8-47BB-BFB0-278409892406}">
      <dgm:prSet/>
      <dgm:spPr/>
      <dgm:t>
        <a:bodyPr/>
        <a:lstStyle/>
        <a:p>
          <a:endParaRPr lang="en-US"/>
        </a:p>
      </dgm:t>
    </dgm:pt>
    <dgm:pt modelId="{F85CEB5F-3190-4804-B923-AB8AA0731A58}">
      <dgm:prSet/>
      <dgm:spPr/>
      <dgm:t>
        <a:bodyPr/>
        <a:lstStyle/>
        <a:p>
          <a:r>
            <a:rPr lang="en-US" b="1" dirty="0"/>
            <a:t>IT Departments and Cloud Operations Teams</a:t>
          </a:r>
          <a:r>
            <a:rPr lang="en-US" dirty="0"/>
            <a:t>: Individuals responsible for managing cloud resources and budgeting within organizations will benefit directly from using this app.</a:t>
          </a:r>
        </a:p>
      </dgm:t>
    </dgm:pt>
    <dgm:pt modelId="{1C83AB0E-050F-4313-99D3-8B746BF2948F}" type="parTrans" cxnId="{B0E81766-AA2D-4133-AED9-B9ADAE126AAC}">
      <dgm:prSet/>
      <dgm:spPr/>
      <dgm:t>
        <a:bodyPr/>
        <a:lstStyle/>
        <a:p>
          <a:endParaRPr lang="en-US"/>
        </a:p>
      </dgm:t>
    </dgm:pt>
    <dgm:pt modelId="{60603E01-525F-4ADF-B477-F97F332B5FDE}" type="sibTrans" cxnId="{B0E81766-AA2D-4133-AED9-B9ADAE126AAC}">
      <dgm:prSet/>
      <dgm:spPr/>
      <dgm:t>
        <a:bodyPr/>
        <a:lstStyle/>
        <a:p>
          <a:endParaRPr lang="en-US"/>
        </a:p>
      </dgm:t>
    </dgm:pt>
    <dgm:pt modelId="{435AB182-6128-467E-8D46-BF9B6ED41DFF}">
      <dgm:prSet/>
      <dgm:spPr/>
      <dgm:t>
        <a:bodyPr/>
        <a:lstStyle/>
        <a:p>
          <a:r>
            <a:rPr lang="en-US" b="1" dirty="0"/>
            <a:t>Example</a:t>
          </a:r>
          <a:r>
            <a:rPr lang="en-US" dirty="0"/>
            <a:t>: </a:t>
          </a:r>
          <a:r>
            <a:rPr lang="en-US" b="1" dirty="0"/>
            <a:t>Adobe</a:t>
          </a:r>
          <a:r>
            <a:rPr lang="en-US" dirty="0"/>
            <a:t> has multiple cloud-based services such as Creative Cloud and Document Cloud. Their IT teams need tools that can provide visibility into usage and optimize resource allocation.</a:t>
          </a:r>
        </a:p>
      </dgm:t>
    </dgm:pt>
    <dgm:pt modelId="{3A3304C2-5AB9-42CE-B2AB-5996A66ECA29}" type="parTrans" cxnId="{A80912BA-65FB-4425-8673-6330C7882F26}">
      <dgm:prSet/>
      <dgm:spPr/>
      <dgm:t>
        <a:bodyPr/>
        <a:lstStyle/>
        <a:p>
          <a:endParaRPr lang="en-US"/>
        </a:p>
      </dgm:t>
    </dgm:pt>
    <dgm:pt modelId="{C04FF089-6F28-49BA-801C-ED1D7FFEDC0C}" type="sibTrans" cxnId="{A80912BA-65FB-4425-8673-6330C7882F26}">
      <dgm:prSet/>
      <dgm:spPr/>
      <dgm:t>
        <a:bodyPr/>
        <a:lstStyle/>
        <a:p>
          <a:endParaRPr lang="en-US"/>
        </a:p>
      </dgm:t>
    </dgm:pt>
    <dgm:pt modelId="{1C489FF6-B444-4D63-9F8E-201291D8118A}">
      <dgm:prSet/>
      <dgm:spPr/>
      <dgm:t>
        <a:bodyPr/>
        <a:lstStyle/>
        <a:p>
          <a:r>
            <a:rPr lang="en-US" b="1"/>
            <a:t>Cloud Service Resellers and Managed Service Providers (MSPs)</a:t>
          </a:r>
          <a:r>
            <a:rPr lang="en-US"/>
            <a:t>: These companies manage cloud services on behalf of their clients and require tools to optimize costs and provide value-added services.</a:t>
          </a:r>
        </a:p>
      </dgm:t>
    </dgm:pt>
    <dgm:pt modelId="{EBD81174-6803-488A-AEE2-73BEA1D8AB61}" type="parTrans" cxnId="{5E9C5F63-0357-4775-B950-762CEE379D89}">
      <dgm:prSet/>
      <dgm:spPr/>
      <dgm:t>
        <a:bodyPr/>
        <a:lstStyle/>
        <a:p>
          <a:endParaRPr lang="en-US"/>
        </a:p>
      </dgm:t>
    </dgm:pt>
    <dgm:pt modelId="{71A480DF-B38F-4302-A024-64FBEFCBDF97}" type="sibTrans" cxnId="{5E9C5F63-0357-4775-B950-762CEE379D89}">
      <dgm:prSet/>
      <dgm:spPr/>
      <dgm:t>
        <a:bodyPr/>
        <a:lstStyle/>
        <a:p>
          <a:endParaRPr lang="en-US"/>
        </a:p>
      </dgm:t>
    </dgm:pt>
    <dgm:pt modelId="{E3D79121-047E-49DE-B3D8-5873A6A02F0E}">
      <dgm:prSet/>
      <dgm:spPr/>
      <dgm:t>
        <a:bodyPr/>
        <a:lstStyle/>
        <a:p>
          <a:r>
            <a:rPr lang="en-US" b="1"/>
            <a:t>Example</a:t>
          </a:r>
          <a:r>
            <a:rPr lang="en-US"/>
            <a:t>: </a:t>
          </a:r>
          <a:r>
            <a:rPr lang="en-US" b="1"/>
            <a:t>Rackspace Technology</a:t>
          </a:r>
          <a:r>
            <a:rPr lang="en-US"/>
            <a:t> is a managed cloud computing company that helps businesses manage their cloud infrastructure across various platforms. Cost management tools are critical for them to optimize costs for their clients.</a:t>
          </a:r>
        </a:p>
      </dgm:t>
    </dgm:pt>
    <dgm:pt modelId="{B61E63A5-2297-49C7-8FF8-D405332E815B}" type="parTrans" cxnId="{4E99E16E-42FF-4749-B07B-1D942951F5A5}">
      <dgm:prSet/>
      <dgm:spPr/>
      <dgm:t>
        <a:bodyPr/>
        <a:lstStyle/>
        <a:p>
          <a:endParaRPr lang="en-US"/>
        </a:p>
      </dgm:t>
    </dgm:pt>
    <dgm:pt modelId="{86C63329-054E-4C06-876E-7EE0EB484853}" type="sibTrans" cxnId="{4E99E16E-42FF-4749-B07B-1D942951F5A5}">
      <dgm:prSet/>
      <dgm:spPr/>
      <dgm:t>
        <a:bodyPr/>
        <a:lstStyle/>
        <a:p>
          <a:endParaRPr lang="en-US"/>
        </a:p>
      </dgm:t>
    </dgm:pt>
    <dgm:pt modelId="{A5CC7309-C64D-419F-901F-F9DD01777E1C}" type="pres">
      <dgm:prSet presAssocID="{59611960-B3F0-49C3-BC1A-406055824479}" presName="root" presStyleCnt="0">
        <dgm:presLayoutVars>
          <dgm:dir/>
          <dgm:resizeHandles val="exact"/>
        </dgm:presLayoutVars>
      </dgm:prSet>
      <dgm:spPr/>
    </dgm:pt>
    <dgm:pt modelId="{AEA46522-FA27-4C7E-B527-3E1CF250657A}" type="pres">
      <dgm:prSet presAssocID="{E35C875B-EC79-49EA-A3DA-834EFA821EF4}" presName="compNode" presStyleCnt="0"/>
      <dgm:spPr/>
    </dgm:pt>
    <dgm:pt modelId="{4C129A25-6791-459A-B26B-55837009E766}" type="pres">
      <dgm:prSet presAssocID="{E35C875B-EC79-49EA-A3DA-834EFA821EF4}" presName="bgRect" presStyleLbl="bgShp" presStyleIdx="0" presStyleCnt="3"/>
      <dgm:spPr/>
    </dgm:pt>
    <dgm:pt modelId="{60004A92-263C-4336-8864-2BBEF99E8D66}" type="pres">
      <dgm:prSet presAssocID="{E35C875B-EC79-49EA-A3DA-834EFA821EF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Computing"/>
        </a:ext>
      </dgm:extLst>
    </dgm:pt>
    <dgm:pt modelId="{B74EE08C-58E2-4899-BE68-21BCA5883CAB}" type="pres">
      <dgm:prSet presAssocID="{E35C875B-EC79-49EA-A3DA-834EFA821EF4}" presName="spaceRect" presStyleCnt="0"/>
      <dgm:spPr/>
    </dgm:pt>
    <dgm:pt modelId="{718F7101-26CF-440C-9722-14F3E83072DB}" type="pres">
      <dgm:prSet presAssocID="{E35C875B-EC79-49EA-A3DA-834EFA821EF4}" presName="parTx" presStyleLbl="revTx" presStyleIdx="0" presStyleCnt="6">
        <dgm:presLayoutVars>
          <dgm:chMax val="0"/>
          <dgm:chPref val="0"/>
        </dgm:presLayoutVars>
      </dgm:prSet>
      <dgm:spPr/>
    </dgm:pt>
    <dgm:pt modelId="{7726B9EF-57EF-4125-9DEB-9A9C6F828F07}" type="pres">
      <dgm:prSet presAssocID="{E35C875B-EC79-49EA-A3DA-834EFA821EF4}" presName="desTx" presStyleLbl="revTx" presStyleIdx="1" presStyleCnt="6">
        <dgm:presLayoutVars/>
      </dgm:prSet>
      <dgm:spPr/>
    </dgm:pt>
    <dgm:pt modelId="{3E834E3E-DFC1-41DB-8251-A2C25478D292}" type="pres">
      <dgm:prSet presAssocID="{3BBFFF17-6513-4F89-AF1A-0AAF0958F8A4}" presName="sibTrans" presStyleCnt="0"/>
      <dgm:spPr/>
    </dgm:pt>
    <dgm:pt modelId="{3DDA17CA-3FEF-492F-8353-4516F1DAC5EF}" type="pres">
      <dgm:prSet presAssocID="{F85CEB5F-3190-4804-B923-AB8AA0731A58}" presName="compNode" presStyleCnt="0"/>
      <dgm:spPr/>
    </dgm:pt>
    <dgm:pt modelId="{B772D0AB-227D-4AA3-BC2E-EAE688433CCA}" type="pres">
      <dgm:prSet presAssocID="{F85CEB5F-3190-4804-B923-AB8AA0731A58}" presName="bgRect" presStyleLbl="bgShp" presStyleIdx="1" presStyleCnt="3"/>
      <dgm:spPr/>
    </dgm:pt>
    <dgm:pt modelId="{43B585AC-C8F1-412A-8D4B-B2C2413200FB}" type="pres">
      <dgm:prSet presAssocID="{F85CEB5F-3190-4804-B923-AB8AA0731A5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22AC0969-FF37-466C-BF7A-8DFC16E7D0A1}" type="pres">
      <dgm:prSet presAssocID="{F85CEB5F-3190-4804-B923-AB8AA0731A58}" presName="spaceRect" presStyleCnt="0"/>
      <dgm:spPr/>
    </dgm:pt>
    <dgm:pt modelId="{CB6BC587-8C85-424A-B006-81CB1DAF2E23}" type="pres">
      <dgm:prSet presAssocID="{F85CEB5F-3190-4804-B923-AB8AA0731A58}" presName="parTx" presStyleLbl="revTx" presStyleIdx="2" presStyleCnt="6">
        <dgm:presLayoutVars>
          <dgm:chMax val="0"/>
          <dgm:chPref val="0"/>
        </dgm:presLayoutVars>
      </dgm:prSet>
      <dgm:spPr/>
    </dgm:pt>
    <dgm:pt modelId="{4493543A-2446-4FD5-B97F-B0A656EC3E88}" type="pres">
      <dgm:prSet presAssocID="{F85CEB5F-3190-4804-B923-AB8AA0731A58}" presName="desTx" presStyleLbl="revTx" presStyleIdx="3" presStyleCnt="6">
        <dgm:presLayoutVars/>
      </dgm:prSet>
      <dgm:spPr/>
    </dgm:pt>
    <dgm:pt modelId="{C9B9B47D-9F98-4959-AE20-1F728E33BA2C}" type="pres">
      <dgm:prSet presAssocID="{60603E01-525F-4ADF-B477-F97F332B5FDE}" presName="sibTrans" presStyleCnt="0"/>
      <dgm:spPr/>
    </dgm:pt>
    <dgm:pt modelId="{49C4FF97-B114-49C2-9423-F9B22B69935C}" type="pres">
      <dgm:prSet presAssocID="{1C489FF6-B444-4D63-9F8E-201291D8118A}" presName="compNode" presStyleCnt="0"/>
      <dgm:spPr/>
    </dgm:pt>
    <dgm:pt modelId="{58F9718B-E32D-4DD3-A38D-8FB351221CE4}" type="pres">
      <dgm:prSet presAssocID="{1C489FF6-B444-4D63-9F8E-201291D8118A}" presName="bgRect" presStyleLbl="bgShp" presStyleIdx="2" presStyleCnt="3"/>
      <dgm:spPr/>
    </dgm:pt>
    <dgm:pt modelId="{F2A879DE-3B49-4090-B6FB-680082F5FC89}" type="pres">
      <dgm:prSet presAssocID="{1C489FF6-B444-4D63-9F8E-201291D8118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7843DD88-700C-419E-8624-4B6BFD589D46}" type="pres">
      <dgm:prSet presAssocID="{1C489FF6-B444-4D63-9F8E-201291D8118A}" presName="spaceRect" presStyleCnt="0"/>
      <dgm:spPr/>
    </dgm:pt>
    <dgm:pt modelId="{8FCCB3CE-3BC4-436F-B35D-22CA2F5BA649}" type="pres">
      <dgm:prSet presAssocID="{1C489FF6-B444-4D63-9F8E-201291D8118A}" presName="parTx" presStyleLbl="revTx" presStyleIdx="4" presStyleCnt="6">
        <dgm:presLayoutVars>
          <dgm:chMax val="0"/>
          <dgm:chPref val="0"/>
        </dgm:presLayoutVars>
      </dgm:prSet>
      <dgm:spPr/>
    </dgm:pt>
    <dgm:pt modelId="{186313C2-5E67-4AE7-88EA-4410206751B6}" type="pres">
      <dgm:prSet presAssocID="{1C489FF6-B444-4D63-9F8E-201291D8118A}" presName="desTx" presStyleLbl="revTx" presStyleIdx="5" presStyleCnt="6">
        <dgm:presLayoutVars/>
      </dgm:prSet>
      <dgm:spPr/>
    </dgm:pt>
  </dgm:ptLst>
  <dgm:cxnLst>
    <dgm:cxn modelId="{92423915-7C2C-46BA-BE64-93BD2E19392A}" type="presOf" srcId="{F85CEB5F-3190-4804-B923-AB8AA0731A58}" destId="{CB6BC587-8C85-424A-B006-81CB1DAF2E23}" srcOrd="0" destOrd="0" presId="urn:microsoft.com/office/officeart/2018/2/layout/IconVerticalSolidList"/>
    <dgm:cxn modelId="{25013747-6AF8-47BB-BFB0-278409892406}" srcId="{E35C875B-EC79-49EA-A3DA-834EFA821EF4}" destId="{374FCFF2-659D-45FD-AE43-321FA27BAFEA}" srcOrd="0" destOrd="0" parTransId="{6460A5E7-2A7E-417B-BB3B-7A4E3C246271}" sibTransId="{6468BCA9-008D-4D8F-9A57-7416AC80B2AF}"/>
    <dgm:cxn modelId="{5E9C5F63-0357-4775-B950-762CEE379D89}" srcId="{59611960-B3F0-49C3-BC1A-406055824479}" destId="{1C489FF6-B444-4D63-9F8E-201291D8118A}" srcOrd="2" destOrd="0" parTransId="{EBD81174-6803-488A-AEE2-73BEA1D8AB61}" sibTransId="{71A480DF-B38F-4302-A024-64FBEFCBDF97}"/>
    <dgm:cxn modelId="{B0E81766-AA2D-4133-AED9-B9ADAE126AAC}" srcId="{59611960-B3F0-49C3-BC1A-406055824479}" destId="{F85CEB5F-3190-4804-B923-AB8AA0731A58}" srcOrd="1" destOrd="0" parTransId="{1C83AB0E-050F-4313-99D3-8B746BF2948F}" sibTransId="{60603E01-525F-4ADF-B477-F97F332B5FDE}"/>
    <dgm:cxn modelId="{4E99E16E-42FF-4749-B07B-1D942951F5A5}" srcId="{1C489FF6-B444-4D63-9F8E-201291D8118A}" destId="{E3D79121-047E-49DE-B3D8-5873A6A02F0E}" srcOrd="0" destOrd="0" parTransId="{B61E63A5-2297-49C7-8FF8-D405332E815B}" sibTransId="{86C63329-054E-4C06-876E-7EE0EB484853}"/>
    <dgm:cxn modelId="{13A5A27A-5D77-4C13-AF09-24EBE0FEA0F7}" type="presOf" srcId="{E35C875B-EC79-49EA-A3DA-834EFA821EF4}" destId="{718F7101-26CF-440C-9722-14F3E83072DB}" srcOrd="0" destOrd="0" presId="urn:microsoft.com/office/officeart/2018/2/layout/IconVerticalSolidList"/>
    <dgm:cxn modelId="{C3213490-19B7-4FD8-A755-7E36757D1085}" srcId="{59611960-B3F0-49C3-BC1A-406055824479}" destId="{E35C875B-EC79-49EA-A3DA-834EFA821EF4}" srcOrd="0" destOrd="0" parTransId="{CAE0890B-1B94-4BEE-8794-225D07D7158E}" sibTransId="{3BBFFF17-6513-4F89-AF1A-0AAF0958F8A4}"/>
    <dgm:cxn modelId="{6A7FD19B-07F4-450B-9338-532AC61AE1EA}" type="presOf" srcId="{435AB182-6128-467E-8D46-BF9B6ED41DFF}" destId="{4493543A-2446-4FD5-B97F-B0A656EC3E88}" srcOrd="0" destOrd="0" presId="urn:microsoft.com/office/officeart/2018/2/layout/IconVerticalSolidList"/>
    <dgm:cxn modelId="{A80912BA-65FB-4425-8673-6330C7882F26}" srcId="{F85CEB5F-3190-4804-B923-AB8AA0731A58}" destId="{435AB182-6128-467E-8D46-BF9B6ED41DFF}" srcOrd="0" destOrd="0" parTransId="{3A3304C2-5AB9-42CE-B2AB-5996A66ECA29}" sibTransId="{C04FF089-6F28-49BA-801C-ED1D7FFEDC0C}"/>
    <dgm:cxn modelId="{FA80E3BF-CB15-471D-97E4-C16E1060F7C6}" type="presOf" srcId="{E3D79121-047E-49DE-B3D8-5873A6A02F0E}" destId="{186313C2-5E67-4AE7-88EA-4410206751B6}" srcOrd="0" destOrd="0" presId="urn:microsoft.com/office/officeart/2018/2/layout/IconVerticalSolidList"/>
    <dgm:cxn modelId="{73BC2DCB-D811-479B-BCF5-3F9256623CB8}" type="presOf" srcId="{1C489FF6-B444-4D63-9F8E-201291D8118A}" destId="{8FCCB3CE-3BC4-436F-B35D-22CA2F5BA649}" srcOrd="0" destOrd="0" presId="urn:microsoft.com/office/officeart/2018/2/layout/IconVerticalSolidList"/>
    <dgm:cxn modelId="{F65F2ED3-BA1F-40AE-BBD7-CCE9FB939D3E}" type="presOf" srcId="{59611960-B3F0-49C3-BC1A-406055824479}" destId="{A5CC7309-C64D-419F-901F-F9DD01777E1C}" srcOrd="0" destOrd="0" presId="urn:microsoft.com/office/officeart/2018/2/layout/IconVerticalSolidList"/>
    <dgm:cxn modelId="{64837AFC-D15D-4727-8ECB-ED9EFE22B557}" type="presOf" srcId="{374FCFF2-659D-45FD-AE43-321FA27BAFEA}" destId="{7726B9EF-57EF-4125-9DEB-9A9C6F828F07}" srcOrd="0" destOrd="0" presId="urn:microsoft.com/office/officeart/2018/2/layout/IconVerticalSolidList"/>
    <dgm:cxn modelId="{CCA5FEBE-A4BA-447E-B2C7-F4236DB142F2}" type="presParOf" srcId="{A5CC7309-C64D-419F-901F-F9DD01777E1C}" destId="{AEA46522-FA27-4C7E-B527-3E1CF250657A}" srcOrd="0" destOrd="0" presId="urn:microsoft.com/office/officeart/2018/2/layout/IconVerticalSolidList"/>
    <dgm:cxn modelId="{EE682910-E195-4C07-9DF7-59DB11E0C514}" type="presParOf" srcId="{AEA46522-FA27-4C7E-B527-3E1CF250657A}" destId="{4C129A25-6791-459A-B26B-55837009E766}" srcOrd="0" destOrd="0" presId="urn:microsoft.com/office/officeart/2018/2/layout/IconVerticalSolidList"/>
    <dgm:cxn modelId="{1396A025-8664-4E56-8251-F55AE19A78F3}" type="presParOf" srcId="{AEA46522-FA27-4C7E-B527-3E1CF250657A}" destId="{60004A92-263C-4336-8864-2BBEF99E8D66}" srcOrd="1" destOrd="0" presId="urn:microsoft.com/office/officeart/2018/2/layout/IconVerticalSolidList"/>
    <dgm:cxn modelId="{3C2271D8-FE9F-4285-8904-DE3017D3DBD1}" type="presParOf" srcId="{AEA46522-FA27-4C7E-B527-3E1CF250657A}" destId="{B74EE08C-58E2-4899-BE68-21BCA5883CAB}" srcOrd="2" destOrd="0" presId="urn:microsoft.com/office/officeart/2018/2/layout/IconVerticalSolidList"/>
    <dgm:cxn modelId="{AC0E5876-FBFD-420B-8BD1-766E0856AE16}" type="presParOf" srcId="{AEA46522-FA27-4C7E-B527-3E1CF250657A}" destId="{718F7101-26CF-440C-9722-14F3E83072DB}" srcOrd="3" destOrd="0" presId="urn:microsoft.com/office/officeart/2018/2/layout/IconVerticalSolidList"/>
    <dgm:cxn modelId="{1C48D146-FFFC-43D4-89A7-ABD0FC2280C5}" type="presParOf" srcId="{AEA46522-FA27-4C7E-B527-3E1CF250657A}" destId="{7726B9EF-57EF-4125-9DEB-9A9C6F828F07}" srcOrd="4" destOrd="0" presId="urn:microsoft.com/office/officeart/2018/2/layout/IconVerticalSolidList"/>
    <dgm:cxn modelId="{8CE495BA-A2E5-4762-B251-EAABB9151777}" type="presParOf" srcId="{A5CC7309-C64D-419F-901F-F9DD01777E1C}" destId="{3E834E3E-DFC1-41DB-8251-A2C25478D292}" srcOrd="1" destOrd="0" presId="urn:microsoft.com/office/officeart/2018/2/layout/IconVerticalSolidList"/>
    <dgm:cxn modelId="{C111EDFA-B383-414F-8ED1-38BCFDAE10C2}" type="presParOf" srcId="{A5CC7309-C64D-419F-901F-F9DD01777E1C}" destId="{3DDA17CA-3FEF-492F-8353-4516F1DAC5EF}" srcOrd="2" destOrd="0" presId="urn:microsoft.com/office/officeart/2018/2/layout/IconVerticalSolidList"/>
    <dgm:cxn modelId="{C6BC8848-97D7-44F8-8726-421A2738E2C3}" type="presParOf" srcId="{3DDA17CA-3FEF-492F-8353-4516F1DAC5EF}" destId="{B772D0AB-227D-4AA3-BC2E-EAE688433CCA}" srcOrd="0" destOrd="0" presId="urn:microsoft.com/office/officeart/2018/2/layout/IconVerticalSolidList"/>
    <dgm:cxn modelId="{CB06A154-CD86-4C3C-8593-A736E5993105}" type="presParOf" srcId="{3DDA17CA-3FEF-492F-8353-4516F1DAC5EF}" destId="{43B585AC-C8F1-412A-8D4B-B2C2413200FB}" srcOrd="1" destOrd="0" presId="urn:microsoft.com/office/officeart/2018/2/layout/IconVerticalSolidList"/>
    <dgm:cxn modelId="{FCCD5278-CCA3-43A7-93D0-31022D84E1FD}" type="presParOf" srcId="{3DDA17CA-3FEF-492F-8353-4516F1DAC5EF}" destId="{22AC0969-FF37-466C-BF7A-8DFC16E7D0A1}" srcOrd="2" destOrd="0" presId="urn:microsoft.com/office/officeart/2018/2/layout/IconVerticalSolidList"/>
    <dgm:cxn modelId="{0EF07B57-C930-4BB8-8F96-16C391F18F12}" type="presParOf" srcId="{3DDA17CA-3FEF-492F-8353-4516F1DAC5EF}" destId="{CB6BC587-8C85-424A-B006-81CB1DAF2E23}" srcOrd="3" destOrd="0" presId="urn:microsoft.com/office/officeart/2018/2/layout/IconVerticalSolidList"/>
    <dgm:cxn modelId="{699D2A2B-13D6-43F6-9B85-A65E2A09793B}" type="presParOf" srcId="{3DDA17CA-3FEF-492F-8353-4516F1DAC5EF}" destId="{4493543A-2446-4FD5-B97F-B0A656EC3E88}" srcOrd="4" destOrd="0" presId="urn:microsoft.com/office/officeart/2018/2/layout/IconVerticalSolidList"/>
    <dgm:cxn modelId="{AEEE9E54-F667-4DF0-BE0A-B8D7D036DA1E}" type="presParOf" srcId="{A5CC7309-C64D-419F-901F-F9DD01777E1C}" destId="{C9B9B47D-9F98-4959-AE20-1F728E33BA2C}" srcOrd="3" destOrd="0" presId="urn:microsoft.com/office/officeart/2018/2/layout/IconVerticalSolidList"/>
    <dgm:cxn modelId="{244B2FA2-D2A2-4216-A3CA-2AE4D3432AC7}" type="presParOf" srcId="{A5CC7309-C64D-419F-901F-F9DD01777E1C}" destId="{49C4FF97-B114-49C2-9423-F9B22B69935C}" srcOrd="4" destOrd="0" presId="urn:microsoft.com/office/officeart/2018/2/layout/IconVerticalSolidList"/>
    <dgm:cxn modelId="{15C2147C-2B52-4900-B7BA-65D3F449B24B}" type="presParOf" srcId="{49C4FF97-B114-49C2-9423-F9B22B69935C}" destId="{58F9718B-E32D-4DD3-A38D-8FB351221CE4}" srcOrd="0" destOrd="0" presId="urn:microsoft.com/office/officeart/2018/2/layout/IconVerticalSolidList"/>
    <dgm:cxn modelId="{F9F7D2A8-755C-4BD3-AEBE-35BA53A43F7C}" type="presParOf" srcId="{49C4FF97-B114-49C2-9423-F9B22B69935C}" destId="{F2A879DE-3B49-4090-B6FB-680082F5FC89}" srcOrd="1" destOrd="0" presId="urn:microsoft.com/office/officeart/2018/2/layout/IconVerticalSolidList"/>
    <dgm:cxn modelId="{CE471BD9-5EB3-4184-AD82-55E6B1DC4C51}" type="presParOf" srcId="{49C4FF97-B114-49C2-9423-F9B22B69935C}" destId="{7843DD88-700C-419E-8624-4B6BFD589D46}" srcOrd="2" destOrd="0" presId="urn:microsoft.com/office/officeart/2018/2/layout/IconVerticalSolidList"/>
    <dgm:cxn modelId="{D128DA85-D4F0-45D8-879B-105846DF2F70}" type="presParOf" srcId="{49C4FF97-B114-49C2-9423-F9B22B69935C}" destId="{8FCCB3CE-3BC4-436F-B35D-22CA2F5BA649}" srcOrd="3" destOrd="0" presId="urn:microsoft.com/office/officeart/2018/2/layout/IconVerticalSolidList"/>
    <dgm:cxn modelId="{F3F15133-6755-4D70-A0FA-B617185F591A}" type="presParOf" srcId="{49C4FF97-B114-49C2-9423-F9B22B69935C}" destId="{186313C2-5E67-4AE7-88EA-4410206751B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E5415D-824F-4C22-83A9-063FA7FEB63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8D0330D-3217-4C57-AFA8-718E47E67C1D}">
      <dgm:prSet/>
      <dgm:spPr/>
      <dgm:t>
        <a:bodyPr/>
        <a:lstStyle/>
        <a:p>
          <a:r>
            <a:rPr lang="en-US" b="1" dirty="0"/>
            <a:t>Over-Provisioning of Resources</a:t>
          </a:r>
          <a:r>
            <a:rPr lang="en-US" dirty="0"/>
            <a:t>: Organizations often allocate more cloud resources than necessary, leading to increased costs.</a:t>
          </a:r>
        </a:p>
      </dgm:t>
    </dgm:pt>
    <dgm:pt modelId="{7983C963-099B-4A53-ABB5-E4DD73D9B0DA}" type="parTrans" cxnId="{4BD629A1-6961-45D8-874C-622131AA4A5F}">
      <dgm:prSet/>
      <dgm:spPr/>
      <dgm:t>
        <a:bodyPr/>
        <a:lstStyle/>
        <a:p>
          <a:endParaRPr lang="en-US"/>
        </a:p>
      </dgm:t>
    </dgm:pt>
    <dgm:pt modelId="{1822E77B-B3CA-4D59-A19B-B0FF7D84CBE3}" type="sibTrans" cxnId="{4BD629A1-6961-45D8-874C-622131AA4A5F}">
      <dgm:prSet/>
      <dgm:spPr/>
      <dgm:t>
        <a:bodyPr/>
        <a:lstStyle/>
        <a:p>
          <a:endParaRPr lang="en-US"/>
        </a:p>
      </dgm:t>
    </dgm:pt>
    <dgm:pt modelId="{52AC297B-7D77-4822-8454-76D80BEA0EF5}">
      <dgm:prSet/>
      <dgm:spPr/>
      <dgm:t>
        <a:bodyPr/>
        <a:lstStyle/>
        <a:p>
          <a:r>
            <a:rPr lang="en-US" b="1"/>
            <a:t>Lack of Visibility into Cloud Usage</a:t>
          </a:r>
          <a:r>
            <a:rPr lang="en-US"/>
            <a:t>: Without a centralized view, organizations struggle to monitor and manage cloud usage effectively.</a:t>
          </a:r>
        </a:p>
      </dgm:t>
    </dgm:pt>
    <dgm:pt modelId="{7F31CA23-3E21-4F67-82D7-8F0B139B507B}" type="parTrans" cxnId="{B1969793-5525-4801-ABE8-BF635114C8B0}">
      <dgm:prSet/>
      <dgm:spPr/>
      <dgm:t>
        <a:bodyPr/>
        <a:lstStyle/>
        <a:p>
          <a:endParaRPr lang="en-US"/>
        </a:p>
      </dgm:t>
    </dgm:pt>
    <dgm:pt modelId="{5A2B17D9-9688-4C63-8464-5662B2381FC6}" type="sibTrans" cxnId="{B1969793-5525-4801-ABE8-BF635114C8B0}">
      <dgm:prSet/>
      <dgm:spPr/>
      <dgm:t>
        <a:bodyPr/>
        <a:lstStyle/>
        <a:p>
          <a:endParaRPr lang="en-US"/>
        </a:p>
      </dgm:t>
    </dgm:pt>
    <dgm:pt modelId="{50461390-5887-4FE3-B7B4-9F663D1FA1FE}">
      <dgm:prSet/>
      <dgm:spPr/>
      <dgm:t>
        <a:bodyPr/>
        <a:lstStyle/>
        <a:p>
          <a:r>
            <a:rPr lang="en-US" b="1" dirty="0"/>
            <a:t>Difficulty in Managing Multiple Cloud Subscriptions</a:t>
          </a:r>
          <a:r>
            <a:rPr lang="en-US" dirty="0"/>
            <a:t>: Managing subscriptions across different cloud platforms can be complex and time-consuming.</a:t>
          </a:r>
        </a:p>
      </dgm:t>
    </dgm:pt>
    <dgm:pt modelId="{18BDDFD4-D549-4B3C-960B-7CB364E34D8B}" type="parTrans" cxnId="{7DB70725-28E6-4A81-8F3B-E636B1A8360B}">
      <dgm:prSet/>
      <dgm:spPr/>
      <dgm:t>
        <a:bodyPr/>
        <a:lstStyle/>
        <a:p>
          <a:endParaRPr lang="en-US"/>
        </a:p>
      </dgm:t>
    </dgm:pt>
    <dgm:pt modelId="{9CAC7A97-8D82-4247-9122-A0E0F7935D43}" type="sibTrans" cxnId="{7DB70725-28E6-4A81-8F3B-E636B1A8360B}">
      <dgm:prSet/>
      <dgm:spPr/>
      <dgm:t>
        <a:bodyPr/>
        <a:lstStyle/>
        <a:p>
          <a:endParaRPr lang="en-US"/>
        </a:p>
      </dgm:t>
    </dgm:pt>
    <dgm:pt modelId="{DD28BEE3-2AAA-40A2-A121-008A6DC37FF8}">
      <dgm:prSet/>
      <dgm:spPr/>
      <dgm:t>
        <a:bodyPr/>
        <a:lstStyle/>
        <a:p>
          <a:r>
            <a:rPr lang="en-US" b="1"/>
            <a:t>Unpredictable Cloud Costs</a:t>
          </a:r>
          <a:r>
            <a:rPr lang="en-US"/>
            <a:t>: Fluctuations in usage and varying pricing models can make it challenging to predict and control cloud expenses.</a:t>
          </a:r>
        </a:p>
      </dgm:t>
    </dgm:pt>
    <dgm:pt modelId="{C45CEA22-F0D8-44E2-BDAB-487E6455A925}" type="parTrans" cxnId="{1648ED8D-CCA0-470E-86BD-C906BBDE2B91}">
      <dgm:prSet/>
      <dgm:spPr/>
      <dgm:t>
        <a:bodyPr/>
        <a:lstStyle/>
        <a:p>
          <a:endParaRPr lang="en-US"/>
        </a:p>
      </dgm:t>
    </dgm:pt>
    <dgm:pt modelId="{EA702620-582D-48FC-946E-3DF260C819F4}" type="sibTrans" cxnId="{1648ED8D-CCA0-470E-86BD-C906BBDE2B91}">
      <dgm:prSet/>
      <dgm:spPr/>
      <dgm:t>
        <a:bodyPr/>
        <a:lstStyle/>
        <a:p>
          <a:endParaRPr lang="en-US"/>
        </a:p>
      </dgm:t>
    </dgm:pt>
    <dgm:pt modelId="{FDACB668-7C84-1546-915A-25D672AE01AB}" type="pres">
      <dgm:prSet presAssocID="{A4E5415D-824F-4C22-83A9-063FA7FEB638}" presName="vert0" presStyleCnt="0">
        <dgm:presLayoutVars>
          <dgm:dir/>
          <dgm:animOne val="branch"/>
          <dgm:animLvl val="lvl"/>
        </dgm:presLayoutVars>
      </dgm:prSet>
      <dgm:spPr/>
    </dgm:pt>
    <dgm:pt modelId="{B800A790-707D-9043-A24C-B51116651F53}" type="pres">
      <dgm:prSet presAssocID="{A8D0330D-3217-4C57-AFA8-718E47E67C1D}" presName="thickLine" presStyleLbl="alignNode1" presStyleIdx="0" presStyleCnt="4"/>
      <dgm:spPr>
        <a:ln>
          <a:noFill/>
        </a:ln>
      </dgm:spPr>
    </dgm:pt>
    <dgm:pt modelId="{007F1B81-2495-5F4D-A377-AC5D72F1434D}" type="pres">
      <dgm:prSet presAssocID="{A8D0330D-3217-4C57-AFA8-718E47E67C1D}" presName="horz1" presStyleCnt="0"/>
      <dgm:spPr/>
    </dgm:pt>
    <dgm:pt modelId="{C70FAE86-8CE0-CB45-9CEC-EEE8D22BEB8B}" type="pres">
      <dgm:prSet presAssocID="{A8D0330D-3217-4C57-AFA8-718E47E67C1D}" presName="tx1" presStyleLbl="revTx" presStyleIdx="0" presStyleCnt="4"/>
      <dgm:spPr/>
    </dgm:pt>
    <dgm:pt modelId="{3C69FB27-A850-ED4E-A461-DD39D764ABC7}" type="pres">
      <dgm:prSet presAssocID="{A8D0330D-3217-4C57-AFA8-718E47E67C1D}" presName="vert1" presStyleCnt="0"/>
      <dgm:spPr/>
    </dgm:pt>
    <dgm:pt modelId="{48161255-C93A-BC4B-9334-57F1FBE27FCB}" type="pres">
      <dgm:prSet presAssocID="{52AC297B-7D77-4822-8454-76D80BEA0EF5}" presName="thickLine" presStyleLbl="alignNode1" presStyleIdx="1" presStyleCnt="4"/>
      <dgm:spPr/>
    </dgm:pt>
    <dgm:pt modelId="{72F95022-E6CF-C949-9FDF-B30DF8217CE1}" type="pres">
      <dgm:prSet presAssocID="{52AC297B-7D77-4822-8454-76D80BEA0EF5}" presName="horz1" presStyleCnt="0"/>
      <dgm:spPr/>
    </dgm:pt>
    <dgm:pt modelId="{A864FB81-5C16-304E-97A2-FD368AA9EFA7}" type="pres">
      <dgm:prSet presAssocID="{52AC297B-7D77-4822-8454-76D80BEA0EF5}" presName="tx1" presStyleLbl="revTx" presStyleIdx="1" presStyleCnt="4"/>
      <dgm:spPr/>
    </dgm:pt>
    <dgm:pt modelId="{767B519C-34F4-4F47-8698-2511EEF05EBF}" type="pres">
      <dgm:prSet presAssocID="{52AC297B-7D77-4822-8454-76D80BEA0EF5}" presName="vert1" presStyleCnt="0"/>
      <dgm:spPr/>
    </dgm:pt>
    <dgm:pt modelId="{30CC302C-99DB-EA4F-8393-E5D7FFCDF46F}" type="pres">
      <dgm:prSet presAssocID="{50461390-5887-4FE3-B7B4-9F663D1FA1FE}" presName="thickLine" presStyleLbl="alignNode1" presStyleIdx="2" presStyleCnt="4"/>
      <dgm:spPr/>
    </dgm:pt>
    <dgm:pt modelId="{9765C59A-EE1D-F74F-B0E9-CD6534B41FB8}" type="pres">
      <dgm:prSet presAssocID="{50461390-5887-4FE3-B7B4-9F663D1FA1FE}" presName="horz1" presStyleCnt="0"/>
      <dgm:spPr/>
    </dgm:pt>
    <dgm:pt modelId="{4CADC1D3-29A7-1D43-B40C-9DE2DB8F93E2}" type="pres">
      <dgm:prSet presAssocID="{50461390-5887-4FE3-B7B4-9F663D1FA1FE}" presName="tx1" presStyleLbl="revTx" presStyleIdx="2" presStyleCnt="4"/>
      <dgm:spPr/>
    </dgm:pt>
    <dgm:pt modelId="{6C934835-3F7E-9149-8108-E90DF9ADCD14}" type="pres">
      <dgm:prSet presAssocID="{50461390-5887-4FE3-B7B4-9F663D1FA1FE}" presName="vert1" presStyleCnt="0"/>
      <dgm:spPr/>
    </dgm:pt>
    <dgm:pt modelId="{63A6E002-774C-F047-B076-11A263E64412}" type="pres">
      <dgm:prSet presAssocID="{DD28BEE3-2AAA-40A2-A121-008A6DC37FF8}" presName="thickLine" presStyleLbl="alignNode1" presStyleIdx="3" presStyleCnt="4"/>
      <dgm:spPr/>
    </dgm:pt>
    <dgm:pt modelId="{0600F1D5-DCEE-3447-ABF6-1D3479356AD9}" type="pres">
      <dgm:prSet presAssocID="{DD28BEE3-2AAA-40A2-A121-008A6DC37FF8}" presName="horz1" presStyleCnt="0"/>
      <dgm:spPr/>
    </dgm:pt>
    <dgm:pt modelId="{4356B439-4C48-654C-A60A-C28A1F4A77D9}" type="pres">
      <dgm:prSet presAssocID="{DD28BEE3-2AAA-40A2-A121-008A6DC37FF8}" presName="tx1" presStyleLbl="revTx" presStyleIdx="3" presStyleCnt="4"/>
      <dgm:spPr/>
    </dgm:pt>
    <dgm:pt modelId="{1227DF26-A9D5-B847-A867-0D6426BFF0AE}" type="pres">
      <dgm:prSet presAssocID="{DD28BEE3-2AAA-40A2-A121-008A6DC37FF8}" presName="vert1" presStyleCnt="0"/>
      <dgm:spPr/>
    </dgm:pt>
  </dgm:ptLst>
  <dgm:cxnLst>
    <dgm:cxn modelId="{7DB70725-28E6-4A81-8F3B-E636B1A8360B}" srcId="{A4E5415D-824F-4C22-83A9-063FA7FEB638}" destId="{50461390-5887-4FE3-B7B4-9F663D1FA1FE}" srcOrd="2" destOrd="0" parTransId="{18BDDFD4-D549-4B3C-960B-7CB364E34D8B}" sibTransId="{9CAC7A97-8D82-4247-9122-A0E0F7935D43}"/>
    <dgm:cxn modelId="{54C4F580-6187-7B47-81BC-86547B659F89}" type="presOf" srcId="{DD28BEE3-2AAA-40A2-A121-008A6DC37FF8}" destId="{4356B439-4C48-654C-A60A-C28A1F4A77D9}" srcOrd="0" destOrd="0" presId="urn:microsoft.com/office/officeart/2008/layout/LinedList"/>
    <dgm:cxn modelId="{0E6B1D8B-607E-AF42-AC4B-3382CFF9CFDA}" type="presOf" srcId="{50461390-5887-4FE3-B7B4-9F663D1FA1FE}" destId="{4CADC1D3-29A7-1D43-B40C-9DE2DB8F93E2}" srcOrd="0" destOrd="0" presId="urn:microsoft.com/office/officeart/2008/layout/LinedList"/>
    <dgm:cxn modelId="{1648ED8D-CCA0-470E-86BD-C906BBDE2B91}" srcId="{A4E5415D-824F-4C22-83A9-063FA7FEB638}" destId="{DD28BEE3-2AAA-40A2-A121-008A6DC37FF8}" srcOrd="3" destOrd="0" parTransId="{C45CEA22-F0D8-44E2-BDAB-487E6455A925}" sibTransId="{EA702620-582D-48FC-946E-3DF260C819F4}"/>
    <dgm:cxn modelId="{B1969793-5525-4801-ABE8-BF635114C8B0}" srcId="{A4E5415D-824F-4C22-83A9-063FA7FEB638}" destId="{52AC297B-7D77-4822-8454-76D80BEA0EF5}" srcOrd="1" destOrd="0" parTransId="{7F31CA23-3E21-4F67-82D7-8F0B139B507B}" sibTransId="{5A2B17D9-9688-4C63-8464-5662B2381FC6}"/>
    <dgm:cxn modelId="{4BD629A1-6961-45D8-874C-622131AA4A5F}" srcId="{A4E5415D-824F-4C22-83A9-063FA7FEB638}" destId="{A8D0330D-3217-4C57-AFA8-718E47E67C1D}" srcOrd="0" destOrd="0" parTransId="{7983C963-099B-4A53-ABB5-E4DD73D9B0DA}" sibTransId="{1822E77B-B3CA-4D59-A19B-B0FF7D84CBE3}"/>
    <dgm:cxn modelId="{09802AD1-5611-DA49-9AD0-D254D3B81EA5}" type="presOf" srcId="{52AC297B-7D77-4822-8454-76D80BEA0EF5}" destId="{A864FB81-5C16-304E-97A2-FD368AA9EFA7}" srcOrd="0" destOrd="0" presId="urn:microsoft.com/office/officeart/2008/layout/LinedList"/>
    <dgm:cxn modelId="{C8C4C1ED-6A56-EE47-89A4-A9AD3B6B515A}" type="presOf" srcId="{A8D0330D-3217-4C57-AFA8-718E47E67C1D}" destId="{C70FAE86-8CE0-CB45-9CEC-EEE8D22BEB8B}" srcOrd="0" destOrd="0" presId="urn:microsoft.com/office/officeart/2008/layout/LinedList"/>
    <dgm:cxn modelId="{640152FC-F476-7F4D-BF8C-730975128F75}" type="presOf" srcId="{A4E5415D-824F-4C22-83A9-063FA7FEB638}" destId="{FDACB668-7C84-1546-915A-25D672AE01AB}" srcOrd="0" destOrd="0" presId="urn:microsoft.com/office/officeart/2008/layout/LinedList"/>
    <dgm:cxn modelId="{799C7618-4A1B-344D-9A50-28B32B5D8D8B}" type="presParOf" srcId="{FDACB668-7C84-1546-915A-25D672AE01AB}" destId="{B800A790-707D-9043-A24C-B51116651F53}" srcOrd="0" destOrd="0" presId="urn:microsoft.com/office/officeart/2008/layout/LinedList"/>
    <dgm:cxn modelId="{64E835F8-BC57-EE45-A447-E03A0A860284}" type="presParOf" srcId="{FDACB668-7C84-1546-915A-25D672AE01AB}" destId="{007F1B81-2495-5F4D-A377-AC5D72F1434D}" srcOrd="1" destOrd="0" presId="urn:microsoft.com/office/officeart/2008/layout/LinedList"/>
    <dgm:cxn modelId="{4359E7BD-F5A9-A447-B789-F11A1E47E4EB}" type="presParOf" srcId="{007F1B81-2495-5F4D-A377-AC5D72F1434D}" destId="{C70FAE86-8CE0-CB45-9CEC-EEE8D22BEB8B}" srcOrd="0" destOrd="0" presId="urn:microsoft.com/office/officeart/2008/layout/LinedList"/>
    <dgm:cxn modelId="{DC2C6360-92DD-E14A-B31F-0A1A9DC899E2}" type="presParOf" srcId="{007F1B81-2495-5F4D-A377-AC5D72F1434D}" destId="{3C69FB27-A850-ED4E-A461-DD39D764ABC7}" srcOrd="1" destOrd="0" presId="urn:microsoft.com/office/officeart/2008/layout/LinedList"/>
    <dgm:cxn modelId="{2FF135A5-A6AE-1E48-8076-A4CC4F7503B7}" type="presParOf" srcId="{FDACB668-7C84-1546-915A-25D672AE01AB}" destId="{48161255-C93A-BC4B-9334-57F1FBE27FCB}" srcOrd="2" destOrd="0" presId="urn:microsoft.com/office/officeart/2008/layout/LinedList"/>
    <dgm:cxn modelId="{EF98F0F7-8CE5-CF49-84DE-AD9EF321A6F9}" type="presParOf" srcId="{FDACB668-7C84-1546-915A-25D672AE01AB}" destId="{72F95022-E6CF-C949-9FDF-B30DF8217CE1}" srcOrd="3" destOrd="0" presId="urn:microsoft.com/office/officeart/2008/layout/LinedList"/>
    <dgm:cxn modelId="{B37C8F9F-2F59-F441-BE35-0C320DBD0135}" type="presParOf" srcId="{72F95022-E6CF-C949-9FDF-B30DF8217CE1}" destId="{A864FB81-5C16-304E-97A2-FD368AA9EFA7}" srcOrd="0" destOrd="0" presId="urn:microsoft.com/office/officeart/2008/layout/LinedList"/>
    <dgm:cxn modelId="{CF241F53-F2AF-A648-BD05-D279595AD00A}" type="presParOf" srcId="{72F95022-E6CF-C949-9FDF-B30DF8217CE1}" destId="{767B519C-34F4-4F47-8698-2511EEF05EBF}" srcOrd="1" destOrd="0" presId="urn:microsoft.com/office/officeart/2008/layout/LinedList"/>
    <dgm:cxn modelId="{E05EF326-86BD-DE45-9F23-E50A39E1A279}" type="presParOf" srcId="{FDACB668-7C84-1546-915A-25D672AE01AB}" destId="{30CC302C-99DB-EA4F-8393-E5D7FFCDF46F}" srcOrd="4" destOrd="0" presId="urn:microsoft.com/office/officeart/2008/layout/LinedList"/>
    <dgm:cxn modelId="{778FF48E-8FD5-4447-83F9-1943B721F5B8}" type="presParOf" srcId="{FDACB668-7C84-1546-915A-25D672AE01AB}" destId="{9765C59A-EE1D-F74F-B0E9-CD6534B41FB8}" srcOrd="5" destOrd="0" presId="urn:microsoft.com/office/officeart/2008/layout/LinedList"/>
    <dgm:cxn modelId="{90C35605-3276-AF41-9935-4B265F835D1F}" type="presParOf" srcId="{9765C59A-EE1D-F74F-B0E9-CD6534B41FB8}" destId="{4CADC1D3-29A7-1D43-B40C-9DE2DB8F93E2}" srcOrd="0" destOrd="0" presId="urn:microsoft.com/office/officeart/2008/layout/LinedList"/>
    <dgm:cxn modelId="{9C1F7397-2A1F-A548-ADB9-A35FC155C28E}" type="presParOf" srcId="{9765C59A-EE1D-F74F-B0E9-CD6534B41FB8}" destId="{6C934835-3F7E-9149-8108-E90DF9ADCD14}" srcOrd="1" destOrd="0" presId="urn:microsoft.com/office/officeart/2008/layout/LinedList"/>
    <dgm:cxn modelId="{5E17BE60-76F4-BD44-93BD-AA2BFD9AEFE0}" type="presParOf" srcId="{FDACB668-7C84-1546-915A-25D672AE01AB}" destId="{63A6E002-774C-F047-B076-11A263E64412}" srcOrd="6" destOrd="0" presId="urn:microsoft.com/office/officeart/2008/layout/LinedList"/>
    <dgm:cxn modelId="{373FAA8E-5455-FF4A-96D2-DB9051864D1E}" type="presParOf" srcId="{FDACB668-7C84-1546-915A-25D672AE01AB}" destId="{0600F1D5-DCEE-3447-ABF6-1D3479356AD9}" srcOrd="7" destOrd="0" presId="urn:microsoft.com/office/officeart/2008/layout/LinedList"/>
    <dgm:cxn modelId="{481A0B43-8D16-4840-8DC0-8870AF1E3DBC}" type="presParOf" srcId="{0600F1D5-DCEE-3447-ABF6-1D3479356AD9}" destId="{4356B439-4C48-654C-A60A-C28A1F4A77D9}" srcOrd="0" destOrd="0" presId="urn:microsoft.com/office/officeart/2008/layout/LinedList"/>
    <dgm:cxn modelId="{760B73AD-C589-D04F-AD18-ACBAF1A104F9}" type="presParOf" srcId="{0600F1D5-DCEE-3447-ABF6-1D3479356AD9}" destId="{1227DF26-A9D5-B847-A867-0D6426BFF0AE}" srcOrd="1" destOrd="0" presId="urn:microsoft.com/office/officeart/2008/layout/LinedList"/>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19943DE-B2B2-43F6-A690-77C350E66F6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4D94142-DCCC-404E-B3CD-79DFCFA7CB6E}">
      <dgm:prSet/>
      <dgm:spPr/>
      <dgm:t>
        <a:bodyPr/>
        <a:lstStyle/>
        <a:p>
          <a:pPr>
            <a:lnSpc>
              <a:spcPct val="100000"/>
            </a:lnSpc>
            <a:defRPr cap="all"/>
          </a:pPr>
          <a:r>
            <a:rPr lang="en-US" b="1"/>
            <a:t>Automatic Resource Management</a:t>
          </a:r>
          <a:r>
            <a:rPr lang="en-US"/>
            <a:t>: Uses AI to dynamically allocate and deallocate resources based on real-time usage and historical data.</a:t>
          </a:r>
        </a:p>
      </dgm:t>
    </dgm:pt>
    <dgm:pt modelId="{0CEEE0F6-9CEF-460A-B10C-6BBB5B6E6C9B}" type="parTrans" cxnId="{7FF304D9-8369-47B6-98D0-E77284F0B252}">
      <dgm:prSet/>
      <dgm:spPr/>
      <dgm:t>
        <a:bodyPr/>
        <a:lstStyle/>
        <a:p>
          <a:endParaRPr lang="en-US"/>
        </a:p>
      </dgm:t>
    </dgm:pt>
    <dgm:pt modelId="{7B1A5C7A-6931-46FF-9981-B6CB25C26D17}" type="sibTrans" cxnId="{7FF304D9-8369-47B6-98D0-E77284F0B252}">
      <dgm:prSet/>
      <dgm:spPr/>
      <dgm:t>
        <a:bodyPr/>
        <a:lstStyle/>
        <a:p>
          <a:endParaRPr lang="en-US"/>
        </a:p>
      </dgm:t>
    </dgm:pt>
    <dgm:pt modelId="{308D5485-3B6D-4D1E-9D19-916247BD07C6}">
      <dgm:prSet/>
      <dgm:spPr/>
      <dgm:t>
        <a:bodyPr/>
        <a:lstStyle/>
        <a:p>
          <a:pPr>
            <a:lnSpc>
              <a:spcPct val="100000"/>
            </a:lnSpc>
            <a:defRPr cap="all"/>
          </a:pPr>
          <a:r>
            <a:rPr lang="en-US" b="1" dirty="0"/>
            <a:t>Centralized Multi-Cloud Subscription Management</a:t>
          </a:r>
          <a:r>
            <a:rPr lang="en-US" dirty="0"/>
            <a:t>: Provides a unified interface for managing subscriptions across multiple cloud platforms.</a:t>
          </a:r>
        </a:p>
      </dgm:t>
    </dgm:pt>
    <dgm:pt modelId="{3AA02C4C-D94F-4697-98FA-9A5E89E43CCA}" type="parTrans" cxnId="{4FBF502F-A28B-4778-B2DC-45410B12F748}">
      <dgm:prSet/>
      <dgm:spPr/>
      <dgm:t>
        <a:bodyPr/>
        <a:lstStyle/>
        <a:p>
          <a:endParaRPr lang="en-US"/>
        </a:p>
      </dgm:t>
    </dgm:pt>
    <dgm:pt modelId="{5F7609AD-545C-4703-832D-82CE9D1BDA47}" type="sibTrans" cxnId="{4FBF502F-A28B-4778-B2DC-45410B12F748}">
      <dgm:prSet/>
      <dgm:spPr/>
      <dgm:t>
        <a:bodyPr/>
        <a:lstStyle/>
        <a:p>
          <a:endParaRPr lang="en-US"/>
        </a:p>
      </dgm:t>
    </dgm:pt>
    <dgm:pt modelId="{8EE7EB3B-C461-4DF0-8D45-136EF60DB684}">
      <dgm:prSet/>
      <dgm:spPr/>
      <dgm:t>
        <a:bodyPr/>
        <a:lstStyle/>
        <a:p>
          <a:pPr>
            <a:lnSpc>
              <a:spcPct val="100000"/>
            </a:lnSpc>
            <a:defRPr cap="all"/>
          </a:pPr>
          <a:r>
            <a:rPr lang="en-US" b="1"/>
            <a:t>Real-Time Cost Monitoring and Alerts</a:t>
          </a:r>
          <a:r>
            <a:rPr lang="en-US"/>
            <a:t>: Uses AI to detect anomalies and send alerts for unusual spending patterns.</a:t>
          </a:r>
        </a:p>
      </dgm:t>
    </dgm:pt>
    <dgm:pt modelId="{ABC0B1ED-BAF9-4E53-8C9B-239FB933EAF5}" type="parTrans" cxnId="{CC08C134-FE9F-4B2D-B4BC-84FA2CA23F2D}">
      <dgm:prSet/>
      <dgm:spPr/>
      <dgm:t>
        <a:bodyPr/>
        <a:lstStyle/>
        <a:p>
          <a:endParaRPr lang="en-US"/>
        </a:p>
      </dgm:t>
    </dgm:pt>
    <dgm:pt modelId="{2A66DF1A-6F5D-416F-BF2E-91C082253642}" type="sibTrans" cxnId="{CC08C134-FE9F-4B2D-B4BC-84FA2CA23F2D}">
      <dgm:prSet/>
      <dgm:spPr/>
      <dgm:t>
        <a:bodyPr/>
        <a:lstStyle/>
        <a:p>
          <a:endParaRPr lang="en-US"/>
        </a:p>
      </dgm:t>
    </dgm:pt>
    <dgm:pt modelId="{F84AE20E-322B-4A20-A5D1-004718666BD9}">
      <dgm:prSet/>
      <dgm:spPr/>
      <dgm:t>
        <a:bodyPr/>
        <a:lstStyle/>
        <a:p>
          <a:pPr>
            <a:lnSpc>
              <a:spcPct val="100000"/>
            </a:lnSpc>
            <a:defRPr cap="all"/>
          </a:pPr>
          <a:r>
            <a:rPr lang="en-US" b="1" dirty="0"/>
            <a:t>AI-Driven Cost Optimization Recommendations</a:t>
          </a:r>
          <a:r>
            <a:rPr lang="en-US" dirty="0"/>
            <a:t>: Offers suggestions to optimize cloud spending by identifying unused resources and recommending cheaper alternatives.</a:t>
          </a:r>
        </a:p>
      </dgm:t>
    </dgm:pt>
    <dgm:pt modelId="{D6CDEE8B-9FB1-449E-8360-CB49125600AD}" type="parTrans" cxnId="{66348D08-2495-4F5E-A72A-AAC3D16DBBE4}">
      <dgm:prSet/>
      <dgm:spPr/>
      <dgm:t>
        <a:bodyPr/>
        <a:lstStyle/>
        <a:p>
          <a:endParaRPr lang="en-US"/>
        </a:p>
      </dgm:t>
    </dgm:pt>
    <dgm:pt modelId="{FB4FDB2B-8B90-4102-9C8D-7811E3162580}" type="sibTrans" cxnId="{66348D08-2495-4F5E-A72A-AAC3D16DBBE4}">
      <dgm:prSet/>
      <dgm:spPr/>
      <dgm:t>
        <a:bodyPr/>
        <a:lstStyle/>
        <a:p>
          <a:endParaRPr lang="en-US"/>
        </a:p>
      </dgm:t>
    </dgm:pt>
    <dgm:pt modelId="{03F77620-22B5-4061-A347-F619B884FC21}">
      <dgm:prSet/>
      <dgm:spPr/>
      <dgm:t>
        <a:bodyPr/>
        <a:lstStyle/>
        <a:p>
          <a:pPr>
            <a:lnSpc>
              <a:spcPct val="100000"/>
            </a:lnSpc>
            <a:defRPr cap="all"/>
          </a:pPr>
          <a:r>
            <a:rPr lang="en-US" b="1"/>
            <a:t>Budgeting and Forecasting Tools</a:t>
          </a:r>
          <a:r>
            <a:rPr lang="en-US"/>
            <a:t>: Utilizes AI to forecast future cloud costs based on past trends and usage patterns.</a:t>
          </a:r>
        </a:p>
      </dgm:t>
    </dgm:pt>
    <dgm:pt modelId="{42124E27-6EE8-46A4-A6D6-0C51FC407681}" type="parTrans" cxnId="{46F2AAE5-7888-4299-9999-1E68199728FB}">
      <dgm:prSet/>
      <dgm:spPr/>
      <dgm:t>
        <a:bodyPr/>
        <a:lstStyle/>
        <a:p>
          <a:endParaRPr lang="en-US"/>
        </a:p>
      </dgm:t>
    </dgm:pt>
    <dgm:pt modelId="{6E81982D-FD97-430A-8946-F0C569FD1668}" type="sibTrans" cxnId="{46F2AAE5-7888-4299-9999-1E68199728FB}">
      <dgm:prSet/>
      <dgm:spPr/>
      <dgm:t>
        <a:bodyPr/>
        <a:lstStyle/>
        <a:p>
          <a:endParaRPr lang="en-US"/>
        </a:p>
      </dgm:t>
    </dgm:pt>
    <dgm:pt modelId="{094F7227-4A59-4B2D-8370-4F0725CEA1C1}" type="pres">
      <dgm:prSet presAssocID="{D19943DE-B2B2-43F6-A690-77C350E66F65}" presName="root" presStyleCnt="0">
        <dgm:presLayoutVars>
          <dgm:dir/>
          <dgm:resizeHandles val="exact"/>
        </dgm:presLayoutVars>
      </dgm:prSet>
      <dgm:spPr/>
    </dgm:pt>
    <dgm:pt modelId="{54198A67-EA82-49E8-AF7E-97A6F48EF981}" type="pres">
      <dgm:prSet presAssocID="{A4D94142-DCCC-404E-B3CD-79DFCFA7CB6E}" presName="compNode" presStyleCnt="0"/>
      <dgm:spPr/>
    </dgm:pt>
    <dgm:pt modelId="{F486C0C0-88B7-4684-87D6-502DD3D5FFD2}" type="pres">
      <dgm:prSet presAssocID="{A4D94142-DCCC-404E-B3CD-79DFCFA7CB6E}" presName="iconBgRect" presStyleLbl="bgShp" presStyleIdx="0" presStyleCnt="5"/>
      <dgm:spPr/>
    </dgm:pt>
    <dgm:pt modelId="{8DA7B01A-0D72-4969-8ADB-C05338C752EB}" type="pres">
      <dgm:prSet presAssocID="{A4D94142-DCCC-404E-B3CD-79DFCFA7CB6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541F8A2C-EB58-4D3F-95FC-1FE2607C5FFB}" type="pres">
      <dgm:prSet presAssocID="{A4D94142-DCCC-404E-B3CD-79DFCFA7CB6E}" presName="spaceRect" presStyleCnt="0"/>
      <dgm:spPr/>
    </dgm:pt>
    <dgm:pt modelId="{38DCDF1F-027D-4190-A5AE-3836F66F778B}" type="pres">
      <dgm:prSet presAssocID="{A4D94142-DCCC-404E-B3CD-79DFCFA7CB6E}" presName="textRect" presStyleLbl="revTx" presStyleIdx="0" presStyleCnt="5">
        <dgm:presLayoutVars>
          <dgm:chMax val="1"/>
          <dgm:chPref val="1"/>
        </dgm:presLayoutVars>
      </dgm:prSet>
      <dgm:spPr/>
    </dgm:pt>
    <dgm:pt modelId="{13C29D50-EAAF-464C-9A0D-D9304744B203}" type="pres">
      <dgm:prSet presAssocID="{7B1A5C7A-6931-46FF-9981-B6CB25C26D17}" presName="sibTrans" presStyleCnt="0"/>
      <dgm:spPr/>
    </dgm:pt>
    <dgm:pt modelId="{7AE52C2D-6711-4F89-9316-9D2C1571B27E}" type="pres">
      <dgm:prSet presAssocID="{308D5485-3B6D-4D1E-9D19-916247BD07C6}" presName="compNode" presStyleCnt="0"/>
      <dgm:spPr/>
    </dgm:pt>
    <dgm:pt modelId="{064C6938-C712-4438-B8A9-CF9CFB180CFF}" type="pres">
      <dgm:prSet presAssocID="{308D5485-3B6D-4D1E-9D19-916247BD07C6}" presName="iconBgRect" presStyleLbl="bgShp" presStyleIdx="1" presStyleCnt="5"/>
      <dgm:spPr/>
    </dgm:pt>
    <dgm:pt modelId="{DDFCA653-E95B-4A38-88D2-FCC47B3D2E07}" type="pres">
      <dgm:prSet presAssocID="{308D5485-3B6D-4D1E-9D19-916247BD07C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4C5F3247-7861-4D56-A3B8-28C85CCE7E65}" type="pres">
      <dgm:prSet presAssocID="{308D5485-3B6D-4D1E-9D19-916247BD07C6}" presName="spaceRect" presStyleCnt="0"/>
      <dgm:spPr/>
    </dgm:pt>
    <dgm:pt modelId="{4E93AC2B-6A87-4B17-8996-452A8F0F9262}" type="pres">
      <dgm:prSet presAssocID="{308D5485-3B6D-4D1E-9D19-916247BD07C6}" presName="textRect" presStyleLbl="revTx" presStyleIdx="1" presStyleCnt="5">
        <dgm:presLayoutVars>
          <dgm:chMax val="1"/>
          <dgm:chPref val="1"/>
        </dgm:presLayoutVars>
      </dgm:prSet>
      <dgm:spPr/>
    </dgm:pt>
    <dgm:pt modelId="{D9AA10D1-875A-433B-9CB1-28C636DDB88D}" type="pres">
      <dgm:prSet presAssocID="{5F7609AD-545C-4703-832D-82CE9D1BDA47}" presName="sibTrans" presStyleCnt="0"/>
      <dgm:spPr/>
    </dgm:pt>
    <dgm:pt modelId="{13C9F179-0576-4395-8086-F1E46CAB4C8E}" type="pres">
      <dgm:prSet presAssocID="{8EE7EB3B-C461-4DF0-8D45-136EF60DB684}" presName="compNode" presStyleCnt="0"/>
      <dgm:spPr/>
    </dgm:pt>
    <dgm:pt modelId="{951D6996-B74F-45E8-B3E4-D1297A098AFE}" type="pres">
      <dgm:prSet presAssocID="{8EE7EB3B-C461-4DF0-8D45-136EF60DB684}" presName="iconBgRect" presStyleLbl="bgShp" presStyleIdx="2" presStyleCnt="5"/>
      <dgm:spPr/>
    </dgm:pt>
    <dgm:pt modelId="{013564A7-960F-479B-BD35-7D1A3D34D3F9}" type="pres">
      <dgm:prSet presAssocID="{8EE7EB3B-C461-4DF0-8D45-136EF60DB68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313C01D6-6A39-471D-A651-D8820A0858C6}" type="pres">
      <dgm:prSet presAssocID="{8EE7EB3B-C461-4DF0-8D45-136EF60DB684}" presName="spaceRect" presStyleCnt="0"/>
      <dgm:spPr/>
    </dgm:pt>
    <dgm:pt modelId="{99E31CFA-B0C0-4CDF-AEE1-807CAAF18C3A}" type="pres">
      <dgm:prSet presAssocID="{8EE7EB3B-C461-4DF0-8D45-136EF60DB684}" presName="textRect" presStyleLbl="revTx" presStyleIdx="2" presStyleCnt="5">
        <dgm:presLayoutVars>
          <dgm:chMax val="1"/>
          <dgm:chPref val="1"/>
        </dgm:presLayoutVars>
      </dgm:prSet>
      <dgm:spPr/>
    </dgm:pt>
    <dgm:pt modelId="{60EA1FBF-B049-4B2A-8A12-D3F67D1C5036}" type="pres">
      <dgm:prSet presAssocID="{2A66DF1A-6F5D-416F-BF2E-91C082253642}" presName="sibTrans" presStyleCnt="0"/>
      <dgm:spPr/>
    </dgm:pt>
    <dgm:pt modelId="{C8185A32-8BF5-4472-B136-2FBD7EC28388}" type="pres">
      <dgm:prSet presAssocID="{F84AE20E-322B-4A20-A5D1-004718666BD9}" presName="compNode" presStyleCnt="0"/>
      <dgm:spPr/>
    </dgm:pt>
    <dgm:pt modelId="{66D748E8-5C2A-410D-A9AE-680E5B97275E}" type="pres">
      <dgm:prSet presAssocID="{F84AE20E-322B-4A20-A5D1-004718666BD9}" presName="iconBgRect" presStyleLbl="bgShp" presStyleIdx="3" presStyleCnt="5"/>
      <dgm:spPr/>
    </dgm:pt>
    <dgm:pt modelId="{F8E0615B-0053-4B5E-945E-BB810BF97F41}" type="pres">
      <dgm:prSet presAssocID="{F84AE20E-322B-4A20-A5D1-004718666BD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iggy Bank"/>
        </a:ext>
      </dgm:extLst>
    </dgm:pt>
    <dgm:pt modelId="{3B0F11E7-3F4B-4890-9615-907E8C60640B}" type="pres">
      <dgm:prSet presAssocID="{F84AE20E-322B-4A20-A5D1-004718666BD9}" presName="spaceRect" presStyleCnt="0"/>
      <dgm:spPr/>
    </dgm:pt>
    <dgm:pt modelId="{D4CADA0A-9F73-45ED-8F67-4214A4508FC9}" type="pres">
      <dgm:prSet presAssocID="{F84AE20E-322B-4A20-A5D1-004718666BD9}" presName="textRect" presStyleLbl="revTx" presStyleIdx="3" presStyleCnt="5">
        <dgm:presLayoutVars>
          <dgm:chMax val="1"/>
          <dgm:chPref val="1"/>
        </dgm:presLayoutVars>
      </dgm:prSet>
      <dgm:spPr/>
    </dgm:pt>
    <dgm:pt modelId="{28C0CD59-63DD-4DCC-BE2E-0CF5D8227D48}" type="pres">
      <dgm:prSet presAssocID="{FB4FDB2B-8B90-4102-9C8D-7811E3162580}" presName="sibTrans" presStyleCnt="0"/>
      <dgm:spPr/>
    </dgm:pt>
    <dgm:pt modelId="{7FE48485-0BEB-4356-8917-C7A11F80C330}" type="pres">
      <dgm:prSet presAssocID="{03F77620-22B5-4061-A347-F619B884FC21}" presName="compNode" presStyleCnt="0"/>
      <dgm:spPr/>
    </dgm:pt>
    <dgm:pt modelId="{45A6B6F8-B2CD-479B-8DFB-1B47A31E1B06}" type="pres">
      <dgm:prSet presAssocID="{03F77620-22B5-4061-A347-F619B884FC21}" presName="iconBgRect" presStyleLbl="bgShp" presStyleIdx="4" presStyleCnt="5"/>
      <dgm:spPr/>
    </dgm:pt>
    <dgm:pt modelId="{92D79CCE-B0C4-475B-8852-6DE70EC3E4F9}" type="pres">
      <dgm:prSet presAssocID="{03F77620-22B5-4061-A347-F619B884FC2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oud Computing"/>
        </a:ext>
      </dgm:extLst>
    </dgm:pt>
    <dgm:pt modelId="{8318CF8E-D2A7-44AE-8384-6AB9D75F72D9}" type="pres">
      <dgm:prSet presAssocID="{03F77620-22B5-4061-A347-F619B884FC21}" presName="spaceRect" presStyleCnt="0"/>
      <dgm:spPr/>
    </dgm:pt>
    <dgm:pt modelId="{3434BE5F-6885-4521-8009-1D4805882F2E}" type="pres">
      <dgm:prSet presAssocID="{03F77620-22B5-4061-A347-F619B884FC21}" presName="textRect" presStyleLbl="revTx" presStyleIdx="4" presStyleCnt="5">
        <dgm:presLayoutVars>
          <dgm:chMax val="1"/>
          <dgm:chPref val="1"/>
        </dgm:presLayoutVars>
      </dgm:prSet>
      <dgm:spPr/>
    </dgm:pt>
  </dgm:ptLst>
  <dgm:cxnLst>
    <dgm:cxn modelId="{66348D08-2495-4F5E-A72A-AAC3D16DBBE4}" srcId="{D19943DE-B2B2-43F6-A690-77C350E66F65}" destId="{F84AE20E-322B-4A20-A5D1-004718666BD9}" srcOrd="3" destOrd="0" parTransId="{D6CDEE8B-9FB1-449E-8360-CB49125600AD}" sibTransId="{FB4FDB2B-8B90-4102-9C8D-7811E3162580}"/>
    <dgm:cxn modelId="{CAA8D809-78F6-364B-8C08-1F0D606B14EA}" type="presOf" srcId="{D19943DE-B2B2-43F6-A690-77C350E66F65}" destId="{094F7227-4A59-4B2D-8370-4F0725CEA1C1}" srcOrd="0" destOrd="0" presId="urn:microsoft.com/office/officeart/2018/5/layout/IconCircleLabelList"/>
    <dgm:cxn modelId="{30EDD029-1F09-7243-9820-A374156B9986}" type="presOf" srcId="{F84AE20E-322B-4A20-A5D1-004718666BD9}" destId="{D4CADA0A-9F73-45ED-8F67-4214A4508FC9}" srcOrd="0" destOrd="0" presId="urn:microsoft.com/office/officeart/2018/5/layout/IconCircleLabelList"/>
    <dgm:cxn modelId="{4FBF502F-A28B-4778-B2DC-45410B12F748}" srcId="{D19943DE-B2B2-43F6-A690-77C350E66F65}" destId="{308D5485-3B6D-4D1E-9D19-916247BD07C6}" srcOrd="1" destOrd="0" parTransId="{3AA02C4C-D94F-4697-98FA-9A5E89E43CCA}" sibTransId="{5F7609AD-545C-4703-832D-82CE9D1BDA47}"/>
    <dgm:cxn modelId="{CC08C134-FE9F-4B2D-B4BC-84FA2CA23F2D}" srcId="{D19943DE-B2B2-43F6-A690-77C350E66F65}" destId="{8EE7EB3B-C461-4DF0-8D45-136EF60DB684}" srcOrd="2" destOrd="0" parTransId="{ABC0B1ED-BAF9-4E53-8C9B-239FB933EAF5}" sibTransId="{2A66DF1A-6F5D-416F-BF2E-91C082253642}"/>
    <dgm:cxn modelId="{C4DAAE35-AED9-BE46-9BBF-1BDA49264523}" type="presOf" srcId="{8EE7EB3B-C461-4DF0-8D45-136EF60DB684}" destId="{99E31CFA-B0C0-4CDF-AEE1-807CAAF18C3A}" srcOrd="0" destOrd="0" presId="urn:microsoft.com/office/officeart/2018/5/layout/IconCircleLabelList"/>
    <dgm:cxn modelId="{CDEA5768-CAA3-D748-9C7F-79E2A2F9223F}" type="presOf" srcId="{A4D94142-DCCC-404E-B3CD-79DFCFA7CB6E}" destId="{38DCDF1F-027D-4190-A5AE-3836F66F778B}" srcOrd="0" destOrd="0" presId="urn:microsoft.com/office/officeart/2018/5/layout/IconCircleLabelList"/>
    <dgm:cxn modelId="{92CAC191-6C10-714C-9DD2-BF0CCF19F32C}" type="presOf" srcId="{308D5485-3B6D-4D1E-9D19-916247BD07C6}" destId="{4E93AC2B-6A87-4B17-8996-452A8F0F9262}" srcOrd="0" destOrd="0" presId="urn:microsoft.com/office/officeart/2018/5/layout/IconCircleLabelList"/>
    <dgm:cxn modelId="{7FF304D9-8369-47B6-98D0-E77284F0B252}" srcId="{D19943DE-B2B2-43F6-A690-77C350E66F65}" destId="{A4D94142-DCCC-404E-B3CD-79DFCFA7CB6E}" srcOrd="0" destOrd="0" parTransId="{0CEEE0F6-9CEF-460A-B10C-6BBB5B6E6C9B}" sibTransId="{7B1A5C7A-6931-46FF-9981-B6CB25C26D17}"/>
    <dgm:cxn modelId="{46F2AAE5-7888-4299-9999-1E68199728FB}" srcId="{D19943DE-B2B2-43F6-A690-77C350E66F65}" destId="{03F77620-22B5-4061-A347-F619B884FC21}" srcOrd="4" destOrd="0" parTransId="{42124E27-6EE8-46A4-A6D6-0C51FC407681}" sibTransId="{6E81982D-FD97-430A-8946-F0C569FD1668}"/>
    <dgm:cxn modelId="{5A61F8F6-E3F4-D046-9604-FA1F0AE60A97}" type="presOf" srcId="{03F77620-22B5-4061-A347-F619B884FC21}" destId="{3434BE5F-6885-4521-8009-1D4805882F2E}" srcOrd="0" destOrd="0" presId="urn:microsoft.com/office/officeart/2018/5/layout/IconCircleLabelList"/>
    <dgm:cxn modelId="{06CDC113-6514-1C49-97DD-3158BA1E036E}" type="presParOf" srcId="{094F7227-4A59-4B2D-8370-4F0725CEA1C1}" destId="{54198A67-EA82-49E8-AF7E-97A6F48EF981}" srcOrd="0" destOrd="0" presId="urn:microsoft.com/office/officeart/2018/5/layout/IconCircleLabelList"/>
    <dgm:cxn modelId="{97FF8628-E92C-C941-93D9-A461E6D2759B}" type="presParOf" srcId="{54198A67-EA82-49E8-AF7E-97A6F48EF981}" destId="{F486C0C0-88B7-4684-87D6-502DD3D5FFD2}" srcOrd="0" destOrd="0" presId="urn:microsoft.com/office/officeart/2018/5/layout/IconCircleLabelList"/>
    <dgm:cxn modelId="{C6C4A960-86AB-834A-93A4-C9C18124D631}" type="presParOf" srcId="{54198A67-EA82-49E8-AF7E-97A6F48EF981}" destId="{8DA7B01A-0D72-4969-8ADB-C05338C752EB}" srcOrd="1" destOrd="0" presId="urn:microsoft.com/office/officeart/2018/5/layout/IconCircleLabelList"/>
    <dgm:cxn modelId="{A25A16CD-4FBD-3B46-B875-59F12328D618}" type="presParOf" srcId="{54198A67-EA82-49E8-AF7E-97A6F48EF981}" destId="{541F8A2C-EB58-4D3F-95FC-1FE2607C5FFB}" srcOrd="2" destOrd="0" presId="urn:microsoft.com/office/officeart/2018/5/layout/IconCircleLabelList"/>
    <dgm:cxn modelId="{FB677E15-1F94-1A47-B539-8C3726F61A60}" type="presParOf" srcId="{54198A67-EA82-49E8-AF7E-97A6F48EF981}" destId="{38DCDF1F-027D-4190-A5AE-3836F66F778B}" srcOrd="3" destOrd="0" presId="urn:microsoft.com/office/officeart/2018/5/layout/IconCircleLabelList"/>
    <dgm:cxn modelId="{9EE64FD8-7FE5-5244-835F-E6A732D8BB59}" type="presParOf" srcId="{094F7227-4A59-4B2D-8370-4F0725CEA1C1}" destId="{13C29D50-EAAF-464C-9A0D-D9304744B203}" srcOrd="1" destOrd="0" presId="urn:microsoft.com/office/officeart/2018/5/layout/IconCircleLabelList"/>
    <dgm:cxn modelId="{1EFB3F9F-9F63-B04A-8BDD-BB08A5C05C7C}" type="presParOf" srcId="{094F7227-4A59-4B2D-8370-4F0725CEA1C1}" destId="{7AE52C2D-6711-4F89-9316-9D2C1571B27E}" srcOrd="2" destOrd="0" presId="urn:microsoft.com/office/officeart/2018/5/layout/IconCircleLabelList"/>
    <dgm:cxn modelId="{B1BDB7E5-8E15-354A-91F8-BE6E5466A952}" type="presParOf" srcId="{7AE52C2D-6711-4F89-9316-9D2C1571B27E}" destId="{064C6938-C712-4438-B8A9-CF9CFB180CFF}" srcOrd="0" destOrd="0" presId="urn:microsoft.com/office/officeart/2018/5/layout/IconCircleLabelList"/>
    <dgm:cxn modelId="{13691667-2491-A643-ACCC-BF4039C1C61C}" type="presParOf" srcId="{7AE52C2D-6711-4F89-9316-9D2C1571B27E}" destId="{DDFCA653-E95B-4A38-88D2-FCC47B3D2E07}" srcOrd="1" destOrd="0" presId="urn:microsoft.com/office/officeart/2018/5/layout/IconCircleLabelList"/>
    <dgm:cxn modelId="{BC10DFE7-68C7-B643-BF1B-39FA087C3392}" type="presParOf" srcId="{7AE52C2D-6711-4F89-9316-9D2C1571B27E}" destId="{4C5F3247-7861-4D56-A3B8-28C85CCE7E65}" srcOrd="2" destOrd="0" presId="urn:microsoft.com/office/officeart/2018/5/layout/IconCircleLabelList"/>
    <dgm:cxn modelId="{F207DDDA-4452-DE46-A88A-598E1E60F294}" type="presParOf" srcId="{7AE52C2D-6711-4F89-9316-9D2C1571B27E}" destId="{4E93AC2B-6A87-4B17-8996-452A8F0F9262}" srcOrd="3" destOrd="0" presId="urn:microsoft.com/office/officeart/2018/5/layout/IconCircleLabelList"/>
    <dgm:cxn modelId="{AA09F420-0D8C-1044-8765-0B0BCEB960C3}" type="presParOf" srcId="{094F7227-4A59-4B2D-8370-4F0725CEA1C1}" destId="{D9AA10D1-875A-433B-9CB1-28C636DDB88D}" srcOrd="3" destOrd="0" presId="urn:microsoft.com/office/officeart/2018/5/layout/IconCircleLabelList"/>
    <dgm:cxn modelId="{B95D174B-CBC6-3148-B3A5-F561F5E243F5}" type="presParOf" srcId="{094F7227-4A59-4B2D-8370-4F0725CEA1C1}" destId="{13C9F179-0576-4395-8086-F1E46CAB4C8E}" srcOrd="4" destOrd="0" presId="urn:microsoft.com/office/officeart/2018/5/layout/IconCircleLabelList"/>
    <dgm:cxn modelId="{759A148C-B270-504E-AFD4-92BF1A3A5869}" type="presParOf" srcId="{13C9F179-0576-4395-8086-F1E46CAB4C8E}" destId="{951D6996-B74F-45E8-B3E4-D1297A098AFE}" srcOrd="0" destOrd="0" presId="urn:microsoft.com/office/officeart/2018/5/layout/IconCircleLabelList"/>
    <dgm:cxn modelId="{399285F6-7CE4-8D4A-A813-2E18C4D59CC6}" type="presParOf" srcId="{13C9F179-0576-4395-8086-F1E46CAB4C8E}" destId="{013564A7-960F-479B-BD35-7D1A3D34D3F9}" srcOrd="1" destOrd="0" presId="urn:microsoft.com/office/officeart/2018/5/layout/IconCircleLabelList"/>
    <dgm:cxn modelId="{F910BD7D-5A17-9D43-9BB7-67D37549EAB9}" type="presParOf" srcId="{13C9F179-0576-4395-8086-F1E46CAB4C8E}" destId="{313C01D6-6A39-471D-A651-D8820A0858C6}" srcOrd="2" destOrd="0" presId="urn:microsoft.com/office/officeart/2018/5/layout/IconCircleLabelList"/>
    <dgm:cxn modelId="{0CD571E8-D7BE-074D-9693-7ACA7411CC69}" type="presParOf" srcId="{13C9F179-0576-4395-8086-F1E46CAB4C8E}" destId="{99E31CFA-B0C0-4CDF-AEE1-807CAAF18C3A}" srcOrd="3" destOrd="0" presId="urn:microsoft.com/office/officeart/2018/5/layout/IconCircleLabelList"/>
    <dgm:cxn modelId="{DBC74740-2EAC-4343-B535-000102CB59B8}" type="presParOf" srcId="{094F7227-4A59-4B2D-8370-4F0725CEA1C1}" destId="{60EA1FBF-B049-4B2A-8A12-D3F67D1C5036}" srcOrd="5" destOrd="0" presId="urn:microsoft.com/office/officeart/2018/5/layout/IconCircleLabelList"/>
    <dgm:cxn modelId="{2A71A09E-03C2-184B-AE19-F0D69F267474}" type="presParOf" srcId="{094F7227-4A59-4B2D-8370-4F0725CEA1C1}" destId="{C8185A32-8BF5-4472-B136-2FBD7EC28388}" srcOrd="6" destOrd="0" presId="urn:microsoft.com/office/officeart/2018/5/layout/IconCircleLabelList"/>
    <dgm:cxn modelId="{3CBBF420-7688-BB42-BFCA-5B9E0EA3993C}" type="presParOf" srcId="{C8185A32-8BF5-4472-B136-2FBD7EC28388}" destId="{66D748E8-5C2A-410D-A9AE-680E5B97275E}" srcOrd="0" destOrd="0" presId="urn:microsoft.com/office/officeart/2018/5/layout/IconCircleLabelList"/>
    <dgm:cxn modelId="{C565CC6D-EF4B-6141-83AB-9C7C4CE02EE5}" type="presParOf" srcId="{C8185A32-8BF5-4472-B136-2FBD7EC28388}" destId="{F8E0615B-0053-4B5E-945E-BB810BF97F41}" srcOrd="1" destOrd="0" presId="urn:microsoft.com/office/officeart/2018/5/layout/IconCircleLabelList"/>
    <dgm:cxn modelId="{3E3A4234-1A14-4543-88AA-13B8DE92431C}" type="presParOf" srcId="{C8185A32-8BF5-4472-B136-2FBD7EC28388}" destId="{3B0F11E7-3F4B-4890-9615-907E8C60640B}" srcOrd="2" destOrd="0" presId="urn:microsoft.com/office/officeart/2018/5/layout/IconCircleLabelList"/>
    <dgm:cxn modelId="{893B5157-E1C3-8B4B-87B3-43FB8F580239}" type="presParOf" srcId="{C8185A32-8BF5-4472-B136-2FBD7EC28388}" destId="{D4CADA0A-9F73-45ED-8F67-4214A4508FC9}" srcOrd="3" destOrd="0" presId="urn:microsoft.com/office/officeart/2018/5/layout/IconCircleLabelList"/>
    <dgm:cxn modelId="{6BD818E8-0017-7844-9918-94529C9EAD6E}" type="presParOf" srcId="{094F7227-4A59-4B2D-8370-4F0725CEA1C1}" destId="{28C0CD59-63DD-4DCC-BE2E-0CF5D8227D48}" srcOrd="7" destOrd="0" presId="urn:microsoft.com/office/officeart/2018/5/layout/IconCircleLabelList"/>
    <dgm:cxn modelId="{47B02327-1580-8E47-9B5C-2CE1B474C5F0}" type="presParOf" srcId="{094F7227-4A59-4B2D-8370-4F0725CEA1C1}" destId="{7FE48485-0BEB-4356-8917-C7A11F80C330}" srcOrd="8" destOrd="0" presId="urn:microsoft.com/office/officeart/2018/5/layout/IconCircleLabelList"/>
    <dgm:cxn modelId="{C0B7E02D-1371-1A4F-A559-C136F7CB8358}" type="presParOf" srcId="{7FE48485-0BEB-4356-8917-C7A11F80C330}" destId="{45A6B6F8-B2CD-479B-8DFB-1B47A31E1B06}" srcOrd="0" destOrd="0" presId="urn:microsoft.com/office/officeart/2018/5/layout/IconCircleLabelList"/>
    <dgm:cxn modelId="{908E4961-DC32-D342-ADB1-11764C7A42DD}" type="presParOf" srcId="{7FE48485-0BEB-4356-8917-C7A11F80C330}" destId="{92D79CCE-B0C4-475B-8852-6DE70EC3E4F9}" srcOrd="1" destOrd="0" presId="urn:microsoft.com/office/officeart/2018/5/layout/IconCircleLabelList"/>
    <dgm:cxn modelId="{5BA3C693-2BCF-CD42-8703-F2A08C2AA5D9}" type="presParOf" srcId="{7FE48485-0BEB-4356-8917-C7A11F80C330}" destId="{8318CF8E-D2A7-44AE-8384-6AB9D75F72D9}" srcOrd="2" destOrd="0" presId="urn:microsoft.com/office/officeart/2018/5/layout/IconCircleLabelList"/>
    <dgm:cxn modelId="{5A7E2B4F-143B-D246-8A86-DB419E76EA68}" type="presParOf" srcId="{7FE48485-0BEB-4356-8917-C7A11F80C330}" destId="{3434BE5F-6885-4521-8009-1D4805882F2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0EF6231-83A4-4393-B1B6-22D66600E919}" type="doc">
      <dgm:prSet loTypeId="urn:microsoft.com/office/officeart/2018/2/layout/IconVerticalSolidList" loCatId="icon" qsTypeId="urn:microsoft.com/office/officeart/2005/8/quickstyle/simple1" qsCatId="simple" csTypeId="urn:microsoft.com/office/officeart/2005/8/colors/colorful5" csCatId="colorful" phldr="1"/>
      <dgm:spPr/>
      <dgm:t>
        <a:bodyPr/>
        <a:lstStyle/>
        <a:p>
          <a:endParaRPr lang="en-US"/>
        </a:p>
      </dgm:t>
    </dgm:pt>
    <dgm:pt modelId="{00B783BA-C66B-4A6E-BF23-D3DF2F7E8676}">
      <dgm:prSet/>
      <dgm:spPr/>
      <dgm:t>
        <a:bodyPr/>
        <a:lstStyle/>
        <a:p>
          <a:pPr>
            <a:lnSpc>
              <a:spcPct val="100000"/>
            </a:lnSpc>
          </a:pPr>
          <a:r>
            <a:rPr lang="en-US" b="1" dirty="0"/>
            <a:t>Large Enterprises and Corporations</a:t>
          </a:r>
          <a:r>
            <a:rPr lang="en-US" dirty="0"/>
            <a:t>: These organizations have complex cloud environments with multiple subscriptions and significant cloud spending.</a:t>
          </a:r>
        </a:p>
      </dgm:t>
    </dgm:pt>
    <dgm:pt modelId="{6E874C4C-4E8A-4A8E-B6B3-B34A71B68404}" type="parTrans" cxnId="{7AA5196C-249C-46FB-8D28-9FBF25FA190D}">
      <dgm:prSet/>
      <dgm:spPr/>
      <dgm:t>
        <a:bodyPr/>
        <a:lstStyle/>
        <a:p>
          <a:endParaRPr lang="en-US"/>
        </a:p>
      </dgm:t>
    </dgm:pt>
    <dgm:pt modelId="{81506939-1879-48BE-AF9C-B09C1A144DC3}" type="sibTrans" cxnId="{7AA5196C-249C-46FB-8D28-9FBF25FA190D}">
      <dgm:prSet/>
      <dgm:spPr/>
      <dgm:t>
        <a:bodyPr/>
        <a:lstStyle/>
        <a:p>
          <a:endParaRPr lang="en-US"/>
        </a:p>
      </dgm:t>
    </dgm:pt>
    <dgm:pt modelId="{30A905F3-0AAF-462C-AF50-13D793A6158C}">
      <dgm:prSet/>
      <dgm:spPr/>
      <dgm:t>
        <a:bodyPr/>
        <a:lstStyle/>
        <a:p>
          <a:pPr>
            <a:lnSpc>
              <a:spcPct val="100000"/>
            </a:lnSpc>
          </a:pPr>
          <a:r>
            <a:rPr lang="en-US" b="1"/>
            <a:t>Example</a:t>
          </a:r>
          <a:r>
            <a:rPr lang="en-US"/>
            <a:t>: </a:t>
          </a:r>
          <a:r>
            <a:rPr lang="en-US" b="1"/>
            <a:t>General Electric (GE)</a:t>
          </a:r>
          <a:r>
            <a:rPr lang="en-US"/>
            <a:t> has multiple divisions using cloud services for different applications, making cost management a complex task. AI-driven insights could streamline this process.</a:t>
          </a:r>
        </a:p>
      </dgm:t>
    </dgm:pt>
    <dgm:pt modelId="{6A68FC5E-AB11-45A8-ADD9-8555F2B8CA89}" type="parTrans" cxnId="{6B5314FA-DCD7-4E35-A146-5A8AB40ACDCB}">
      <dgm:prSet/>
      <dgm:spPr/>
      <dgm:t>
        <a:bodyPr/>
        <a:lstStyle/>
        <a:p>
          <a:endParaRPr lang="en-US"/>
        </a:p>
      </dgm:t>
    </dgm:pt>
    <dgm:pt modelId="{94D8B16D-CE67-4A22-9BE5-039CC6647770}" type="sibTrans" cxnId="{6B5314FA-DCD7-4E35-A146-5A8AB40ACDCB}">
      <dgm:prSet/>
      <dgm:spPr/>
      <dgm:t>
        <a:bodyPr/>
        <a:lstStyle/>
        <a:p>
          <a:endParaRPr lang="en-US"/>
        </a:p>
      </dgm:t>
    </dgm:pt>
    <dgm:pt modelId="{82098F15-F5AB-4A0C-B317-A2D17E2F3D63}">
      <dgm:prSet/>
      <dgm:spPr/>
      <dgm:t>
        <a:bodyPr/>
        <a:lstStyle/>
        <a:p>
          <a:pPr>
            <a:lnSpc>
              <a:spcPct val="100000"/>
            </a:lnSpc>
          </a:pPr>
          <a:r>
            <a:rPr lang="en-US" b="1" dirty="0"/>
            <a:t>Small to Medium Enterprises (SMEs)</a:t>
          </a:r>
          <a:r>
            <a:rPr lang="en-US" dirty="0"/>
            <a:t>: SMEs with growing cloud needs and a focus on cost control will also find value in the app.</a:t>
          </a:r>
        </a:p>
      </dgm:t>
    </dgm:pt>
    <dgm:pt modelId="{577FCDDE-61BE-4797-A24F-4DD0A2C4D898}" type="parTrans" cxnId="{F9BA39AE-BD2F-43B3-A094-D747AE2B5F1C}">
      <dgm:prSet/>
      <dgm:spPr/>
      <dgm:t>
        <a:bodyPr/>
        <a:lstStyle/>
        <a:p>
          <a:endParaRPr lang="en-US"/>
        </a:p>
      </dgm:t>
    </dgm:pt>
    <dgm:pt modelId="{4586635B-FB9C-483D-83ED-40F950D4CF63}" type="sibTrans" cxnId="{F9BA39AE-BD2F-43B3-A094-D747AE2B5F1C}">
      <dgm:prSet/>
      <dgm:spPr/>
      <dgm:t>
        <a:bodyPr/>
        <a:lstStyle/>
        <a:p>
          <a:endParaRPr lang="en-US"/>
        </a:p>
      </dgm:t>
    </dgm:pt>
    <dgm:pt modelId="{ADD99F5D-ADCC-4E15-9798-454CDBC734C1}">
      <dgm:prSet/>
      <dgm:spPr/>
      <dgm:t>
        <a:bodyPr/>
        <a:lstStyle/>
        <a:p>
          <a:pPr>
            <a:lnSpc>
              <a:spcPct val="100000"/>
            </a:lnSpc>
          </a:pPr>
          <a:r>
            <a:rPr lang="en-US" b="1" dirty="0"/>
            <a:t>Example</a:t>
          </a:r>
          <a:r>
            <a:rPr lang="en-US" dirty="0"/>
            <a:t>: </a:t>
          </a:r>
          <a:r>
            <a:rPr lang="en-US" b="1" dirty="0"/>
            <a:t>Slack</a:t>
          </a:r>
          <a:r>
            <a:rPr lang="en-US" dirty="0"/>
            <a:t> started as an SME and used multiple cloud services for its operations. Efficient cost management was crucial for maintaining profitability during its growth phase.</a:t>
          </a:r>
        </a:p>
      </dgm:t>
    </dgm:pt>
    <dgm:pt modelId="{64113867-1DC7-4ECA-AEC0-33B54084262C}" type="parTrans" cxnId="{6CC3ECFA-1341-4FEF-B974-D6F42C632A9D}">
      <dgm:prSet/>
      <dgm:spPr/>
      <dgm:t>
        <a:bodyPr/>
        <a:lstStyle/>
        <a:p>
          <a:endParaRPr lang="en-US"/>
        </a:p>
      </dgm:t>
    </dgm:pt>
    <dgm:pt modelId="{9B286290-9542-4FF7-ADB7-5E4C65484C73}" type="sibTrans" cxnId="{6CC3ECFA-1341-4FEF-B974-D6F42C632A9D}">
      <dgm:prSet/>
      <dgm:spPr/>
      <dgm:t>
        <a:bodyPr/>
        <a:lstStyle/>
        <a:p>
          <a:endParaRPr lang="en-US"/>
        </a:p>
      </dgm:t>
    </dgm:pt>
    <dgm:pt modelId="{2D2CC858-C56C-4554-9D34-63133A203B9E}">
      <dgm:prSet/>
      <dgm:spPr/>
      <dgm:t>
        <a:bodyPr/>
        <a:lstStyle/>
        <a:p>
          <a:pPr>
            <a:lnSpc>
              <a:spcPct val="100000"/>
            </a:lnSpc>
          </a:pPr>
          <a:r>
            <a:rPr lang="en-US" b="1"/>
            <a:t>Cloud Service Resellers and MSPs</a:t>
          </a:r>
          <a:r>
            <a:rPr lang="en-US"/>
            <a:t>: Companies offering cloud services to other businesses and looking to optimize cloud costs for their clients.</a:t>
          </a:r>
        </a:p>
      </dgm:t>
    </dgm:pt>
    <dgm:pt modelId="{F523AEE1-86D6-4BE0-BF20-42020475EC03}" type="parTrans" cxnId="{93FF0965-32AE-484B-9B83-D6F17E6EC10C}">
      <dgm:prSet/>
      <dgm:spPr/>
      <dgm:t>
        <a:bodyPr/>
        <a:lstStyle/>
        <a:p>
          <a:endParaRPr lang="en-US"/>
        </a:p>
      </dgm:t>
    </dgm:pt>
    <dgm:pt modelId="{4A443C3D-0287-4311-820D-03B46E0A65E3}" type="sibTrans" cxnId="{93FF0965-32AE-484B-9B83-D6F17E6EC10C}">
      <dgm:prSet/>
      <dgm:spPr/>
      <dgm:t>
        <a:bodyPr/>
        <a:lstStyle/>
        <a:p>
          <a:endParaRPr lang="en-US"/>
        </a:p>
      </dgm:t>
    </dgm:pt>
    <dgm:pt modelId="{CDBB8F15-4B30-45DC-83A2-B27992D4C1DF}">
      <dgm:prSet/>
      <dgm:spPr/>
      <dgm:t>
        <a:bodyPr/>
        <a:lstStyle/>
        <a:p>
          <a:pPr>
            <a:lnSpc>
              <a:spcPct val="100000"/>
            </a:lnSpc>
          </a:pPr>
          <a:r>
            <a:rPr lang="en-US" b="1"/>
            <a:t>Example</a:t>
          </a:r>
          <a:r>
            <a:rPr lang="en-US"/>
            <a:t>: </a:t>
          </a:r>
          <a:r>
            <a:rPr lang="en-US" b="1"/>
            <a:t>Accenture</a:t>
          </a:r>
          <a:r>
            <a:rPr lang="en-US"/>
            <a:t> offers cloud management services to various clients and could benefit from tools that provide cost transparency and optimization capabilities.</a:t>
          </a:r>
        </a:p>
      </dgm:t>
    </dgm:pt>
    <dgm:pt modelId="{73735154-B480-4B3A-8DF1-54467979FA8B}" type="parTrans" cxnId="{5DC8DF6E-E42A-4A05-AB63-2721EA6400F5}">
      <dgm:prSet/>
      <dgm:spPr/>
      <dgm:t>
        <a:bodyPr/>
        <a:lstStyle/>
        <a:p>
          <a:endParaRPr lang="en-US"/>
        </a:p>
      </dgm:t>
    </dgm:pt>
    <dgm:pt modelId="{1D26A222-516C-443E-9C41-2A43E153FDAC}" type="sibTrans" cxnId="{5DC8DF6E-E42A-4A05-AB63-2721EA6400F5}">
      <dgm:prSet/>
      <dgm:spPr/>
      <dgm:t>
        <a:bodyPr/>
        <a:lstStyle/>
        <a:p>
          <a:endParaRPr lang="en-US"/>
        </a:p>
      </dgm:t>
    </dgm:pt>
    <dgm:pt modelId="{BAA5C898-4429-4D0E-952A-7EB37BD10F21}" type="pres">
      <dgm:prSet presAssocID="{40EF6231-83A4-4393-B1B6-22D66600E919}" presName="root" presStyleCnt="0">
        <dgm:presLayoutVars>
          <dgm:dir/>
          <dgm:resizeHandles val="exact"/>
        </dgm:presLayoutVars>
      </dgm:prSet>
      <dgm:spPr/>
    </dgm:pt>
    <dgm:pt modelId="{63334BE1-F563-4624-929F-EB99C2C97CCF}" type="pres">
      <dgm:prSet presAssocID="{00B783BA-C66B-4A6E-BF23-D3DF2F7E8676}" presName="compNode" presStyleCnt="0"/>
      <dgm:spPr/>
    </dgm:pt>
    <dgm:pt modelId="{E4FB4DD8-70C8-48D8-A29A-871977553B54}" type="pres">
      <dgm:prSet presAssocID="{00B783BA-C66B-4A6E-BF23-D3DF2F7E8676}" presName="bgRect" presStyleLbl="bgShp" presStyleIdx="0" presStyleCnt="3"/>
      <dgm:spPr/>
    </dgm:pt>
    <dgm:pt modelId="{406AF779-93F1-4C80-A686-D47AD9CE9CA8}" type="pres">
      <dgm:prSet presAssocID="{00B783BA-C66B-4A6E-BF23-D3DF2F7E867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ud Computing"/>
        </a:ext>
      </dgm:extLst>
    </dgm:pt>
    <dgm:pt modelId="{283C82E6-D40A-4933-9149-B16128C2BF1F}" type="pres">
      <dgm:prSet presAssocID="{00B783BA-C66B-4A6E-BF23-D3DF2F7E8676}" presName="spaceRect" presStyleCnt="0"/>
      <dgm:spPr/>
    </dgm:pt>
    <dgm:pt modelId="{33B15331-E617-45B4-8860-2B61ACF748B0}" type="pres">
      <dgm:prSet presAssocID="{00B783BA-C66B-4A6E-BF23-D3DF2F7E8676}" presName="parTx" presStyleLbl="revTx" presStyleIdx="0" presStyleCnt="6">
        <dgm:presLayoutVars>
          <dgm:chMax val="0"/>
          <dgm:chPref val="0"/>
        </dgm:presLayoutVars>
      </dgm:prSet>
      <dgm:spPr/>
    </dgm:pt>
    <dgm:pt modelId="{E3C1634D-BC7D-44BD-B449-38CD3E9BD0BE}" type="pres">
      <dgm:prSet presAssocID="{00B783BA-C66B-4A6E-BF23-D3DF2F7E8676}" presName="desTx" presStyleLbl="revTx" presStyleIdx="1" presStyleCnt="6">
        <dgm:presLayoutVars/>
      </dgm:prSet>
      <dgm:spPr/>
    </dgm:pt>
    <dgm:pt modelId="{1DD4E32D-57DF-4957-B6A9-027CFC5155A0}" type="pres">
      <dgm:prSet presAssocID="{81506939-1879-48BE-AF9C-B09C1A144DC3}" presName="sibTrans" presStyleCnt="0"/>
      <dgm:spPr/>
    </dgm:pt>
    <dgm:pt modelId="{A53CC69F-DDFC-4C2E-A44A-805B17E8C6D0}" type="pres">
      <dgm:prSet presAssocID="{82098F15-F5AB-4A0C-B317-A2D17E2F3D63}" presName="compNode" presStyleCnt="0"/>
      <dgm:spPr/>
    </dgm:pt>
    <dgm:pt modelId="{188CC411-E8CC-4B37-8140-F14ABBA9A93A}" type="pres">
      <dgm:prSet presAssocID="{82098F15-F5AB-4A0C-B317-A2D17E2F3D63}" presName="bgRect" presStyleLbl="bgShp" presStyleIdx="1" presStyleCnt="3"/>
      <dgm:spPr/>
    </dgm:pt>
    <dgm:pt modelId="{256160BE-7186-4BD5-ADAA-67C7F4547D0C}" type="pres">
      <dgm:prSet presAssocID="{82098F15-F5AB-4A0C-B317-A2D17E2F3D6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iosk"/>
        </a:ext>
      </dgm:extLst>
    </dgm:pt>
    <dgm:pt modelId="{51140A62-9E65-4CCB-8CF5-312EEE5FBF30}" type="pres">
      <dgm:prSet presAssocID="{82098F15-F5AB-4A0C-B317-A2D17E2F3D63}" presName="spaceRect" presStyleCnt="0"/>
      <dgm:spPr/>
    </dgm:pt>
    <dgm:pt modelId="{3379E687-7808-424D-B15F-982210429AF7}" type="pres">
      <dgm:prSet presAssocID="{82098F15-F5AB-4A0C-B317-A2D17E2F3D63}" presName="parTx" presStyleLbl="revTx" presStyleIdx="2" presStyleCnt="6">
        <dgm:presLayoutVars>
          <dgm:chMax val="0"/>
          <dgm:chPref val="0"/>
        </dgm:presLayoutVars>
      </dgm:prSet>
      <dgm:spPr/>
    </dgm:pt>
    <dgm:pt modelId="{33888682-3F4D-4C03-99DE-B64E27FA1F6D}" type="pres">
      <dgm:prSet presAssocID="{82098F15-F5AB-4A0C-B317-A2D17E2F3D63}" presName="desTx" presStyleLbl="revTx" presStyleIdx="3" presStyleCnt="6">
        <dgm:presLayoutVars/>
      </dgm:prSet>
      <dgm:spPr/>
    </dgm:pt>
    <dgm:pt modelId="{FDDACD95-3471-4186-BC68-CB5804E09FAE}" type="pres">
      <dgm:prSet presAssocID="{4586635B-FB9C-483D-83ED-40F950D4CF63}" presName="sibTrans" presStyleCnt="0"/>
      <dgm:spPr/>
    </dgm:pt>
    <dgm:pt modelId="{B14C53F5-9BBC-49A9-A700-8DAF87C4D14C}" type="pres">
      <dgm:prSet presAssocID="{2D2CC858-C56C-4554-9D34-63133A203B9E}" presName="compNode" presStyleCnt="0"/>
      <dgm:spPr/>
    </dgm:pt>
    <dgm:pt modelId="{F47BFC5F-D112-49DE-819F-D119178664F8}" type="pres">
      <dgm:prSet presAssocID="{2D2CC858-C56C-4554-9D34-63133A203B9E}" presName="bgRect" presStyleLbl="bgShp" presStyleIdx="2" presStyleCnt="3"/>
      <dgm:spPr/>
    </dgm:pt>
    <dgm:pt modelId="{417F2645-20B5-445D-B110-BDE424D691E9}" type="pres">
      <dgm:prSet presAssocID="{2D2CC858-C56C-4554-9D34-63133A203B9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yncing Cloud"/>
        </a:ext>
      </dgm:extLst>
    </dgm:pt>
    <dgm:pt modelId="{95FF422E-220E-490B-B4E9-4EE6CEC44E7F}" type="pres">
      <dgm:prSet presAssocID="{2D2CC858-C56C-4554-9D34-63133A203B9E}" presName="spaceRect" presStyleCnt="0"/>
      <dgm:spPr/>
    </dgm:pt>
    <dgm:pt modelId="{51D38DFC-3373-47C2-AF8B-3B463C1F1236}" type="pres">
      <dgm:prSet presAssocID="{2D2CC858-C56C-4554-9D34-63133A203B9E}" presName="parTx" presStyleLbl="revTx" presStyleIdx="4" presStyleCnt="6">
        <dgm:presLayoutVars>
          <dgm:chMax val="0"/>
          <dgm:chPref val="0"/>
        </dgm:presLayoutVars>
      </dgm:prSet>
      <dgm:spPr/>
    </dgm:pt>
    <dgm:pt modelId="{DB41C3CA-2129-456D-99BE-17B37A37142F}" type="pres">
      <dgm:prSet presAssocID="{2D2CC858-C56C-4554-9D34-63133A203B9E}" presName="desTx" presStyleLbl="revTx" presStyleIdx="5" presStyleCnt="6">
        <dgm:presLayoutVars/>
      </dgm:prSet>
      <dgm:spPr/>
    </dgm:pt>
  </dgm:ptLst>
  <dgm:cxnLst>
    <dgm:cxn modelId="{D3A95C25-60FB-A14C-BB3E-7B85290C4C98}" type="presOf" srcId="{2D2CC858-C56C-4554-9D34-63133A203B9E}" destId="{51D38DFC-3373-47C2-AF8B-3B463C1F1236}" srcOrd="0" destOrd="0" presId="urn:microsoft.com/office/officeart/2018/2/layout/IconVerticalSolidList"/>
    <dgm:cxn modelId="{93FF0965-32AE-484B-9B83-D6F17E6EC10C}" srcId="{40EF6231-83A4-4393-B1B6-22D66600E919}" destId="{2D2CC858-C56C-4554-9D34-63133A203B9E}" srcOrd="2" destOrd="0" parTransId="{F523AEE1-86D6-4BE0-BF20-42020475EC03}" sibTransId="{4A443C3D-0287-4311-820D-03B46E0A65E3}"/>
    <dgm:cxn modelId="{7AA5196C-249C-46FB-8D28-9FBF25FA190D}" srcId="{40EF6231-83A4-4393-B1B6-22D66600E919}" destId="{00B783BA-C66B-4A6E-BF23-D3DF2F7E8676}" srcOrd="0" destOrd="0" parTransId="{6E874C4C-4E8A-4A8E-B6B3-B34A71B68404}" sibTransId="{81506939-1879-48BE-AF9C-B09C1A144DC3}"/>
    <dgm:cxn modelId="{F6EFE96C-729E-1A4E-B0EF-DEFED9350FE3}" type="presOf" srcId="{ADD99F5D-ADCC-4E15-9798-454CDBC734C1}" destId="{33888682-3F4D-4C03-99DE-B64E27FA1F6D}" srcOrd="0" destOrd="0" presId="urn:microsoft.com/office/officeart/2018/2/layout/IconVerticalSolidList"/>
    <dgm:cxn modelId="{5DC8DF6E-E42A-4A05-AB63-2721EA6400F5}" srcId="{2D2CC858-C56C-4554-9D34-63133A203B9E}" destId="{CDBB8F15-4B30-45DC-83A2-B27992D4C1DF}" srcOrd="0" destOrd="0" parTransId="{73735154-B480-4B3A-8DF1-54467979FA8B}" sibTransId="{1D26A222-516C-443E-9C41-2A43E153FDAC}"/>
    <dgm:cxn modelId="{F8F7C670-B933-9A4F-B27B-74E0566CBE4B}" type="presOf" srcId="{CDBB8F15-4B30-45DC-83A2-B27992D4C1DF}" destId="{DB41C3CA-2129-456D-99BE-17B37A37142F}" srcOrd="0" destOrd="0" presId="urn:microsoft.com/office/officeart/2018/2/layout/IconVerticalSolidList"/>
    <dgm:cxn modelId="{7133329A-D5FF-2D43-8FE0-12596CAA4374}" type="presOf" srcId="{40EF6231-83A4-4393-B1B6-22D66600E919}" destId="{BAA5C898-4429-4D0E-952A-7EB37BD10F21}" srcOrd="0" destOrd="0" presId="urn:microsoft.com/office/officeart/2018/2/layout/IconVerticalSolidList"/>
    <dgm:cxn modelId="{4F8249AB-FA8E-AD47-8C64-F3A41F2D7B7F}" type="presOf" srcId="{00B783BA-C66B-4A6E-BF23-D3DF2F7E8676}" destId="{33B15331-E617-45B4-8860-2B61ACF748B0}" srcOrd="0" destOrd="0" presId="urn:microsoft.com/office/officeart/2018/2/layout/IconVerticalSolidList"/>
    <dgm:cxn modelId="{F9BA39AE-BD2F-43B3-A094-D747AE2B5F1C}" srcId="{40EF6231-83A4-4393-B1B6-22D66600E919}" destId="{82098F15-F5AB-4A0C-B317-A2D17E2F3D63}" srcOrd="1" destOrd="0" parTransId="{577FCDDE-61BE-4797-A24F-4DD0A2C4D898}" sibTransId="{4586635B-FB9C-483D-83ED-40F950D4CF63}"/>
    <dgm:cxn modelId="{AC10ACC7-DA98-D742-8177-D8A1EC336491}" type="presOf" srcId="{82098F15-F5AB-4A0C-B317-A2D17E2F3D63}" destId="{3379E687-7808-424D-B15F-982210429AF7}" srcOrd="0" destOrd="0" presId="urn:microsoft.com/office/officeart/2018/2/layout/IconVerticalSolidList"/>
    <dgm:cxn modelId="{C6B979DE-38DE-CB43-835B-D1BD1BEFB5D0}" type="presOf" srcId="{30A905F3-0AAF-462C-AF50-13D793A6158C}" destId="{E3C1634D-BC7D-44BD-B449-38CD3E9BD0BE}" srcOrd="0" destOrd="0" presId="urn:microsoft.com/office/officeart/2018/2/layout/IconVerticalSolidList"/>
    <dgm:cxn modelId="{6B5314FA-DCD7-4E35-A146-5A8AB40ACDCB}" srcId="{00B783BA-C66B-4A6E-BF23-D3DF2F7E8676}" destId="{30A905F3-0AAF-462C-AF50-13D793A6158C}" srcOrd="0" destOrd="0" parTransId="{6A68FC5E-AB11-45A8-ADD9-8555F2B8CA89}" sibTransId="{94D8B16D-CE67-4A22-9BE5-039CC6647770}"/>
    <dgm:cxn modelId="{6CC3ECFA-1341-4FEF-B974-D6F42C632A9D}" srcId="{82098F15-F5AB-4A0C-B317-A2D17E2F3D63}" destId="{ADD99F5D-ADCC-4E15-9798-454CDBC734C1}" srcOrd="0" destOrd="0" parTransId="{64113867-1DC7-4ECA-AEC0-33B54084262C}" sibTransId="{9B286290-9542-4FF7-ADB7-5E4C65484C73}"/>
    <dgm:cxn modelId="{FDE393DA-0F49-F940-81A1-EB8C53EBE3FF}" type="presParOf" srcId="{BAA5C898-4429-4D0E-952A-7EB37BD10F21}" destId="{63334BE1-F563-4624-929F-EB99C2C97CCF}" srcOrd="0" destOrd="0" presId="urn:microsoft.com/office/officeart/2018/2/layout/IconVerticalSolidList"/>
    <dgm:cxn modelId="{E90E485A-B3E9-4745-94B4-559609182174}" type="presParOf" srcId="{63334BE1-F563-4624-929F-EB99C2C97CCF}" destId="{E4FB4DD8-70C8-48D8-A29A-871977553B54}" srcOrd="0" destOrd="0" presId="urn:microsoft.com/office/officeart/2018/2/layout/IconVerticalSolidList"/>
    <dgm:cxn modelId="{28777B99-962E-314D-B78C-6D109EEF02DC}" type="presParOf" srcId="{63334BE1-F563-4624-929F-EB99C2C97CCF}" destId="{406AF779-93F1-4C80-A686-D47AD9CE9CA8}" srcOrd="1" destOrd="0" presId="urn:microsoft.com/office/officeart/2018/2/layout/IconVerticalSolidList"/>
    <dgm:cxn modelId="{295E5817-4FF2-EE41-BB69-357F51034645}" type="presParOf" srcId="{63334BE1-F563-4624-929F-EB99C2C97CCF}" destId="{283C82E6-D40A-4933-9149-B16128C2BF1F}" srcOrd="2" destOrd="0" presId="urn:microsoft.com/office/officeart/2018/2/layout/IconVerticalSolidList"/>
    <dgm:cxn modelId="{7BAEABAF-7FA1-9642-89A4-E8D3816B2730}" type="presParOf" srcId="{63334BE1-F563-4624-929F-EB99C2C97CCF}" destId="{33B15331-E617-45B4-8860-2B61ACF748B0}" srcOrd="3" destOrd="0" presId="urn:microsoft.com/office/officeart/2018/2/layout/IconVerticalSolidList"/>
    <dgm:cxn modelId="{FDFA1D7D-404C-B749-8270-E89D47C4C54E}" type="presParOf" srcId="{63334BE1-F563-4624-929F-EB99C2C97CCF}" destId="{E3C1634D-BC7D-44BD-B449-38CD3E9BD0BE}" srcOrd="4" destOrd="0" presId="urn:microsoft.com/office/officeart/2018/2/layout/IconVerticalSolidList"/>
    <dgm:cxn modelId="{16DCCB9E-7EE0-CD43-9C62-B4CC7F686A71}" type="presParOf" srcId="{BAA5C898-4429-4D0E-952A-7EB37BD10F21}" destId="{1DD4E32D-57DF-4957-B6A9-027CFC5155A0}" srcOrd="1" destOrd="0" presId="urn:microsoft.com/office/officeart/2018/2/layout/IconVerticalSolidList"/>
    <dgm:cxn modelId="{E0F0383D-C7A6-B843-A522-F297EE77C3FE}" type="presParOf" srcId="{BAA5C898-4429-4D0E-952A-7EB37BD10F21}" destId="{A53CC69F-DDFC-4C2E-A44A-805B17E8C6D0}" srcOrd="2" destOrd="0" presId="urn:microsoft.com/office/officeart/2018/2/layout/IconVerticalSolidList"/>
    <dgm:cxn modelId="{F6D045E4-755A-3249-B83D-8D76AD6ACE83}" type="presParOf" srcId="{A53CC69F-DDFC-4C2E-A44A-805B17E8C6D0}" destId="{188CC411-E8CC-4B37-8140-F14ABBA9A93A}" srcOrd="0" destOrd="0" presId="urn:microsoft.com/office/officeart/2018/2/layout/IconVerticalSolidList"/>
    <dgm:cxn modelId="{160745A4-BC43-B341-83ED-AD729F30FCAF}" type="presParOf" srcId="{A53CC69F-DDFC-4C2E-A44A-805B17E8C6D0}" destId="{256160BE-7186-4BD5-ADAA-67C7F4547D0C}" srcOrd="1" destOrd="0" presId="urn:microsoft.com/office/officeart/2018/2/layout/IconVerticalSolidList"/>
    <dgm:cxn modelId="{5479A125-B75D-444C-A4E2-E155CF0DC572}" type="presParOf" srcId="{A53CC69F-DDFC-4C2E-A44A-805B17E8C6D0}" destId="{51140A62-9E65-4CCB-8CF5-312EEE5FBF30}" srcOrd="2" destOrd="0" presId="urn:microsoft.com/office/officeart/2018/2/layout/IconVerticalSolidList"/>
    <dgm:cxn modelId="{D4919C18-8209-E744-BDB0-86A35A65037A}" type="presParOf" srcId="{A53CC69F-DDFC-4C2E-A44A-805B17E8C6D0}" destId="{3379E687-7808-424D-B15F-982210429AF7}" srcOrd="3" destOrd="0" presId="urn:microsoft.com/office/officeart/2018/2/layout/IconVerticalSolidList"/>
    <dgm:cxn modelId="{F9ABA1D9-0A56-384A-984C-A88FD1028155}" type="presParOf" srcId="{A53CC69F-DDFC-4C2E-A44A-805B17E8C6D0}" destId="{33888682-3F4D-4C03-99DE-B64E27FA1F6D}" srcOrd="4" destOrd="0" presId="urn:microsoft.com/office/officeart/2018/2/layout/IconVerticalSolidList"/>
    <dgm:cxn modelId="{8EC627FC-33FE-8A41-BE03-7F475025043F}" type="presParOf" srcId="{BAA5C898-4429-4D0E-952A-7EB37BD10F21}" destId="{FDDACD95-3471-4186-BC68-CB5804E09FAE}" srcOrd="3" destOrd="0" presId="urn:microsoft.com/office/officeart/2018/2/layout/IconVerticalSolidList"/>
    <dgm:cxn modelId="{4DECC8B0-0D95-8B49-9743-CACD9D38C665}" type="presParOf" srcId="{BAA5C898-4429-4D0E-952A-7EB37BD10F21}" destId="{B14C53F5-9BBC-49A9-A700-8DAF87C4D14C}" srcOrd="4" destOrd="0" presId="urn:microsoft.com/office/officeart/2018/2/layout/IconVerticalSolidList"/>
    <dgm:cxn modelId="{1A919844-3ADC-C441-90FD-1F80429BE725}" type="presParOf" srcId="{B14C53F5-9BBC-49A9-A700-8DAF87C4D14C}" destId="{F47BFC5F-D112-49DE-819F-D119178664F8}" srcOrd="0" destOrd="0" presId="urn:microsoft.com/office/officeart/2018/2/layout/IconVerticalSolidList"/>
    <dgm:cxn modelId="{AF221CD0-C2D4-E745-8762-61E8DBE04234}" type="presParOf" srcId="{B14C53F5-9BBC-49A9-A700-8DAF87C4D14C}" destId="{417F2645-20B5-445D-B110-BDE424D691E9}" srcOrd="1" destOrd="0" presId="urn:microsoft.com/office/officeart/2018/2/layout/IconVerticalSolidList"/>
    <dgm:cxn modelId="{60CFD008-9BD0-4048-97F8-0F47A9F3D8E3}" type="presParOf" srcId="{B14C53F5-9BBC-49A9-A700-8DAF87C4D14C}" destId="{95FF422E-220E-490B-B4E9-4EE6CEC44E7F}" srcOrd="2" destOrd="0" presId="urn:microsoft.com/office/officeart/2018/2/layout/IconVerticalSolidList"/>
    <dgm:cxn modelId="{6E45B76C-095F-7349-8B48-DA1FBF458C35}" type="presParOf" srcId="{B14C53F5-9BBC-49A9-A700-8DAF87C4D14C}" destId="{51D38DFC-3373-47C2-AF8B-3B463C1F1236}" srcOrd="3" destOrd="0" presId="urn:microsoft.com/office/officeart/2018/2/layout/IconVerticalSolidList"/>
    <dgm:cxn modelId="{5379FF8C-EB49-4742-850C-23CCF11C222B}" type="presParOf" srcId="{B14C53F5-9BBC-49A9-A700-8DAF87C4D14C}" destId="{DB41C3CA-2129-456D-99BE-17B37A37142F}"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D9AAC7D-8B63-4322-9F7F-35295892D8D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8146F9F-8AB3-4D60-965D-5A05EE44DFE8}">
      <dgm:prSet/>
      <dgm:spPr/>
      <dgm:t>
        <a:bodyPr/>
        <a:lstStyle/>
        <a:p>
          <a:r>
            <a:rPr lang="en-US" dirty="0"/>
            <a:t>Cloud Usage Analysis and Cost Optimization </a:t>
          </a:r>
        </a:p>
        <a:p>
          <a:r>
            <a:rPr lang="en-US" dirty="0"/>
            <a:t>Reports: Reports providing insights on cloud usage patterns and actionable strategies for cost reduction.</a:t>
          </a:r>
        </a:p>
      </dgm:t>
    </dgm:pt>
    <dgm:pt modelId="{B3457227-0C81-4424-8014-315E9096A1B4}" type="parTrans" cxnId="{72D9E52C-3B00-47E7-B0A0-27DA0FA077CF}">
      <dgm:prSet/>
      <dgm:spPr/>
      <dgm:t>
        <a:bodyPr/>
        <a:lstStyle/>
        <a:p>
          <a:endParaRPr lang="en-US"/>
        </a:p>
      </dgm:t>
    </dgm:pt>
    <dgm:pt modelId="{8A06023F-4C47-4061-9ADA-7480B04277B4}" type="sibTrans" cxnId="{72D9E52C-3B00-47E7-B0A0-27DA0FA077CF}">
      <dgm:prSet/>
      <dgm:spPr/>
      <dgm:t>
        <a:bodyPr/>
        <a:lstStyle/>
        <a:p>
          <a:endParaRPr lang="en-US"/>
        </a:p>
      </dgm:t>
    </dgm:pt>
    <dgm:pt modelId="{B7BFD2E2-C981-4917-AD8C-B0BC33666B8A}">
      <dgm:prSet/>
      <dgm:spPr/>
      <dgm:t>
        <a:bodyPr/>
        <a:lstStyle/>
        <a:p>
          <a:r>
            <a:rPr lang="en-US" dirty="0"/>
            <a:t>Multi-Cloud Management Framework: A structured approach to managing resources and costs across multiple cloud providers, centralizing governance and cost control efforts.</a:t>
          </a:r>
        </a:p>
      </dgm:t>
    </dgm:pt>
    <dgm:pt modelId="{1B914E96-A116-4B2C-88B9-1F9C1CBF9938}" type="parTrans" cxnId="{588BAE0D-41BA-49B7-BF8E-1C1B828E0334}">
      <dgm:prSet/>
      <dgm:spPr/>
      <dgm:t>
        <a:bodyPr/>
        <a:lstStyle/>
        <a:p>
          <a:endParaRPr lang="en-US"/>
        </a:p>
      </dgm:t>
    </dgm:pt>
    <dgm:pt modelId="{513B1A3E-88D5-4D4F-8602-08FACEAE54B3}" type="sibTrans" cxnId="{588BAE0D-41BA-49B7-BF8E-1C1B828E0334}">
      <dgm:prSet/>
      <dgm:spPr/>
      <dgm:t>
        <a:bodyPr/>
        <a:lstStyle/>
        <a:p>
          <a:endParaRPr lang="en-US"/>
        </a:p>
      </dgm:t>
    </dgm:pt>
    <dgm:pt modelId="{63043148-40CC-40E1-B7FD-B746C097A27C}">
      <dgm:prSet/>
      <dgm:spPr/>
      <dgm:t>
        <a:bodyPr/>
        <a:lstStyle/>
        <a:p>
          <a:r>
            <a:rPr lang="en-US" dirty="0"/>
            <a:t>Dashboard for Real-Time Cloud Cost Monitoring: A dynamic tool providing real-time visibility into cloud expenditures, usage metrics, and performance, with alerts for unexpected spending.</a:t>
          </a:r>
        </a:p>
      </dgm:t>
    </dgm:pt>
    <dgm:pt modelId="{D4A0B0B7-7B65-4ED4-92B5-8F9E373C84A5}" type="parTrans" cxnId="{55280850-E3F2-4D3B-9962-6EEACA02B5B8}">
      <dgm:prSet/>
      <dgm:spPr/>
      <dgm:t>
        <a:bodyPr/>
        <a:lstStyle/>
        <a:p>
          <a:endParaRPr lang="en-US"/>
        </a:p>
      </dgm:t>
    </dgm:pt>
    <dgm:pt modelId="{5154562A-CF7C-4DB4-B864-3B030E6B4B38}" type="sibTrans" cxnId="{55280850-E3F2-4D3B-9962-6EEACA02B5B8}">
      <dgm:prSet/>
      <dgm:spPr/>
      <dgm:t>
        <a:bodyPr/>
        <a:lstStyle/>
        <a:p>
          <a:endParaRPr lang="en-US"/>
        </a:p>
      </dgm:t>
    </dgm:pt>
    <dgm:pt modelId="{6080072C-644B-4408-BA13-9707A4C4744E}">
      <dgm:prSet/>
      <dgm:spPr/>
      <dgm:t>
        <a:bodyPr/>
        <a:lstStyle/>
        <a:p>
          <a:r>
            <a:rPr lang="en-US" dirty="0"/>
            <a:t>Cloud Cost Management Play book: A practical guide with step-by-step processes, checklists, and templates for teams to effectively manage and reduce cloud costs.</a:t>
          </a:r>
        </a:p>
      </dgm:t>
    </dgm:pt>
    <dgm:pt modelId="{545BAA5B-77D7-4814-A9BA-3BC74E9E65EF}" type="parTrans" cxnId="{F27164B6-43A0-4247-A2B2-7115A33E1000}">
      <dgm:prSet/>
      <dgm:spPr/>
      <dgm:t>
        <a:bodyPr/>
        <a:lstStyle/>
        <a:p>
          <a:endParaRPr lang="en-US"/>
        </a:p>
      </dgm:t>
    </dgm:pt>
    <dgm:pt modelId="{6C6797ED-401F-49FB-85E3-896B33AB44D7}" type="sibTrans" cxnId="{F27164B6-43A0-4247-A2B2-7115A33E1000}">
      <dgm:prSet/>
      <dgm:spPr/>
      <dgm:t>
        <a:bodyPr/>
        <a:lstStyle/>
        <a:p>
          <a:endParaRPr lang="en-US"/>
        </a:p>
      </dgm:t>
    </dgm:pt>
    <dgm:pt modelId="{9A4D23FD-680F-4153-943F-1B186BAF3A01}">
      <dgm:prSet/>
      <dgm:spPr/>
      <dgm:t>
        <a:bodyPr/>
        <a:lstStyle/>
        <a:p>
          <a:r>
            <a:rPr lang="en-US" dirty="0"/>
            <a:t>Cloud Cost Allocation Models: Detailed methodologies for distributing cloud costs across departments, projects, or business units to ensure accountability and transparency.</a:t>
          </a:r>
        </a:p>
      </dgm:t>
    </dgm:pt>
    <dgm:pt modelId="{3765014B-5A79-4EA8-86D4-B5F49D1BEAF2}" type="parTrans" cxnId="{9E4D4DFE-E24B-4666-90F7-013F598EC087}">
      <dgm:prSet/>
      <dgm:spPr/>
      <dgm:t>
        <a:bodyPr/>
        <a:lstStyle/>
        <a:p>
          <a:endParaRPr lang="en-US"/>
        </a:p>
      </dgm:t>
    </dgm:pt>
    <dgm:pt modelId="{AA029FA6-5113-4641-87C7-813D2907FA9C}" type="sibTrans" cxnId="{9E4D4DFE-E24B-4666-90F7-013F598EC087}">
      <dgm:prSet/>
      <dgm:spPr/>
      <dgm:t>
        <a:bodyPr/>
        <a:lstStyle/>
        <a:p>
          <a:endParaRPr lang="en-US"/>
        </a:p>
      </dgm:t>
    </dgm:pt>
    <dgm:pt modelId="{D5045BE1-D6B3-4A09-8149-040143604806}">
      <dgm:prSet/>
      <dgm:spPr/>
      <dgm:t>
        <a:bodyPr/>
        <a:lstStyle/>
        <a:p>
          <a:r>
            <a:rPr lang="en-US" dirty="0"/>
            <a:t>Cost Management Tool Implementation Plan: A strategic roadmap for selecting, deploying, and integrating cloud cost management tools within the organization, ensuring smooth adoption and effectiveness.</a:t>
          </a:r>
        </a:p>
      </dgm:t>
    </dgm:pt>
    <dgm:pt modelId="{80FE1C38-965F-4302-BE14-B21812DE8AD7}" type="parTrans" cxnId="{A63F38D2-4CBD-45AF-9786-077318952EE5}">
      <dgm:prSet/>
      <dgm:spPr/>
      <dgm:t>
        <a:bodyPr/>
        <a:lstStyle/>
        <a:p>
          <a:endParaRPr lang="en-US"/>
        </a:p>
      </dgm:t>
    </dgm:pt>
    <dgm:pt modelId="{0A2F87A3-FBF0-4720-A526-285F33ACBE68}" type="sibTrans" cxnId="{A63F38D2-4CBD-45AF-9786-077318952EE5}">
      <dgm:prSet/>
      <dgm:spPr/>
      <dgm:t>
        <a:bodyPr/>
        <a:lstStyle/>
        <a:p>
          <a:endParaRPr lang="en-US"/>
        </a:p>
      </dgm:t>
    </dgm:pt>
    <dgm:pt modelId="{9271C248-44D2-46BA-9E28-BD962F5690C9}">
      <dgm:prSet/>
      <dgm:spPr/>
      <dgm:t>
        <a:bodyPr/>
        <a:lstStyle/>
        <a:p>
          <a:r>
            <a:rPr lang="en-US" dirty="0"/>
            <a:t>Cloud Cost Benchmarking Studies: Comparative analyses to measure the organization’s cloud costs against industry standards or peers, identifying potential areas for cost optimization.</a:t>
          </a:r>
        </a:p>
      </dgm:t>
    </dgm:pt>
    <dgm:pt modelId="{4091D980-81EA-4B7F-AB86-B40D712A6AF7}" type="parTrans" cxnId="{3EB5DC26-8D7C-4FE4-890C-7F5476BFA430}">
      <dgm:prSet/>
      <dgm:spPr/>
      <dgm:t>
        <a:bodyPr/>
        <a:lstStyle/>
        <a:p>
          <a:endParaRPr lang="en-US"/>
        </a:p>
      </dgm:t>
    </dgm:pt>
    <dgm:pt modelId="{70ACA26F-8714-458A-A2DD-4FC0DAE720FF}" type="sibTrans" cxnId="{3EB5DC26-8D7C-4FE4-890C-7F5476BFA430}">
      <dgm:prSet/>
      <dgm:spPr/>
      <dgm:t>
        <a:bodyPr/>
        <a:lstStyle/>
        <a:p>
          <a:endParaRPr lang="en-US"/>
        </a:p>
      </dgm:t>
    </dgm:pt>
    <dgm:pt modelId="{DD7B2ACE-6E7E-4A98-A2AF-81C39FCF9353}">
      <dgm:prSet/>
      <dgm:spPr/>
      <dgm:t>
        <a:bodyPr/>
        <a:lstStyle/>
        <a:p>
          <a:r>
            <a:rPr lang="en-US" dirty="0"/>
            <a:t>Automated Cloud Cost Alerts and Notifications System: An automated system for setting up alerts and notifications based on usage thresholds, budget limits, or unexpected spikes in spending.</a:t>
          </a:r>
        </a:p>
      </dgm:t>
    </dgm:pt>
    <dgm:pt modelId="{822DA431-96D8-4E2B-81EE-0364F3219EB1}" type="parTrans" cxnId="{43426670-FD1C-4086-87F7-C3CA6E592EAA}">
      <dgm:prSet/>
      <dgm:spPr/>
      <dgm:t>
        <a:bodyPr/>
        <a:lstStyle/>
        <a:p>
          <a:endParaRPr lang="en-US"/>
        </a:p>
      </dgm:t>
    </dgm:pt>
    <dgm:pt modelId="{564C0272-F88B-4DBD-B734-C807DC4F1C13}" type="sibTrans" cxnId="{43426670-FD1C-4086-87F7-C3CA6E592EAA}">
      <dgm:prSet/>
      <dgm:spPr/>
      <dgm:t>
        <a:bodyPr/>
        <a:lstStyle/>
        <a:p>
          <a:endParaRPr lang="en-US"/>
        </a:p>
      </dgm:t>
    </dgm:pt>
    <dgm:pt modelId="{CF328C8B-2362-4C0F-BA6F-B0406D61250C}" type="pres">
      <dgm:prSet presAssocID="{1D9AAC7D-8B63-4322-9F7F-35295892D8D9}" presName="root" presStyleCnt="0">
        <dgm:presLayoutVars>
          <dgm:dir/>
          <dgm:resizeHandles val="exact"/>
        </dgm:presLayoutVars>
      </dgm:prSet>
      <dgm:spPr/>
    </dgm:pt>
    <dgm:pt modelId="{B89E67CA-A053-4086-8153-A9AE053E0A18}" type="pres">
      <dgm:prSet presAssocID="{68146F9F-8AB3-4D60-965D-5A05EE44DFE8}" presName="compNode" presStyleCnt="0"/>
      <dgm:spPr/>
    </dgm:pt>
    <dgm:pt modelId="{82985031-3F4D-4DEC-A56C-9AF8298BDC31}" type="pres">
      <dgm:prSet presAssocID="{68146F9F-8AB3-4D60-965D-5A05EE44DFE8}"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a:ext>
      </dgm:extLst>
    </dgm:pt>
    <dgm:pt modelId="{1B6026E4-E8C7-421D-8EE8-1E689935E983}" type="pres">
      <dgm:prSet presAssocID="{68146F9F-8AB3-4D60-965D-5A05EE44DFE8}" presName="spaceRect" presStyleCnt="0"/>
      <dgm:spPr/>
    </dgm:pt>
    <dgm:pt modelId="{225C6609-B20C-4842-B0D7-2A7055BA631E}" type="pres">
      <dgm:prSet presAssocID="{68146F9F-8AB3-4D60-965D-5A05EE44DFE8}" presName="textRect" presStyleLbl="revTx" presStyleIdx="0" presStyleCnt="8">
        <dgm:presLayoutVars>
          <dgm:chMax val="1"/>
          <dgm:chPref val="1"/>
        </dgm:presLayoutVars>
      </dgm:prSet>
      <dgm:spPr/>
    </dgm:pt>
    <dgm:pt modelId="{558DAFD7-218E-4D43-9984-B7CC6DAAF58D}" type="pres">
      <dgm:prSet presAssocID="{8A06023F-4C47-4061-9ADA-7480B04277B4}" presName="sibTrans" presStyleCnt="0"/>
      <dgm:spPr/>
    </dgm:pt>
    <dgm:pt modelId="{E601544A-F9DF-4418-A48E-CFDA0AE06DD3}" type="pres">
      <dgm:prSet presAssocID="{B7BFD2E2-C981-4917-AD8C-B0BC33666B8A}" presName="compNode" presStyleCnt="0"/>
      <dgm:spPr/>
    </dgm:pt>
    <dgm:pt modelId="{3B1BA686-4604-4385-84D9-A3A789557039}" type="pres">
      <dgm:prSet presAssocID="{B7BFD2E2-C981-4917-AD8C-B0BC33666B8A}"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Computing"/>
        </a:ext>
      </dgm:extLst>
    </dgm:pt>
    <dgm:pt modelId="{D0CA8343-6E74-4C8C-80A7-CCAAD5FAA5E9}" type="pres">
      <dgm:prSet presAssocID="{B7BFD2E2-C981-4917-AD8C-B0BC33666B8A}" presName="spaceRect" presStyleCnt="0"/>
      <dgm:spPr/>
    </dgm:pt>
    <dgm:pt modelId="{28342F2E-2913-4DD2-A109-A7A931449A32}" type="pres">
      <dgm:prSet presAssocID="{B7BFD2E2-C981-4917-AD8C-B0BC33666B8A}" presName="textRect" presStyleLbl="revTx" presStyleIdx="1" presStyleCnt="8">
        <dgm:presLayoutVars>
          <dgm:chMax val="1"/>
          <dgm:chPref val="1"/>
        </dgm:presLayoutVars>
      </dgm:prSet>
      <dgm:spPr/>
    </dgm:pt>
    <dgm:pt modelId="{7F242147-7D10-4E48-BBE1-0B62FC2B4B1B}" type="pres">
      <dgm:prSet presAssocID="{513B1A3E-88D5-4D4F-8602-08FACEAE54B3}" presName="sibTrans" presStyleCnt="0"/>
      <dgm:spPr/>
    </dgm:pt>
    <dgm:pt modelId="{9278027C-EFC9-4CEB-82CE-E6B43943553B}" type="pres">
      <dgm:prSet presAssocID="{63043148-40CC-40E1-B7FD-B746C097A27C}" presName="compNode" presStyleCnt="0"/>
      <dgm:spPr/>
    </dgm:pt>
    <dgm:pt modelId="{9ACEC232-59DB-4D8B-8A73-D0EE14C28194}" type="pres">
      <dgm:prSet presAssocID="{63043148-40CC-40E1-B7FD-B746C097A27C}"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6A043EB2-C9AE-4F49-840B-7662A1A4C8F3}" type="pres">
      <dgm:prSet presAssocID="{63043148-40CC-40E1-B7FD-B746C097A27C}" presName="spaceRect" presStyleCnt="0"/>
      <dgm:spPr/>
    </dgm:pt>
    <dgm:pt modelId="{D31494EB-B0F3-4A77-B3AF-042F36A16986}" type="pres">
      <dgm:prSet presAssocID="{63043148-40CC-40E1-B7FD-B746C097A27C}" presName="textRect" presStyleLbl="revTx" presStyleIdx="2" presStyleCnt="8">
        <dgm:presLayoutVars>
          <dgm:chMax val="1"/>
          <dgm:chPref val="1"/>
        </dgm:presLayoutVars>
      </dgm:prSet>
      <dgm:spPr/>
    </dgm:pt>
    <dgm:pt modelId="{1CA4BAD2-DDB7-41FF-B7D5-D46D4BD22DCE}" type="pres">
      <dgm:prSet presAssocID="{5154562A-CF7C-4DB4-B864-3B030E6B4B38}" presName="sibTrans" presStyleCnt="0"/>
      <dgm:spPr/>
    </dgm:pt>
    <dgm:pt modelId="{D1A818F0-F494-463B-98BF-73D86AAD0BDF}" type="pres">
      <dgm:prSet presAssocID="{6080072C-644B-4408-BA13-9707A4C4744E}" presName="compNode" presStyleCnt="0"/>
      <dgm:spPr/>
    </dgm:pt>
    <dgm:pt modelId="{E6B2C679-CB8B-4A23-A09D-C8850B2F26A8}" type="pres">
      <dgm:prSet presAssocID="{6080072C-644B-4408-BA13-9707A4C4744E}"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laybook"/>
        </a:ext>
      </dgm:extLst>
    </dgm:pt>
    <dgm:pt modelId="{94807DCC-2951-4422-9773-5DB9CD931A66}" type="pres">
      <dgm:prSet presAssocID="{6080072C-644B-4408-BA13-9707A4C4744E}" presName="spaceRect" presStyleCnt="0"/>
      <dgm:spPr/>
    </dgm:pt>
    <dgm:pt modelId="{8F440242-EFF6-4BD5-A6A8-6C145DC0AB12}" type="pres">
      <dgm:prSet presAssocID="{6080072C-644B-4408-BA13-9707A4C4744E}" presName="textRect" presStyleLbl="revTx" presStyleIdx="3" presStyleCnt="8">
        <dgm:presLayoutVars>
          <dgm:chMax val="1"/>
          <dgm:chPref val="1"/>
        </dgm:presLayoutVars>
      </dgm:prSet>
      <dgm:spPr/>
    </dgm:pt>
    <dgm:pt modelId="{C077C66C-7229-460A-963A-71403B73CCD4}" type="pres">
      <dgm:prSet presAssocID="{6C6797ED-401F-49FB-85E3-896B33AB44D7}" presName="sibTrans" presStyleCnt="0"/>
      <dgm:spPr/>
    </dgm:pt>
    <dgm:pt modelId="{095EE60D-839B-4DBE-9FD1-604FF3329834}" type="pres">
      <dgm:prSet presAssocID="{9A4D23FD-680F-4153-943F-1B186BAF3A01}" presName="compNode" presStyleCnt="0"/>
      <dgm:spPr/>
    </dgm:pt>
    <dgm:pt modelId="{A65C94D5-18DE-4FAF-8D84-54DBA970C294}" type="pres">
      <dgm:prSet presAssocID="{9A4D23FD-680F-4153-943F-1B186BAF3A01}"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yncing Cloud"/>
        </a:ext>
      </dgm:extLst>
    </dgm:pt>
    <dgm:pt modelId="{2A22791E-DD4C-40FF-A9D2-07933857781A}" type="pres">
      <dgm:prSet presAssocID="{9A4D23FD-680F-4153-943F-1B186BAF3A01}" presName="spaceRect" presStyleCnt="0"/>
      <dgm:spPr/>
    </dgm:pt>
    <dgm:pt modelId="{8CC26A8C-148F-4ABF-ABC1-8809E1C9116B}" type="pres">
      <dgm:prSet presAssocID="{9A4D23FD-680F-4153-943F-1B186BAF3A01}" presName="textRect" presStyleLbl="revTx" presStyleIdx="4" presStyleCnt="8">
        <dgm:presLayoutVars>
          <dgm:chMax val="1"/>
          <dgm:chPref val="1"/>
        </dgm:presLayoutVars>
      </dgm:prSet>
      <dgm:spPr/>
    </dgm:pt>
    <dgm:pt modelId="{85EF3086-4ED8-4ACD-A837-3491A858AA56}" type="pres">
      <dgm:prSet presAssocID="{AA029FA6-5113-4641-87C7-813D2907FA9C}" presName="sibTrans" presStyleCnt="0"/>
      <dgm:spPr/>
    </dgm:pt>
    <dgm:pt modelId="{53D61D85-CE6F-461F-96DF-1BDD89D0C4DB}" type="pres">
      <dgm:prSet presAssocID="{D5045BE1-D6B3-4A09-8149-040143604806}" presName="compNode" presStyleCnt="0"/>
      <dgm:spPr/>
    </dgm:pt>
    <dgm:pt modelId="{4C81CBA0-93AA-4454-ABE4-D2F90B77CFD4}" type="pres">
      <dgm:prSet presAssocID="{D5045BE1-D6B3-4A09-8149-040143604806}"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ears"/>
        </a:ext>
      </dgm:extLst>
    </dgm:pt>
    <dgm:pt modelId="{3C7A3C41-D360-4ECA-8FB3-DE736C016E1F}" type="pres">
      <dgm:prSet presAssocID="{D5045BE1-D6B3-4A09-8149-040143604806}" presName="spaceRect" presStyleCnt="0"/>
      <dgm:spPr/>
    </dgm:pt>
    <dgm:pt modelId="{F997A322-89F3-46EA-A546-044F7F3318B3}" type="pres">
      <dgm:prSet presAssocID="{D5045BE1-D6B3-4A09-8149-040143604806}" presName="textRect" presStyleLbl="revTx" presStyleIdx="5" presStyleCnt="8">
        <dgm:presLayoutVars>
          <dgm:chMax val="1"/>
          <dgm:chPref val="1"/>
        </dgm:presLayoutVars>
      </dgm:prSet>
      <dgm:spPr/>
    </dgm:pt>
    <dgm:pt modelId="{814920C4-B02A-4AD8-BC9E-4EB7189F02C1}" type="pres">
      <dgm:prSet presAssocID="{0A2F87A3-FBF0-4720-A526-285F33ACBE68}" presName="sibTrans" presStyleCnt="0"/>
      <dgm:spPr/>
    </dgm:pt>
    <dgm:pt modelId="{B183E40C-9515-4A13-8A45-C60DD09EC14D}" type="pres">
      <dgm:prSet presAssocID="{9271C248-44D2-46BA-9E28-BD962F5690C9}" presName="compNode" presStyleCnt="0"/>
      <dgm:spPr/>
    </dgm:pt>
    <dgm:pt modelId="{677D795D-4896-413E-B531-83DDA5D57B09}" type="pres">
      <dgm:prSet presAssocID="{9271C248-44D2-46BA-9E28-BD962F5690C9}"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Upward trend"/>
        </a:ext>
      </dgm:extLst>
    </dgm:pt>
    <dgm:pt modelId="{38F91367-72DA-4305-A656-70C6F8B99B31}" type="pres">
      <dgm:prSet presAssocID="{9271C248-44D2-46BA-9E28-BD962F5690C9}" presName="spaceRect" presStyleCnt="0"/>
      <dgm:spPr/>
    </dgm:pt>
    <dgm:pt modelId="{A74AF49F-B9A1-4DC0-B2C3-0F7378714CB4}" type="pres">
      <dgm:prSet presAssocID="{9271C248-44D2-46BA-9E28-BD962F5690C9}" presName="textRect" presStyleLbl="revTx" presStyleIdx="6" presStyleCnt="8">
        <dgm:presLayoutVars>
          <dgm:chMax val="1"/>
          <dgm:chPref val="1"/>
        </dgm:presLayoutVars>
      </dgm:prSet>
      <dgm:spPr/>
    </dgm:pt>
    <dgm:pt modelId="{E8AAD8F1-8717-436B-AF2F-EDE3B136C3B2}" type="pres">
      <dgm:prSet presAssocID="{70ACA26F-8714-458A-A2DD-4FC0DAE720FF}" presName="sibTrans" presStyleCnt="0"/>
      <dgm:spPr/>
    </dgm:pt>
    <dgm:pt modelId="{2CE60758-08D9-450B-BCDB-BD72559534D5}" type="pres">
      <dgm:prSet presAssocID="{DD7B2ACE-6E7E-4A98-A2AF-81C39FCF9353}" presName="compNode" presStyleCnt="0"/>
      <dgm:spPr/>
    </dgm:pt>
    <dgm:pt modelId="{68DC7CBC-541E-43EA-B09C-97C799CDA473}" type="pres">
      <dgm:prSet presAssocID="{DD7B2ACE-6E7E-4A98-A2AF-81C39FCF9353}"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Bell"/>
        </a:ext>
      </dgm:extLst>
    </dgm:pt>
    <dgm:pt modelId="{CC668F48-B077-41D8-B1C0-48973102C563}" type="pres">
      <dgm:prSet presAssocID="{DD7B2ACE-6E7E-4A98-A2AF-81C39FCF9353}" presName="spaceRect" presStyleCnt="0"/>
      <dgm:spPr/>
    </dgm:pt>
    <dgm:pt modelId="{76560B7A-592C-4B18-A5CE-13B6F20AEAFC}" type="pres">
      <dgm:prSet presAssocID="{DD7B2ACE-6E7E-4A98-A2AF-81C39FCF9353}" presName="textRect" presStyleLbl="revTx" presStyleIdx="7" presStyleCnt="8">
        <dgm:presLayoutVars>
          <dgm:chMax val="1"/>
          <dgm:chPref val="1"/>
        </dgm:presLayoutVars>
      </dgm:prSet>
      <dgm:spPr/>
    </dgm:pt>
  </dgm:ptLst>
  <dgm:cxnLst>
    <dgm:cxn modelId="{588BAE0D-41BA-49B7-BF8E-1C1B828E0334}" srcId="{1D9AAC7D-8B63-4322-9F7F-35295892D8D9}" destId="{B7BFD2E2-C981-4917-AD8C-B0BC33666B8A}" srcOrd="1" destOrd="0" parTransId="{1B914E96-A116-4B2C-88B9-1F9C1CBF9938}" sibTransId="{513B1A3E-88D5-4D4F-8602-08FACEAE54B3}"/>
    <dgm:cxn modelId="{F9D3140F-70E4-48DF-AD93-792EDAB18DF4}" type="presOf" srcId="{9A4D23FD-680F-4153-943F-1B186BAF3A01}" destId="{8CC26A8C-148F-4ABF-ABC1-8809E1C9116B}" srcOrd="0" destOrd="0" presId="urn:microsoft.com/office/officeart/2018/2/layout/IconLabelList"/>
    <dgm:cxn modelId="{3EB5DC26-8D7C-4FE4-890C-7F5476BFA430}" srcId="{1D9AAC7D-8B63-4322-9F7F-35295892D8D9}" destId="{9271C248-44D2-46BA-9E28-BD962F5690C9}" srcOrd="6" destOrd="0" parTransId="{4091D980-81EA-4B7F-AB86-B40D712A6AF7}" sibTransId="{70ACA26F-8714-458A-A2DD-4FC0DAE720FF}"/>
    <dgm:cxn modelId="{72D9E52C-3B00-47E7-B0A0-27DA0FA077CF}" srcId="{1D9AAC7D-8B63-4322-9F7F-35295892D8D9}" destId="{68146F9F-8AB3-4D60-965D-5A05EE44DFE8}" srcOrd="0" destOrd="0" parTransId="{B3457227-0C81-4424-8014-315E9096A1B4}" sibTransId="{8A06023F-4C47-4061-9ADA-7480B04277B4}"/>
    <dgm:cxn modelId="{3033D148-6062-4415-97FC-C2694344B659}" type="presOf" srcId="{DD7B2ACE-6E7E-4A98-A2AF-81C39FCF9353}" destId="{76560B7A-592C-4B18-A5CE-13B6F20AEAFC}" srcOrd="0" destOrd="0" presId="urn:microsoft.com/office/officeart/2018/2/layout/IconLabelList"/>
    <dgm:cxn modelId="{55280850-E3F2-4D3B-9962-6EEACA02B5B8}" srcId="{1D9AAC7D-8B63-4322-9F7F-35295892D8D9}" destId="{63043148-40CC-40E1-B7FD-B746C097A27C}" srcOrd="2" destOrd="0" parTransId="{D4A0B0B7-7B65-4ED4-92B5-8F9E373C84A5}" sibTransId="{5154562A-CF7C-4DB4-B864-3B030E6B4B38}"/>
    <dgm:cxn modelId="{43426670-FD1C-4086-87F7-C3CA6E592EAA}" srcId="{1D9AAC7D-8B63-4322-9F7F-35295892D8D9}" destId="{DD7B2ACE-6E7E-4A98-A2AF-81C39FCF9353}" srcOrd="7" destOrd="0" parTransId="{822DA431-96D8-4E2B-81EE-0364F3219EB1}" sibTransId="{564C0272-F88B-4DBD-B734-C807DC4F1C13}"/>
    <dgm:cxn modelId="{D90C317C-90EF-479A-9C3B-0D6A496C9EAF}" type="presOf" srcId="{D5045BE1-D6B3-4A09-8149-040143604806}" destId="{F997A322-89F3-46EA-A546-044F7F3318B3}" srcOrd="0" destOrd="0" presId="urn:microsoft.com/office/officeart/2018/2/layout/IconLabelList"/>
    <dgm:cxn modelId="{DA68C07D-6BD0-4182-9916-C4D5A525057A}" type="presOf" srcId="{6080072C-644B-4408-BA13-9707A4C4744E}" destId="{8F440242-EFF6-4BD5-A6A8-6C145DC0AB12}" srcOrd="0" destOrd="0" presId="urn:microsoft.com/office/officeart/2018/2/layout/IconLabelList"/>
    <dgm:cxn modelId="{F27164B6-43A0-4247-A2B2-7115A33E1000}" srcId="{1D9AAC7D-8B63-4322-9F7F-35295892D8D9}" destId="{6080072C-644B-4408-BA13-9707A4C4744E}" srcOrd="3" destOrd="0" parTransId="{545BAA5B-77D7-4814-A9BA-3BC74E9E65EF}" sibTransId="{6C6797ED-401F-49FB-85E3-896B33AB44D7}"/>
    <dgm:cxn modelId="{67B916BF-33EA-4213-A582-CF4263B55A66}" type="presOf" srcId="{63043148-40CC-40E1-B7FD-B746C097A27C}" destId="{D31494EB-B0F3-4A77-B3AF-042F36A16986}" srcOrd="0" destOrd="0" presId="urn:microsoft.com/office/officeart/2018/2/layout/IconLabelList"/>
    <dgm:cxn modelId="{A63F38D2-4CBD-45AF-9786-077318952EE5}" srcId="{1D9AAC7D-8B63-4322-9F7F-35295892D8D9}" destId="{D5045BE1-D6B3-4A09-8149-040143604806}" srcOrd="5" destOrd="0" parTransId="{80FE1C38-965F-4302-BE14-B21812DE8AD7}" sibTransId="{0A2F87A3-FBF0-4720-A526-285F33ACBE68}"/>
    <dgm:cxn modelId="{424EAAD9-9C86-4B12-9C9D-5BB8A3A32334}" type="presOf" srcId="{9271C248-44D2-46BA-9E28-BD962F5690C9}" destId="{A74AF49F-B9A1-4DC0-B2C3-0F7378714CB4}" srcOrd="0" destOrd="0" presId="urn:microsoft.com/office/officeart/2018/2/layout/IconLabelList"/>
    <dgm:cxn modelId="{BF5FD3E4-184A-4450-A8FF-ECAA175BCB14}" type="presOf" srcId="{68146F9F-8AB3-4D60-965D-5A05EE44DFE8}" destId="{225C6609-B20C-4842-B0D7-2A7055BA631E}" srcOrd="0" destOrd="0" presId="urn:microsoft.com/office/officeart/2018/2/layout/IconLabelList"/>
    <dgm:cxn modelId="{5D61A5EB-E277-463E-9EC7-A2AE2600AF99}" type="presOf" srcId="{1D9AAC7D-8B63-4322-9F7F-35295892D8D9}" destId="{CF328C8B-2362-4C0F-BA6F-B0406D61250C}" srcOrd="0" destOrd="0" presId="urn:microsoft.com/office/officeart/2018/2/layout/IconLabelList"/>
    <dgm:cxn modelId="{3CAC50FA-E1EE-4D83-B7C1-014CA75D0916}" type="presOf" srcId="{B7BFD2E2-C981-4917-AD8C-B0BC33666B8A}" destId="{28342F2E-2913-4DD2-A109-A7A931449A32}" srcOrd="0" destOrd="0" presId="urn:microsoft.com/office/officeart/2018/2/layout/IconLabelList"/>
    <dgm:cxn modelId="{9E4D4DFE-E24B-4666-90F7-013F598EC087}" srcId="{1D9AAC7D-8B63-4322-9F7F-35295892D8D9}" destId="{9A4D23FD-680F-4153-943F-1B186BAF3A01}" srcOrd="4" destOrd="0" parTransId="{3765014B-5A79-4EA8-86D4-B5F49D1BEAF2}" sibTransId="{AA029FA6-5113-4641-87C7-813D2907FA9C}"/>
    <dgm:cxn modelId="{F1052316-0FCC-4922-B569-0CA30CA7BCEF}" type="presParOf" srcId="{CF328C8B-2362-4C0F-BA6F-B0406D61250C}" destId="{B89E67CA-A053-4086-8153-A9AE053E0A18}" srcOrd="0" destOrd="0" presId="urn:microsoft.com/office/officeart/2018/2/layout/IconLabelList"/>
    <dgm:cxn modelId="{BC7F67DB-F23C-4960-BBAC-ED5FCB7753F1}" type="presParOf" srcId="{B89E67CA-A053-4086-8153-A9AE053E0A18}" destId="{82985031-3F4D-4DEC-A56C-9AF8298BDC31}" srcOrd="0" destOrd="0" presId="urn:microsoft.com/office/officeart/2018/2/layout/IconLabelList"/>
    <dgm:cxn modelId="{66F9048B-9F49-4753-9679-578B8D91241A}" type="presParOf" srcId="{B89E67CA-A053-4086-8153-A9AE053E0A18}" destId="{1B6026E4-E8C7-421D-8EE8-1E689935E983}" srcOrd="1" destOrd="0" presId="urn:microsoft.com/office/officeart/2018/2/layout/IconLabelList"/>
    <dgm:cxn modelId="{6D58FD43-A0C4-4899-BA2A-42E6804997E6}" type="presParOf" srcId="{B89E67CA-A053-4086-8153-A9AE053E0A18}" destId="{225C6609-B20C-4842-B0D7-2A7055BA631E}" srcOrd="2" destOrd="0" presId="urn:microsoft.com/office/officeart/2018/2/layout/IconLabelList"/>
    <dgm:cxn modelId="{C69C5BD9-451C-48F7-BA19-102C4AE9AE55}" type="presParOf" srcId="{CF328C8B-2362-4C0F-BA6F-B0406D61250C}" destId="{558DAFD7-218E-4D43-9984-B7CC6DAAF58D}" srcOrd="1" destOrd="0" presId="urn:microsoft.com/office/officeart/2018/2/layout/IconLabelList"/>
    <dgm:cxn modelId="{41B49BA3-CD9F-4CB8-AC6B-C55A8ABDD4B6}" type="presParOf" srcId="{CF328C8B-2362-4C0F-BA6F-B0406D61250C}" destId="{E601544A-F9DF-4418-A48E-CFDA0AE06DD3}" srcOrd="2" destOrd="0" presId="urn:microsoft.com/office/officeart/2018/2/layout/IconLabelList"/>
    <dgm:cxn modelId="{8CD626A4-1CF6-48C6-BB28-EC358504D0E7}" type="presParOf" srcId="{E601544A-F9DF-4418-A48E-CFDA0AE06DD3}" destId="{3B1BA686-4604-4385-84D9-A3A789557039}" srcOrd="0" destOrd="0" presId="urn:microsoft.com/office/officeart/2018/2/layout/IconLabelList"/>
    <dgm:cxn modelId="{5360A460-DC1E-4C4D-A7F2-ACB6A2029FDA}" type="presParOf" srcId="{E601544A-F9DF-4418-A48E-CFDA0AE06DD3}" destId="{D0CA8343-6E74-4C8C-80A7-CCAAD5FAA5E9}" srcOrd="1" destOrd="0" presId="urn:microsoft.com/office/officeart/2018/2/layout/IconLabelList"/>
    <dgm:cxn modelId="{54BFFD4E-A881-4166-A1C9-1876A0E3B941}" type="presParOf" srcId="{E601544A-F9DF-4418-A48E-CFDA0AE06DD3}" destId="{28342F2E-2913-4DD2-A109-A7A931449A32}" srcOrd="2" destOrd="0" presId="urn:microsoft.com/office/officeart/2018/2/layout/IconLabelList"/>
    <dgm:cxn modelId="{0A9ECC95-9405-4FD4-9265-6D4C4776FF46}" type="presParOf" srcId="{CF328C8B-2362-4C0F-BA6F-B0406D61250C}" destId="{7F242147-7D10-4E48-BBE1-0B62FC2B4B1B}" srcOrd="3" destOrd="0" presId="urn:microsoft.com/office/officeart/2018/2/layout/IconLabelList"/>
    <dgm:cxn modelId="{A8C3C962-61C8-4BDE-A3D2-E91A10542F6F}" type="presParOf" srcId="{CF328C8B-2362-4C0F-BA6F-B0406D61250C}" destId="{9278027C-EFC9-4CEB-82CE-E6B43943553B}" srcOrd="4" destOrd="0" presId="urn:microsoft.com/office/officeart/2018/2/layout/IconLabelList"/>
    <dgm:cxn modelId="{4FF0F771-724C-4100-AE14-80E2517D18E4}" type="presParOf" srcId="{9278027C-EFC9-4CEB-82CE-E6B43943553B}" destId="{9ACEC232-59DB-4D8B-8A73-D0EE14C28194}" srcOrd="0" destOrd="0" presId="urn:microsoft.com/office/officeart/2018/2/layout/IconLabelList"/>
    <dgm:cxn modelId="{3485106F-4018-4BC0-94C3-F04411B0A444}" type="presParOf" srcId="{9278027C-EFC9-4CEB-82CE-E6B43943553B}" destId="{6A043EB2-C9AE-4F49-840B-7662A1A4C8F3}" srcOrd="1" destOrd="0" presId="urn:microsoft.com/office/officeart/2018/2/layout/IconLabelList"/>
    <dgm:cxn modelId="{8EDCFF31-9787-427B-9CFE-04EEF82E4088}" type="presParOf" srcId="{9278027C-EFC9-4CEB-82CE-E6B43943553B}" destId="{D31494EB-B0F3-4A77-B3AF-042F36A16986}" srcOrd="2" destOrd="0" presId="urn:microsoft.com/office/officeart/2018/2/layout/IconLabelList"/>
    <dgm:cxn modelId="{7053FC03-AA08-479A-AED0-1421E12629A7}" type="presParOf" srcId="{CF328C8B-2362-4C0F-BA6F-B0406D61250C}" destId="{1CA4BAD2-DDB7-41FF-B7D5-D46D4BD22DCE}" srcOrd="5" destOrd="0" presId="urn:microsoft.com/office/officeart/2018/2/layout/IconLabelList"/>
    <dgm:cxn modelId="{E269077A-966C-400A-9BC5-7D44BDC72056}" type="presParOf" srcId="{CF328C8B-2362-4C0F-BA6F-B0406D61250C}" destId="{D1A818F0-F494-463B-98BF-73D86AAD0BDF}" srcOrd="6" destOrd="0" presId="urn:microsoft.com/office/officeart/2018/2/layout/IconLabelList"/>
    <dgm:cxn modelId="{E1B01F87-FA2B-4E56-BC45-FDBEA64B9999}" type="presParOf" srcId="{D1A818F0-F494-463B-98BF-73D86AAD0BDF}" destId="{E6B2C679-CB8B-4A23-A09D-C8850B2F26A8}" srcOrd="0" destOrd="0" presId="urn:microsoft.com/office/officeart/2018/2/layout/IconLabelList"/>
    <dgm:cxn modelId="{75C0B3F2-A1B3-489A-8132-29CAE51E049B}" type="presParOf" srcId="{D1A818F0-F494-463B-98BF-73D86AAD0BDF}" destId="{94807DCC-2951-4422-9773-5DB9CD931A66}" srcOrd="1" destOrd="0" presId="urn:microsoft.com/office/officeart/2018/2/layout/IconLabelList"/>
    <dgm:cxn modelId="{2AFE17E9-2CE8-414D-96F3-7A7FD42073B3}" type="presParOf" srcId="{D1A818F0-F494-463B-98BF-73D86AAD0BDF}" destId="{8F440242-EFF6-4BD5-A6A8-6C145DC0AB12}" srcOrd="2" destOrd="0" presId="urn:microsoft.com/office/officeart/2018/2/layout/IconLabelList"/>
    <dgm:cxn modelId="{CF409A67-2C7A-42E6-BCCC-C5F62CF2DF08}" type="presParOf" srcId="{CF328C8B-2362-4C0F-BA6F-B0406D61250C}" destId="{C077C66C-7229-460A-963A-71403B73CCD4}" srcOrd="7" destOrd="0" presId="urn:microsoft.com/office/officeart/2018/2/layout/IconLabelList"/>
    <dgm:cxn modelId="{1A44BC39-BD5D-4803-8E8B-81F74DC21969}" type="presParOf" srcId="{CF328C8B-2362-4C0F-BA6F-B0406D61250C}" destId="{095EE60D-839B-4DBE-9FD1-604FF3329834}" srcOrd="8" destOrd="0" presId="urn:microsoft.com/office/officeart/2018/2/layout/IconLabelList"/>
    <dgm:cxn modelId="{3965CE3D-A6C4-4AC1-BC9F-2EFAD72FE51F}" type="presParOf" srcId="{095EE60D-839B-4DBE-9FD1-604FF3329834}" destId="{A65C94D5-18DE-4FAF-8D84-54DBA970C294}" srcOrd="0" destOrd="0" presId="urn:microsoft.com/office/officeart/2018/2/layout/IconLabelList"/>
    <dgm:cxn modelId="{A399C2EA-F9B5-4163-9FC7-9EF6E3DE9966}" type="presParOf" srcId="{095EE60D-839B-4DBE-9FD1-604FF3329834}" destId="{2A22791E-DD4C-40FF-A9D2-07933857781A}" srcOrd="1" destOrd="0" presId="urn:microsoft.com/office/officeart/2018/2/layout/IconLabelList"/>
    <dgm:cxn modelId="{FC3D74BB-FBEF-4604-87CF-76704CE83B7C}" type="presParOf" srcId="{095EE60D-839B-4DBE-9FD1-604FF3329834}" destId="{8CC26A8C-148F-4ABF-ABC1-8809E1C9116B}" srcOrd="2" destOrd="0" presId="urn:microsoft.com/office/officeart/2018/2/layout/IconLabelList"/>
    <dgm:cxn modelId="{E0B4B070-2892-4EBD-803B-C72984E5BC77}" type="presParOf" srcId="{CF328C8B-2362-4C0F-BA6F-B0406D61250C}" destId="{85EF3086-4ED8-4ACD-A837-3491A858AA56}" srcOrd="9" destOrd="0" presId="urn:microsoft.com/office/officeart/2018/2/layout/IconLabelList"/>
    <dgm:cxn modelId="{DC7ED65C-4F20-4713-939F-A1F60D6E2672}" type="presParOf" srcId="{CF328C8B-2362-4C0F-BA6F-B0406D61250C}" destId="{53D61D85-CE6F-461F-96DF-1BDD89D0C4DB}" srcOrd="10" destOrd="0" presId="urn:microsoft.com/office/officeart/2018/2/layout/IconLabelList"/>
    <dgm:cxn modelId="{8BF99CBB-E9C4-425C-8C07-047EC6257966}" type="presParOf" srcId="{53D61D85-CE6F-461F-96DF-1BDD89D0C4DB}" destId="{4C81CBA0-93AA-4454-ABE4-D2F90B77CFD4}" srcOrd="0" destOrd="0" presId="urn:microsoft.com/office/officeart/2018/2/layout/IconLabelList"/>
    <dgm:cxn modelId="{381F1B25-04BC-4594-A79B-C63BC417DB1F}" type="presParOf" srcId="{53D61D85-CE6F-461F-96DF-1BDD89D0C4DB}" destId="{3C7A3C41-D360-4ECA-8FB3-DE736C016E1F}" srcOrd="1" destOrd="0" presId="urn:microsoft.com/office/officeart/2018/2/layout/IconLabelList"/>
    <dgm:cxn modelId="{5018D2AF-772F-4C17-85AC-F5DC9F226CC5}" type="presParOf" srcId="{53D61D85-CE6F-461F-96DF-1BDD89D0C4DB}" destId="{F997A322-89F3-46EA-A546-044F7F3318B3}" srcOrd="2" destOrd="0" presId="urn:microsoft.com/office/officeart/2018/2/layout/IconLabelList"/>
    <dgm:cxn modelId="{82941C26-A602-4D79-8CB0-8E629F28F43E}" type="presParOf" srcId="{CF328C8B-2362-4C0F-BA6F-B0406D61250C}" destId="{814920C4-B02A-4AD8-BC9E-4EB7189F02C1}" srcOrd="11" destOrd="0" presId="urn:microsoft.com/office/officeart/2018/2/layout/IconLabelList"/>
    <dgm:cxn modelId="{01F5081A-1CC2-4B1A-AC85-34CDD451AEE8}" type="presParOf" srcId="{CF328C8B-2362-4C0F-BA6F-B0406D61250C}" destId="{B183E40C-9515-4A13-8A45-C60DD09EC14D}" srcOrd="12" destOrd="0" presId="urn:microsoft.com/office/officeart/2018/2/layout/IconLabelList"/>
    <dgm:cxn modelId="{A9266586-6E67-44B9-8D13-05B342B97DB8}" type="presParOf" srcId="{B183E40C-9515-4A13-8A45-C60DD09EC14D}" destId="{677D795D-4896-413E-B531-83DDA5D57B09}" srcOrd="0" destOrd="0" presId="urn:microsoft.com/office/officeart/2018/2/layout/IconLabelList"/>
    <dgm:cxn modelId="{CEF99C07-7014-4547-A06A-83519053DE64}" type="presParOf" srcId="{B183E40C-9515-4A13-8A45-C60DD09EC14D}" destId="{38F91367-72DA-4305-A656-70C6F8B99B31}" srcOrd="1" destOrd="0" presId="urn:microsoft.com/office/officeart/2018/2/layout/IconLabelList"/>
    <dgm:cxn modelId="{E574A667-9B23-475F-970B-95AF0DDB5B19}" type="presParOf" srcId="{B183E40C-9515-4A13-8A45-C60DD09EC14D}" destId="{A74AF49F-B9A1-4DC0-B2C3-0F7378714CB4}" srcOrd="2" destOrd="0" presId="urn:microsoft.com/office/officeart/2018/2/layout/IconLabelList"/>
    <dgm:cxn modelId="{FFFF6DA3-769B-4C09-B376-B8734EE6629A}" type="presParOf" srcId="{CF328C8B-2362-4C0F-BA6F-B0406D61250C}" destId="{E8AAD8F1-8717-436B-AF2F-EDE3B136C3B2}" srcOrd="13" destOrd="0" presId="urn:microsoft.com/office/officeart/2018/2/layout/IconLabelList"/>
    <dgm:cxn modelId="{674B3D88-25E0-4AD1-BF00-AC1C0B843ACD}" type="presParOf" srcId="{CF328C8B-2362-4C0F-BA6F-B0406D61250C}" destId="{2CE60758-08D9-450B-BCDB-BD72559534D5}" srcOrd="14" destOrd="0" presId="urn:microsoft.com/office/officeart/2018/2/layout/IconLabelList"/>
    <dgm:cxn modelId="{5123F7FB-3A6B-45E9-8A73-BC87E63CC8E7}" type="presParOf" srcId="{2CE60758-08D9-450B-BCDB-BD72559534D5}" destId="{68DC7CBC-541E-43EA-B09C-97C799CDA473}" srcOrd="0" destOrd="0" presId="urn:microsoft.com/office/officeart/2018/2/layout/IconLabelList"/>
    <dgm:cxn modelId="{41A2C985-8F82-4E26-BA2C-0ADA0BEFDCA2}" type="presParOf" srcId="{2CE60758-08D9-450B-BCDB-BD72559534D5}" destId="{CC668F48-B077-41D8-B1C0-48973102C563}" srcOrd="1" destOrd="0" presId="urn:microsoft.com/office/officeart/2018/2/layout/IconLabelList"/>
    <dgm:cxn modelId="{1CC67973-92F1-4F6E-868B-522D0840B082}" type="presParOf" srcId="{2CE60758-08D9-450B-BCDB-BD72559534D5}" destId="{76560B7A-592C-4B18-A5CE-13B6F20AEAF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8D4452B-E6D0-46F2-8EDB-8A5259E2385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E858738-F320-4FA8-BEB5-34690F0B5009}">
      <dgm:prSet/>
      <dgm:spPr/>
      <dgm:t>
        <a:bodyPr/>
        <a:lstStyle/>
        <a:p>
          <a:pPr>
            <a:lnSpc>
              <a:spcPct val="100000"/>
            </a:lnSpc>
          </a:pPr>
          <a:r>
            <a:rPr lang="en-US" b="1" dirty="0"/>
            <a:t>Optimized Cloud Spending: </a:t>
          </a:r>
          <a:r>
            <a:rPr lang="en-US" dirty="0"/>
            <a:t>Achieve significant cost savings by effectively allocating resources, reducing waste, and right-sizing cloud services.</a:t>
          </a:r>
        </a:p>
      </dgm:t>
    </dgm:pt>
    <dgm:pt modelId="{AC69F1AF-7E35-49A2-87CA-CB7D49B7836F}" type="parTrans" cxnId="{A49DA50D-FBE5-4359-9FDE-51E2913E8284}">
      <dgm:prSet/>
      <dgm:spPr/>
      <dgm:t>
        <a:bodyPr/>
        <a:lstStyle/>
        <a:p>
          <a:endParaRPr lang="en-US"/>
        </a:p>
      </dgm:t>
    </dgm:pt>
    <dgm:pt modelId="{C5EAAC1B-5B64-4056-BB6A-07CD2E66D4EA}" type="sibTrans" cxnId="{A49DA50D-FBE5-4359-9FDE-51E2913E8284}">
      <dgm:prSet/>
      <dgm:spPr/>
      <dgm:t>
        <a:bodyPr/>
        <a:lstStyle/>
        <a:p>
          <a:endParaRPr lang="en-US"/>
        </a:p>
      </dgm:t>
    </dgm:pt>
    <dgm:pt modelId="{E86291E0-B986-436E-A166-5BBD7F4B3DEB}">
      <dgm:prSet/>
      <dgm:spPr/>
      <dgm:t>
        <a:bodyPr/>
        <a:lstStyle/>
        <a:p>
          <a:pPr>
            <a:lnSpc>
              <a:spcPct val="100000"/>
            </a:lnSpc>
          </a:pPr>
          <a:r>
            <a:rPr lang="en-US" b="1" dirty="0"/>
            <a:t>Enhanced Cost Visibility: </a:t>
          </a:r>
          <a:r>
            <a:rPr lang="en-US" dirty="0"/>
            <a:t>Gain complete transparency into cloud expenditures, empowering stakeholders to monitor, manage, and control costs effectively.</a:t>
          </a:r>
        </a:p>
      </dgm:t>
    </dgm:pt>
    <dgm:pt modelId="{5E89F560-2D74-49F2-939B-55E3386CD4E8}" type="parTrans" cxnId="{B53FE5E2-2B8E-43ED-A9E4-1A7D5E5934C3}">
      <dgm:prSet/>
      <dgm:spPr/>
      <dgm:t>
        <a:bodyPr/>
        <a:lstStyle/>
        <a:p>
          <a:endParaRPr lang="en-US"/>
        </a:p>
      </dgm:t>
    </dgm:pt>
    <dgm:pt modelId="{23A57B7F-C8AF-474F-BECA-3A471C413F62}" type="sibTrans" cxnId="{B53FE5E2-2B8E-43ED-A9E4-1A7D5E5934C3}">
      <dgm:prSet/>
      <dgm:spPr/>
      <dgm:t>
        <a:bodyPr/>
        <a:lstStyle/>
        <a:p>
          <a:endParaRPr lang="en-US"/>
        </a:p>
      </dgm:t>
    </dgm:pt>
    <dgm:pt modelId="{0D232E25-0027-4616-90C3-D833C108839D}">
      <dgm:prSet/>
      <dgm:spPr/>
      <dgm:t>
        <a:bodyPr/>
        <a:lstStyle/>
        <a:p>
          <a:pPr>
            <a:lnSpc>
              <a:spcPct val="100000"/>
            </a:lnSpc>
          </a:pPr>
          <a:r>
            <a:rPr lang="en-US" b="1" dirty="0"/>
            <a:t>Boosted Operational Efficiency: </a:t>
          </a:r>
          <a:r>
            <a:rPr lang="en-US" dirty="0"/>
            <a:t>Streamline cloud operations to minimize complexity, maximize productivity, and ensure efficient use of resources.</a:t>
          </a:r>
        </a:p>
      </dgm:t>
    </dgm:pt>
    <dgm:pt modelId="{AF64298E-FDA9-4A91-9B19-E6BF60933138}" type="parTrans" cxnId="{AEA28A77-FFEE-4326-A7F3-82299E5F624F}">
      <dgm:prSet/>
      <dgm:spPr/>
      <dgm:t>
        <a:bodyPr/>
        <a:lstStyle/>
        <a:p>
          <a:endParaRPr lang="en-US"/>
        </a:p>
      </dgm:t>
    </dgm:pt>
    <dgm:pt modelId="{26EA1426-33D0-4CF5-B82B-BE2170912AAA}" type="sibTrans" cxnId="{AEA28A77-FFEE-4326-A7F3-82299E5F624F}">
      <dgm:prSet/>
      <dgm:spPr/>
      <dgm:t>
        <a:bodyPr/>
        <a:lstStyle/>
        <a:p>
          <a:endParaRPr lang="en-US"/>
        </a:p>
      </dgm:t>
    </dgm:pt>
    <dgm:pt modelId="{7E3C0C2F-234D-463B-877C-448A4322001B}">
      <dgm:prSet/>
      <dgm:spPr/>
      <dgm:t>
        <a:bodyPr/>
        <a:lstStyle/>
        <a:p>
          <a:pPr>
            <a:lnSpc>
              <a:spcPct val="100000"/>
            </a:lnSpc>
          </a:pPr>
          <a:r>
            <a:rPr lang="en-US" b="1" dirty="0"/>
            <a:t>Accurate Financial Planning: </a:t>
          </a:r>
          <a:r>
            <a:rPr lang="en-US" dirty="0"/>
            <a:t>Improve budgeting and forecasting capabilities for cloud expenses, leading to stronger financial management and stability.</a:t>
          </a:r>
        </a:p>
      </dgm:t>
    </dgm:pt>
    <dgm:pt modelId="{8FB4472F-97CB-4432-B148-FEC17ECCE83F}" type="parTrans" cxnId="{47B2D3BD-F6D0-4493-B73C-A522F487D0BA}">
      <dgm:prSet/>
      <dgm:spPr/>
      <dgm:t>
        <a:bodyPr/>
        <a:lstStyle/>
        <a:p>
          <a:endParaRPr lang="en-US"/>
        </a:p>
      </dgm:t>
    </dgm:pt>
    <dgm:pt modelId="{CFA99744-4157-4E35-9D13-C4EA838C3B30}" type="sibTrans" cxnId="{47B2D3BD-F6D0-4493-B73C-A522F487D0BA}">
      <dgm:prSet/>
      <dgm:spPr/>
      <dgm:t>
        <a:bodyPr/>
        <a:lstStyle/>
        <a:p>
          <a:endParaRPr lang="en-US"/>
        </a:p>
      </dgm:t>
    </dgm:pt>
    <dgm:pt modelId="{BAECD63A-5CFE-4834-9FB8-AFB24DE61479}">
      <dgm:prSet/>
      <dgm:spPr/>
      <dgm:t>
        <a:bodyPr/>
        <a:lstStyle/>
        <a:p>
          <a:pPr>
            <a:lnSpc>
              <a:spcPct val="100000"/>
            </a:lnSpc>
          </a:pPr>
          <a:r>
            <a:rPr lang="en-US" b="1" dirty="0"/>
            <a:t>Maximized Resource Utilization: </a:t>
          </a:r>
          <a:r>
            <a:rPr lang="en-US" dirty="0"/>
            <a:t>Ensure every cloud asset is fully utilized, eliminating idle or underused resources, and maximizing value for every dollar spent.</a:t>
          </a:r>
        </a:p>
      </dgm:t>
    </dgm:pt>
    <dgm:pt modelId="{C2F7EEC2-C2E3-4411-88D8-B79B69E1A297}" type="parTrans" cxnId="{E70DB98C-AC65-45E8-8119-2117EB7CC9CB}">
      <dgm:prSet/>
      <dgm:spPr/>
      <dgm:t>
        <a:bodyPr/>
        <a:lstStyle/>
        <a:p>
          <a:endParaRPr lang="en-US"/>
        </a:p>
      </dgm:t>
    </dgm:pt>
    <dgm:pt modelId="{7F428D73-FA41-42AD-B978-B6FF0F468563}" type="sibTrans" cxnId="{E70DB98C-AC65-45E8-8119-2117EB7CC9CB}">
      <dgm:prSet/>
      <dgm:spPr/>
      <dgm:t>
        <a:bodyPr/>
        <a:lstStyle/>
        <a:p>
          <a:endParaRPr lang="en-US"/>
        </a:p>
      </dgm:t>
    </dgm:pt>
    <dgm:pt modelId="{EBBEC556-3E65-427A-A86D-A3D04ADD76BB}">
      <dgm:prSet/>
      <dgm:spPr/>
      <dgm:t>
        <a:bodyPr/>
        <a:lstStyle/>
        <a:p>
          <a:pPr>
            <a:lnSpc>
              <a:spcPct val="100000"/>
            </a:lnSpc>
          </a:pPr>
          <a:r>
            <a:rPr lang="en-US" b="1" dirty="0"/>
            <a:t>Strengthened Governance: </a:t>
          </a:r>
          <a:r>
            <a:rPr lang="en-US" dirty="0"/>
            <a:t>Implement robust governance frameworks for managing cloud resources and costs, ensuring compliance and effective control across all providers.</a:t>
          </a:r>
        </a:p>
      </dgm:t>
    </dgm:pt>
    <dgm:pt modelId="{264260C9-8A8B-44EA-9810-5A41FCC6E4A1}" type="parTrans" cxnId="{6648C38C-C7EE-4FAA-8859-108E314DFB17}">
      <dgm:prSet/>
      <dgm:spPr/>
      <dgm:t>
        <a:bodyPr/>
        <a:lstStyle/>
        <a:p>
          <a:endParaRPr lang="en-US"/>
        </a:p>
      </dgm:t>
    </dgm:pt>
    <dgm:pt modelId="{2F35832D-BB9A-4666-9EB3-9AACD07279EE}" type="sibTrans" cxnId="{6648C38C-C7EE-4FAA-8859-108E314DFB17}">
      <dgm:prSet/>
      <dgm:spPr/>
      <dgm:t>
        <a:bodyPr/>
        <a:lstStyle/>
        <a:p>
          <a:endParaRPr lang="en-US"/>
        </a:p>
      </dgm:t>
    </dgm:pt>
    <dgm:pt modelId="{F43212CC-F967-493F-B496-F3367AA5974D}">
      <dgm:prSet/>
      <dgm:spPr/>
      <dgm:t>
        <a:bodyPr/>
        <a:lstStyle/>
        <a:p>
          <a:pPr>
            <a:lnSpc>
              <a:spcPct val="100000"/>
            </a:lnSpc>
          </a:pPr>
          <a:r>
            <a:rPr lang="en-US" b="1" dirty="0"/>
            <a:t>Increased Agility and Scalability: </a:t>
          </a:r>
          <a:r>
            <a:rPr lang="en-US" dirty="0"/>
            <a:t>Rapidly scale cloud resources up or down based on demand, maintaining performance while optimizing costs.</a:t>
          </a:r>
        </a:p>
      </dgm:t>
    </dgm:pt>
    <dgm:pt modelId="{9D48CB11-4CD8-424F-B8DF-DD84CCE21914}" type="parTrans" cxnId="{953CCAD3-58D6-4312-B0FF-604BBD73BCFE}">
      <dgm:prSet/>
      <dgm:spPr/>
      <dgm:t>
        <a:bodyPr/>
        <a:lstStyle/>
        <a:p>
          <a:endParaRPr lang="en-US"/>
        </a:p>
      </dgm:t>
    </dgm:pt>
    <dgm:pt modelId="{F632ED19-8971-4125-A6C3-7C36294CDF76}" type="sibTrans" cxnId="{953CCAD3-58D6-4312-B0FF-604BBD73BCFE}">
      <dgm:prSet/>
      <dgm:spPr/>
      <dgm:t>
        <a:bodyPr/>
        <a:lstStyle/>
        <a:p>
          <a:endParaRPr lang="en-US"/>
        </a:p>
      </dgm:t>
    </dgm:pt>
    <dgm:pt modelId="{15220B63-3ABA-405B-A175-0C0DA8F17419}">
      <dgm:prSet/>
      <dgm:spPr/>
      <dgm:t>
        <a:bodyPr/>
        <a:lstStyle/>
        <a:p>
          <a:pPr>
            <a:lnSpc>
              <a:spcPct val="100000"/>
            </a:lnSpc>
          </a:pPr>
          <a:r>
            <a:rPr lang="en-US" b="1" dirty="0"/>
            <a:t>Unified Stakeholder Alignment: </a:t>
          </a:r>
          <a:r>
            <a:rPr lang="en-US" dirty="0"/>
            <a:t>Foster a shared understanding and cohesive approach to cloud cost management among finance, engineering, and operations teams.</a:t>
          </a:r>
        </a:p>
      </dgm:t>
    </dgm:pt>
    <dgm:pt modelId="{28CD6A39-7ADF-45F3-BD62-A41E3D9D6742}" type="parTrans" cxnId="{051EF0EC-55E6-443D-9E44-7C704BF20B62}">
      <dgm:prSet/>
      <dgm:spPr/>
      <dgm:t>
        <a:bodyPr/>
        <a:lstStyle/>
        <a:p>
          <a:endParaRPr lang="en-US"/>
        </a:p>
      </dgm:t>
    </dgm:pt>
    <dgm:pt modelId="{DE790634-0463-4C2E-879C-4A8841BA84B2}" type="sibTrans" cxnId="{051EF0EC-55E6-443D-9E44-7C704BF20B62}">
      <dgm:prSet/>
      <dgm:spPr/>
      <dgm:t>
        <a:bodyPr/>
        <a:lstStyle/>
        <a:p>
          <a:endParaRPr lang="en-US"/>
        </a:p>
      </dgm:t>
    </dgm:pt>
    <dgm:pt modelId="{359BD72B-A598-4332-8FE0-C112914B5711}">
      <dgm:prSet/>
      <dgm:spPr/>
      <dgm:t>
        <a:bodyPr/>
        <a:lstStyle/>
        <a:p>
          <a:pPr>
            <a:lnSpc>
              <a:spcPct val="100000"/>
            </a:lnSpc>
          </a:pPr>
          <a:r>
            <a:rPr lang="en-US" b="1" dirty="0"/>
            <a:t>Higher ROI and Competitive Edge: </a:t>
          </a:r>
          <a:r>
            <a:rPr lang="en-US" dirty="0"/>
            <a:t>Drive greater return on cloud investments by aligning costs with business objectives, fostering innovation, and maintaining a competitive market position.</a:t>
          </a:r>
        </a:p>
      </dgm:t>
    </dgm:pt>
    <dgm:pt modelId="{FC71A4DF-CA4B-4CFF-818C-59781F126B3D}" type="parTrans" cxnId="{23F4A630-31D6-4DAC-9483-42113C27162D}">
      <dgm:prSet/>
      <dgm:spPr/>
      <dgm:t>
        <a:bodyPr/>
        <a:lstStyle/>
        <a:p>
          <a:endParaRPr lang="en-US"/>
        </a:p>
      </dgm:t>
    </dgm:pt>
    <dgm:pt modelId="{35DE4EA7-3271-4DC0-A0E5-CBF2F257818B}" type="sibTrans" cxnId="{23F4A630-31D6-4DAC-9483-42113C27162D}">
      <dgm:prSet/>
      <dgm:spPr/>
      <dgm:t>
        <a:bodyPr/>
        <a:lstStyle/>
        <a:p>
          <a:endParaRPr lang="en-US"/>
        </a:p>
      </dgm:t>
    </dgm:pt>
    <dgm:pt modelId="{48262B26-AF31-0648-9D49-44D1CC28C4EF}" type="pres">
      <dgm:prSet presAssocID="{78D4452B-E6D0-46F2-8EDB-8A5259E2385D}" presName="vert0" presStyleCnt="0">
        <dgm:presLayoutVars>
          <dgm:dir/>
          <dgm:animOne val="branch"/>
          <dgm:animLvl val="lvl"/>
        </dgm:presLayoutVars>
      </dgm:prSet>
      <dgm:spPr/>
    </dgm:pt>
    <dgm:pt modelId="{A7102E8A-F72C-E042-9929-3C9A90DE7D0C}" type="pres">
      <dgm:prSet presAssocID="{EE858738-F320-4FA8-BEB5-34690F0B5009}" presName="thickLine" presStyleLbl="alignNode1" presStyleIdx="0" presStyleCnt="9"/>
      <dgm:spPr>
        <a:ln>
          <a:noFill/>
        </a:ln>
      </dgm:spPr>
    </dgm:pt>
    <dgm:pt modelId="{FFBA14D6-3DE1-264E-98DD-C843420110BF}" type="pres">
      <dgm:prSet presAssocID="{EE858738-F320-4FA8-BEB5-34690F0B5009}" presName="horz1" presStyleCnt="0"/>
      <dgm:spPr/>
    </dgm:pt>
    <dgm:pt modelId="{0487E885-2307-1D4A-BD84-ED5AD5F74ED3}" type="pres">
      <dgm:prSet presAssocID="{EE858738-F320-4FA8-BEB5-34690F0B5009}" presName="tx1" presStyleLbl="revTx" presStyleIdx="0" presStyleCnt="9"/>
      <dgm:spPr/>
    </dgm:pt>
    <dgm:pt modelId="{316E0D27-80C2-B844-BEF1-DBDBA8E356C3}" type="pres">
      <dgm:prSet presAssocID="{EE858738-F320-4FA8-BEB5-34690F0B5009}" presName="vert1" presStyleCnt="0"/>
      <dgm:spPr/>
    </dgm:pt>
    <dgm:pt modelId="{51C8BD18-590C-9E4C-8717-0A44167C8307}" type="pres">
      <dgm:prSet presAssocID="{E86291E0-B986-436E-A166-5BBD7F4B3DEB}" presName="thickLine" presStyleLbl="alignNode1" presStyleIdx="1" presStyleCnt="9"/>
      <dgm:spPr/>
    </dgm:pt>
    <dgm:pt modelId="{4A70EA2D-7168-CB4D-B30A-64C2A02F73CE}" type="pres">
      <dgm:prSet presAssocID="{E86291E0-B986-436E-A166-5BBD7F4B3DEB}" presName="horz1" presStyleCnt="0"/>
      <dgm:spPr/>
    </dgm:pt>
    <dgm:pt modelId="{15035192-C97D-CA4D-A4F5-5BECE2F1635B}" type="pres">
      <dgm:prSet presAssocID="{E86291E0-B986-436E-A166-5BBD7F4B3DEB}" presName="tx1" presStyleLbl="revTx" presStyleIdx="1" presStyleCnt="9"/>
      <dgm:spPr/>
    </dgm:pt>
    <dgm:pt modelId="{A918FA52-899A-6D4A-B89B-8A4C6C9166C9}" type="pres">
      <dgm:prSet presAssocID="{E86291E0-B986-436E-A166-5BBD7F4B3DEB}" presName="vert1" presStyleCnt="0"/>
      <dgm:spPr/>
    </dgm:pt>
    <dgm:pt modelId="{E6B4C826-45C5-CB41-AD67-2471B406B8B1}" type="pres">
      <dgm:prSet presAssocID="{0D232E25-0027-4616-90C3-D833C108839D}" presName="thickLine" presStyleLbl="alignNode1" presStyleIdx="2" presStyleCnt="9"/>
      <dgm:spPr/>
    </dgm:pt>
    <dgm:pt modelId="{470BAC8E-FAE4-8F49-8A96-4A044DB9F171}" type="pres">
      <dgm:prSet presAssocID="{0D232E25-0027-4616-90C3-D833C108839D}" presName="horz1" presStyleCnt="0"/>
      <dgm:spPr/>
    </dgm:pt>
    <dgm:pt modelId="{3BD20221-D3BC-2C40-A07E-EAB917A4161E}" type="pres">
      <dgm:prSet presAssocID="{0D232E25-0027-4616-90C3-D833C108839D}" presName="tx1" presStyleLbl="revTx" presStyleIdx="2" presStyleCnt="9"/>
      <dgm:spPr/>
    </dgm:pt>
    <dgm:pt modelId="{94FE76D1-1621-5A41-96C3-F148D54685B4}" type="pres">
      <dgm:prSet presAssocID="{0D232E25-0027-4616-90C3-D833C108839D}" presName="vert1" presStyleCnt="0"/>
      <dgm:spPr/>
    </dgm:pt>
    <dgm:pt modelId="{C373BFE9-953A-094D-BA4B-2B176D1EC9A6}" type="pres">
      <dgm:prSet presAssocID="{7E3C0C2F-234D-463B-877C-448A4322001B}" presName="thickLine" presStyleLbl="alignNode1" presStyleIdx="3" presStyleCnt="9"/>
      <dgm:spPr/>
    </dgm:pt>
    <dgm:pt modelId="{CB80E7AC-3127-2748-9628-37C7C88D391E}" type="pres">
      <dgm:prSet presAssocID="{7E3C0C2F-234D-463B-877C-448A4322001B}" presName="horz1" presStyleCnt="0"/>
      <dgm:spPr/>
    </dgm:pt>
    <dgm:pt modelId="{A53801BE-C270-6447-A0B2-84D4C53B5BB8}" type="pres">
      <dgm:prSet presAssocID="{7E3C0C2F-234D-463B-877C-448A4322001B}" presName="tx1" presStyleLbl="revTx" presStyleIdx="3" presStyleCnt="9"/>
      <dgm:spPr/>
    </dgm:pt>
    <dgm:pt modelId="{3A3BCC2B-F3F4-DF4E-951C-FB569E91D739}" type="pres">
      <dgm:prSet presAssocID="{7E3C0C2F-234D-463B-877C-448A4322001B}" presName="vert1" presStyleCnt="0"/>
      <dgm:spPr/>
    </dgm:pt>
    <dgm:pt modelId="{EE9199E2-3C58-1C4E-AC3E-05298F4F5060}" type="pres">
      <dgm:prSet presAssocID="{BAECD63A-5CFE-4834-9FB8-AFB24DE61479}" presName="thickLine" presStyleLbl="alignNode1" presStyleIdx="4" presStyleCnt="9"/>
      <dgm:spPr/>
    </dgm:pt>
    <dgm:pt modelId="{1EDBED6F-309F-D941-966A-E655CAB0B0FB}" type="pres">
      <dgm:prSet presAssocID="{BAECD63A-5CFE-4834-9FB8-AFB24DE61479}" presName="horz1" presStyleCnt="0"/>
      <dgm:spPr/>
    </dgm:pt>
    <dgm:pt modelId="{9907C7AC-5866-EF47-8047-3F7A3A51E8BF}" type="pres">
      <dgm:prSet presAssocID="{BAECD63A-5CFE-4834-9FB8-AFB24DE61479}" presName="tx1" presStyleLbl="revTx" presStyleIdx="4" presStyleCnt="9"/>
      <dgm:spPr/>
    </dgm:pt>
    <dgm:pt modelId="{B6194ED1-848B-524C-B7DE-ACD8D9C4A71D}" type="pres">
      <dgm:prSet presAssocID="{BAECD63A-5CFE-4834-9FB8-AFB24DE61479}" presName="vert1" presStyleCnt="0"/>
      <dgm:spPr/>
    </dgm:pt>
    <dgm:pt modelId="{44BF9553-5C7C-F94E-A468-4EEA75261E21}" type="pres">
      <dgm:prSet presAssocID="{EBBEC556-3E65-427A-A86D-A3D04ADD76BB}" presName="thickLine" presStyleLbl="alignNode1" presStyleIdx="5" presStyleCnt="9"/>
      <dgm:spPr/>
    </dgm:pt>
    <dgm:pt modelId="{4A6D5B25-8829-FA45-8969-52CADB799A21}" type="pres">
      <dgm:prSet presAssocID="{EBBEC556-3E65-427A-A86D-A3D04ADD76BB}" presName="horz1" presStyleCnt="0"/>
      <dgm:spPr/>
    </dgm:pt>
    <dgm:pt modelId="{F4374C22-D58A-E645-963B-35DD4998589A}" type="pres">
      <dgm:prSet presAssocID="{EBBEC556-3E65-427A-A86D-A3D04ADD76BB}" presName="tx1" presStyleLbl="revTx" presStyleIdx="5" presStyleCnt="9"/>
      <dgm:spPr/>
    </dgm:pt>
    <dgm:pt modelId="{0BA4755A-CFFB-634B-B218-0F38CA40D02E}" type="pres">
      <dgm:prSet presAssocID="{EBBEC556-3E65-427A-A86D-A3D04ADD76BB}" presName="vert1" presStyleCnt="0"/>
      <dgm:spPr/>
    </dgm:pt>
    <dgm:pt modelId="{CF58E23F-7AB4-1246-8A41-807EF107BD95}" type="pres">
      <dgm:prSet presAssocID="{F43212CC-F967-493F-B496-F3367AA5974D}" presName="thickLine" presStyleLbl="alignNode1" presStyleIdx="6" presStyleCnt="9"/>
      <dgm:spPr/>
    </dgm:pt>
    <dgm:pt modelId="{9A8F029D-C1C9-754C-9B13-F027EFC36ED1}" type="pres">
      <dgm:prSet presAssocID="{F43212CC-F967-493F-B496-F3367AA5974D}" presName="horz1" presStyleCnt="0"/>
      <dgm:spPr/>
    </dgm:pt>
    <dgm:pt modelId="{C9DD16A6-4552-324B-B11F-EA0F8A2A5295}" type="pres">
      <dgm:prSet presAssocID="{F43212CC-F967-493F-B496-F3367AA5974D}" presName="tx1" presStyleLbl="revTx" presStyleIdx="6" presStyleCnt="9"/>
      <dgm:spPr/>
    </dgm:pt>
    <dgm:pt modelId="{EFB5124A-FB83-8040-9ED2-B1C4BC7EA5D7}" type="pres">
      <dgm:prSet presAssocID="{F43212CC-F967-493F-B496-F3367AA5974D}" presName="vert1" presStyleCnt="0"/>
      <dgm:spPr/>
    </dgm:pt>
    <dgm:pt modelId="{5AEB200B-2B91-4843-88E3-7DC174062A4B}" type="pres">
      <dgm:prSet presAssocID="{15220B63-3ABA-405B-A175-0C0DA8F17419}" presName="thickLine" presStyleLbl="alignNode1" presStyleIdx="7" presStyleCnt="9"/>
      <dgm:spPr/>
    </dgm:pt>
    <dgm:pt modelId="{61516751-14C3-D04D-BC41-65CB082C43A5}" type="pres">
      <dgm:prSet presAssocID="{15220B63-3ABA-405B-A175-0C0DA8F17419}" presName="horz1" presStyleCnt="0"/>
      <dgm:spPr/>
    </dgm:pt>
    <dgm:pt modelId="{BC581451-F971-7F42-B44E-C58F1E000754}" type="pres">
      <dgm:prSet presAssocID="{15220B63-3ABA-405B-A175-0C0DA8F17419}" presName="tx1" presStyleLbl="revTx" presStyleIdx="7" presStyleCnt="9"/>
      <dgm:spPr/>
    </dgm:pt>
    <dgm:pt modelId="{AC9DC60C-9513-DB40-8678-D61B4C13509F}" type="pres">
      <dgm:prSet presAssocID="{15220B63-3ABA-405B-A175-0C0DA8F17419}" presName="vert1" presStyleCnt="0"/>
      <dgm:spPr/>
    </dgm:pt>
    <dgm:pt modelId="{6343A288-9169-524D-B851-F59C059458BD}" type="pres">
      <dgm:prSet presAssocID="{359BD72B-A598-4332-8FE0-C112914B5711}" presName="thickLine" presStyleLbl="alignNode1" presStyleIdx="8" presStyleCnt="9"/>
      <dgm:spPr/>
    </dgm:pt>
    <dgm:pt modelId="{8BE5220C-7F2B-A94E-89C9-81F65565C725}" type="pres">
      <dgm:prSet presAssocID="{359BD72B-A598-4332-8FE0-C112914B5711}" presName="horz1" presStyleCnt="0"/>
      <dgm:spPr/>
    </dgm:pt>
    <dgm:pt modelId="{7D4EBA89-9A6E-314B-95CB-39204D4C2477}" type="pres">
      <dgm:prSet presAssocID="{359BD72B-A598-4332-8FE0-C112914B5711}" presName="tx1" presStyleLbl="revTx" presStyleIdx="8" presStyleCnt="9"/>
      <dgm:spPr/>
    </dgm:pt>
    <dgm:pt modelId="{09E23F40-62B0-144A-9EBA-A90A5FDC41D7}" type="pres">
      <dgm:prSet presAssocID="{359BD72B-A598-4332-8FE0-C112914B5711}" presName="vert1" presStyleCnt="0"/>
      <dgm:spPr/>
    </dgm:pt>
  </dgm:ptLst>
  <dgm:cxnLst>
    <dgm:cxn modelId="{A49DA50D-FBE5-4359-9FDE-51E2913E8284}" srcId="{78D4452B-E6D0-46F2-8EDB-8A5259E2385D}" destId="{EE858738-F320-4FA8-BEB5-34690F0B5009}" srcOrd="0" destOrd="0" parTransId="{AC69F1AF-7E35-49A2-87CA-CB7D49B7836F}" sibTransId="{C5EAAC1B-5B64-4056-BB6A-07CD2E66D4EA}"/>
    <dgm:cxn modelId="{C2460C1B-1862-FE47-A3D6-6EA26A57CFD2}" type="presOf" srcId="{EBBEC556-3E65-427A-A86D-A3D04ADD76BB}" destId="{F4374C22-D58A-E645-963B-35DD4998589A}" srcOrd="0" destOrd="0" presId="urn:microsoft.com/office/officeart/2008/layout/LinedList"/>
    <dgm:cxn modelId="{23F4A630-31D6-4DAC-9483-42113C27162D}" srcId="{78D4452B-E6D0-46F2-8EDB-8A5259E2385D}" destId="{359BD72B-A598-4332-8FE0-C112914B5711}" srcOrd="8" destOrd="0" parTransId="{FC71A4DF-CA4B-4CFF-818C-59781F126B3D}" sibTransId="{35DE4EA7-3271-4DC0-A0E5-CBF2F257818B}"/>
    <dgm:cxn modelId="{4150C635-F5D1-384A-9FC0-C425557CD550}" type="presOf" srcId="{E86291E0-B986-436E-A166-5BBD7F4B3DEB}" destId="{15035192-C97D-CA4D-A4F5-5BECE2F1635B}" srcOrd="0" destOrd="0" presId="urn:microsoft.com/office/officeart/2008/layout/LinedList"/>
    <dgm:cxn modelId="{1B07174E-404E-6A40-BB97-E8E2DF399D6E}" type="presOf" srcId="{EE858738-F320-4FA8-BEB5-34690F0B5009}" destId="{0487E885-2307-1D4A-BD84-ED5AD5F74ED3}" srcOrd="0" destOrd="0" presId="urn:microsoft.com/office/officeart/2008/layout/LinedList"/>
    <dgm:cxn modelId="{672C6B53-280F-334B-BFE3-D4FED4D4C184}" type="presOf" srcId="{BAECD63A-5CFE-4834-9FB8-AFB24DE61479}" destId="{9907C7AC-5866-EF47-8047-3F7A3A51E8BF}" srcOrd="0" destOrd="0" presId="urn:microsoft.com/office/officeart/2008/layout/LinedList"/>
    <dgm:cxn modelId="{AEA28A77-FFEE-4326-A7F3-82299E5F624F}" srcId="{78D4452B-E6D0-46F2-8EDB-8A5259E2385D}" destId="{0D232E25-0027-4616-90C3-D833C108839D}" srcOrd="2" destOrd="0" parTransId="{AF64298E-FDA9-4A91-9B19-E6BF60933138}" sibTransId="{26EA1426-33D0-4CF5-B82B-BE2170912AAA}"/>
    <dgm:cxn modelId="{E70DB98C-AC65-45E8-8119-2117EB7CC9CB}" srcId="{78D4452B-E6D0-46F2-8EDB-8A5259E2385D}" destId="{BAECD63A-5CFE-4834-9FB8-AFB24DE61479}" srcOrd="4" destOrd="0" parTransId="{C2F7EEC2-C2E3-4411-88D8-B79B69E1A297}" sibTransId="{7F428D73-FA41-42AD-B978-B6FF0F468563}"/>
    <dgm:cxn modelId="{6648C38C-C7EE-4FAA-8859-108E314DFB17}" srcId="{78D4452B-E6D0-46F2-8EDB-8A5259E2385D}" destId="{EBBEC556-3E65-427A-A86D-A3D04ADD76BB}" srcOrd="5" destOrd="0" parTransId="{264260C9-8A8B-44EA-9810-5A41FCC6E4A1}" sibTransId="{2F35832D-BB9A-4666-9EB3-9AACD07279EE}"/>
    <dgm:cxn modelId="{BBDD7E99-A1D6-3D4C-9D31-83104066F13B}" type="presOf" srcId="{359BD72B-A598-4332-8FE0-C112914B5711}" destId="{7D4EBA89-9A6E-314B-95CB-39204D4C2477}" srcOrd="0" destOrd="0" presId="urn:microsoft.com/office/officeart/2008/layout/LinedList"/>
    <dgm:cxn modelId="{47B2D3BD-F6D0-4493-B73C-A522F487D0BA}" srcId="{78D4452B-E6D0-46F2-8EDB-8A5259E2385D}" destId="{7E3C0C2F-234D-463B-877C-448A4322001B}" srcOrd="3" destOrd="0" parTransId="{8FB4472F-97CB-4432-B148-FEC17ECCE83F}" sibTransId="{CFA99744-4157-4E35-9D13-C4EA838C3B30}"/>
    <dgm:cxn modelId="{705B3CC3-D1C0-F546-9259-3029D8AA4AC0}" type="presOf" srcId="{0D232E25-0027-4616-90C3-D833C108839D}" destId="{3BD20221-D3BC-2C40-A07E-EAB917A4161E}" srcOrd="0" destOrd="0" presId="urn:microsoft.com/office/officeart/2008/layout/LinedList"/>
    <dgm:cxn modelId="{1372C6C3-A865-4C43-9AB9-4DC12C1324A2}" type="presOf" srcId="{7E3C0C2F-234D-463B-877C-448A4322001B}" destId="{A53801BE-C270-6447-A0B2-84D4C53B5BB8}" srcOrd="0" destOrd="0" presId="urn:microsoft.com/office/officeart/2008/layout/LinedList"/>
    <dgm:cxn modelId="{FE4D99CC-BCEB-B442-8586-EC640410B394}" type="presOf" srcId="{F43212CC-F967-493F-B496-F3367AA5974D}" destId="{C9DD16A6-4552-324B-B11F-EA0F8A2A5295}" srcOrd="0" destOrd="0" presId="urn:microsoft.com/office/officeart/2008/layout/LinedList"/>
    <dgm:cxn modelId="{C6D389D0-9D2B-BD49-A886-D1D189A7B0D5}" type="presOf" srcId="{15220B63-3ABA-405B-A175-0C0DA8F17419}" destId="{BC581451-F971-7F42-B44E-C58F1E000754}" srcOrd="0" destOrd="0" presId="urn:microsoft.com/office/officeart/2008/layout/LinedList"/>
    <dgm:cxn modelId="{953CCAD3-58D6-4312-B0FF-604BBD73BCFE}" srcId="{78D4452B-E6D0-46F2-8EDB-8A5259E2385D}" destId="{F43212CC-F967-493F-B496-F3367AA5974D}" srcOrd="6" destOrd="0" parTransId="{9D48CB11-4CD8-424F-B8DF-DD84CCE21914}" sibTransId="{F632ED19-8971-4125-A6C3-7C36294CDF76}"/>
    <dgm:cxn modelId="{5CD646DB-3C19-AD45-9551-377D43A02659}" type="presOf" srcId="{78D4452B-E6D0-46F2-8EDB-8A5259E2385D}" destId="{48262B26-AF31-0648-9D49-44D1CC28C4EF}" srcOrd="0" destOrd="0" presId="urn:microsoft.com/office/officeart/2008/layout/LinedList"/>
    <dgm:cxn modelId="{B53FE5E2-2B8E-43ED-A9E4-1A7D5E5934C3}" srcId="{78D4452B-E6D0-46F2-8EDB-8A5259E2385D}" destId="{E86291E0-B986-436E-A166-5BBD7F4B3DEB}" srcOrd="1" destOrd="0" parTransId="{5E89F560-2D74-49F2-939B-55E3386CD4E8}" sibTransId="{23A57B7F-C8AF-474F-BECA-3A471C413F62}"/>
    <dgm:cxn modelId="{051EF0EC-55E6-443D-9E44-7C704BF20B62}" srcId="{78D4452B-E6D0-46F2-8EDB-8A5259E2385D}" destId="{15220B63-3ABA-405B-A175-0C0DA8F17419}" srcOrd="7" destOrd="0" parTransId="{28CD6A39-7ADF-45F3-BD62-A41E3D9D6742}" sibTransId="{DE790634-0463-4C2E-879C-4A8841BA84B2}"/>
    <dgm:cxn modelId="{1C596178-CDC3-464A-A93F-CB419836B882}" type="presParOf" srcId="{48262B26-AF31-0648-9D49-44D1CC28C4EF}" destId="{A7102E8A-F72C-E042-9929-3C9A90DE7D0C}" srcOrd="0" destOrd="0" presId="urn:microsoft.com/office/officeart/2008/layout/LinedList"/>
    <dgm:cxn modelId="{39950566-9CA5-AC43-9648-6AAC7FB7E5E9}" type="presParOf" srcId="{48262B26-AF31-0648-9D49-44D1CC28C4EF}" destId="{FFBA14D6-3DE1-264E-98DD-C843420110BF}" srcOrd="1" destOrd="0" presId="urn:microsoft.com/office/officeart/2008/layout/LinedList"/>
    <dgm:cxn modelId="{345ABC80-37D7-C248-8279-34092F4C9273}" type="presParOf" srcId="{FFBA14D6-3DE1-264E-98DD-C843420110BF}" destId="{0487E885-2307-1D4A-BD84-ED5AD5F74ED3}" srcOrd="0" destOrd="0" presId="urn:microsoft.com/office/officeart/2008/layout/LinedList"/>
    <dgm:cxn modelId="{153B3588-CEF4-E64E-B19E-3C139E59A687}" type="presParOf" srcId="{FFBA14D6-3DE1-264E-98DD-C843420110BF}" destId="{316E0D27-80C2-B844-BEF1-DBDBA8E356C3}" srcOrd="1" destOrd="0" presId="urn:microsoft.com/office/officeart/2008/layout/LinedList"/>
    <dgm:cxn modelId="{0E433C9E-EB2B-3E48-B216-612D97F5D7FD}" type="presParOf" srcId="{48262B26-AF31-0648-9D49-44D1CC28C4EF}" destId="{51C8BD18-590C-9E4C-8717-0A44167C8307}" srcOrd="2" destOrd="0" presId="urn:microsoft.com/office/officeart/2008/layout/LinedList"/>
    <dgm:cxn modelId="{9AC72B9B-5E84-0648-A21A-CF9DB08A275F}" type="presParOf" srcId="{48262B26-AF31-0648-9D49-44D1CC28C4EF}" destId="{4A70EA2D-7168-CB4D-B30A-64C2A02F73CE}" srcOrd="3" destOrd="0" presId="urn:microsoft.com/office/officeart/2008/layout/LinedList"/>
    <dgm:cxn modelId="{95575475-5D14-0A4E-A76F-2A1EBFD7E571}" type="presParOf" srcId="{4A70EA2D-7168-CB4D-B30A-64C2A02F73CE}" destId="{15035192-C97D-CA4D-A4F5-5BECE2F1635B}" srcOrd="0" destOrd="0" presId="urn:microsoft.com/office/officeart/2008/layout/LinedList"/>
    <dgm:cxn modelId="{8A8F6C0F-4C84-8E43-844E-4FA8CC152582}" type="presParOf" srcId="{4A70EA2D-7168-CB4D-B30A-64C2A02F73CE}" destId="{A918FA52-899A-6D4A-B89B-8A4C6C9166C9}" srcOrd="1" destOrd="0" presId="urn:microsoft.com/office/officeart/2008/layout/LinedList"/>
    <dgm:cxn modelId="{A96A6B8C-5A88-5843-AEF4-F238C2B85F9B}" type="presParOf" srcId="{48262B26-AF31-0648-9D49-44D1CC28C4EF}" destId="{E6B4C826-45C5-CB41-AD67-2471B406B8B1}" srcOrd="4" destOrd="0" presId="urn:microsoft.com/office/officeart/2008/layout/LinedList"/>
    <dgm:cxn modelId="{D925ADA7-2B55-A34A-8DB2-DA569E1A3367}" type="presParOf" srcId="{48262B26-AF31-0648-9D49-44D1CC28C4EF}" destId="{470BAC8E-FAE4-8F49-8A96-4A044DB9F171}" srcOrd="5" destOrd="0" presId="urn:microsoft.com/office/officeart/2008/layout/LinedList"/>
    <dgm:cxn modelId="{666537FA-8D25-0E43-9EA7-C929F4906BE9}" type="presParOf" srcId="{470BAC8E-FAE4-8F49-8A96-4A044DB9F171}" destId="{3BD20221-D3BC-2C40-A07E-EAB917A4161E}" srcOrd="0" destOrd="0" presId="urn:microsoft.com/office/officeart/2008/layout/LinedList"/>
    <dgm:cxn modelId="{ADEED2FC-E274-3244-A1A8-9C9BD61BF961}" type="presParOf" srcId="{470BAC8E-FAE4-8F49-8A96-4A044DB9F171}" destId="{94FE76D1-1621-5A41-96C3-F148D54685B4}" srcOrd="1" destOrd="0" presId="urn:microsoft.com/office/officeart/2008/layout/LinedList"/>
    <dgm:cxn modelId="{73D7E54E-2B82-CD4D-93C3-7E19B656BAC9}" type="presParOf" srcId="{48262B26-AF31-0648-9D49-44D1CC28C4EF}" destId="{C373BFE9-953A-094D-BA4B-2B176D1EC9A6}" srcOrd="6" destOrd="0" presId="urn:microsoft.com/office/officeart/2008/layout/LinedList"/>
    <dgm:cxn modelId="{4E79A5BF-7839-9B44-B488-D4ADCE15E9E1}" type="presParOf" srcId="{48262B26-AF31-0648-9D49-44D1CC28C4EF}" destId="{CB80E7AC-3127-2748-9628-37C7C88D391E}" srcOrd="7" destOrd="0" presId="urn:microsoft.com/office/officeart/2008/layout/LinedList"/>
    <dgm:cxn modelId="{CCDADB37-ED0E-CB40-8623-2F2D4CD76B06}" type="presParOf" srcId="{CB80E7AC-3127-2748-9628-37C7C88D391E}" destId="{A53801BE-C270-6447-A0B2-84D4C53B5BB8}" srcOrd="0" destOrd="0" presId="urn:microsoft.com/office/officeart/2008/layout/LinedList"/>
    <dgm:cxn modelId="{347BB267-F7B3-294B-BD0B-D6C48C8BD841}" type="presParOf" srcId="{CB80E7AC-3127-2748-9628-37C7C88D391E}" destId="{3A3BCC2B-F3F4-DF4E-951C-FB569E91D739}" srcOrd="1" destOrd="0" presId="urn:microsoft.com/office/officeart/2008/layout/LinedList"/>
    <dgm:cxn modelId="{EC3AD1BA-ECE1-A04F-8FBE-E9DF312FF071}" type="presParOf" srcId="{48262B26-AF31-0648-9D49-44D1CC28C4EF}" destId="{EE9199E2-3C58-1C4E-AC3E-05298F4F5060}" srcOrd="8" destOrd="0" presId="urn:microsoft.com/office/officeart/2008/layout/LinedList"/>
    <dgm:cxn modelId="{F5286937-DB44-E441-8025-0F831ED5197C}" type="presParOf" srcId="{48262B26-AF31-0648-9D49-44D1CC28C4EF}" destId="{1EDBED6F-309F-D941-966A-E655CAB0B0FB}" srcOrd="9" destOrd="0" presId="urn:microsoft.com/office/officeart/2008/layout/LinedList"/>
    <dgm:cxn modelId="{9D561FCF-80AE-6C4A-9D65-F27D82848CEF}" type="presParOf" srcId="{1EDBED6F-309F-D941-966A-E655CAB0B0FB}" destId="{9907C7AC-5866-EF47-8047-3F7A3A51E8BF}" srcOrd="0" destOrd="0" presId="urn:microsoft.com/office/officeart/2008/layout/LinedList"/>
    <dgm:cxn modelId="{AA90A07C-29A9-AF4F-819F-B55E48DEEFB7}" type="presParOf" srcId="{1EDBED6F-309F-D941-966A-E655CAB0B0FB}" destId="{B6194ED1-848B-524C-B7DE-ACD8D9C4A71D}" srcOrd="1" destOrd="0" presId="urn:microsoft.com/office/officeart/2008/layout/LinedList"/>
    <dgm:cxn modelId="{79A87E73-4571-D740-8C8A-2AC2CBE74381}" type="presParOf" srcId="{48262B26-AF31-0648-9D49-44D1CC28C4EF}" destId="{44BF9553-5C7C-F94E-A468-4EEA75261E21}" srcOrd="10" destOrd="0" presId="urn:microsoft.com/office/officeart/2008/layout/LinedList"/>
    <dgm:cxn modelId="{FE567A73-7A2F-F542-8516-F6691BA4DE23}" type="presParOf" srcId="{48262B26-AF31-0648-9D49-44D1CC28C4EF}" destId="{4A6D5B25-8829-FA45-8969-52CADB799A21}" srcOrd="11" destOrd="0" presId="urn:microsoft.com/office/officeart/2008/layout/LinedList"/>
    <dgm:cxn modelId="{EB906D98-CE95-EA40-BF8B-FAB3E5D34F39}" type="presParOf" srcId="{4A6D5B25-8829-FA45-8969-52CADB799A21}" destId="{F4374C22-D58A-E645-963B-35DD4998589A}" srcOrd="0" destOrd="0" presId="urn:microsoft.com/office/officeart/2008/layout/LinedList"/>
    <dgm:cxn modelId="{26AC5E72-C612-0F4F-9357-157728E125BE}" type="presParOf" srcId="{4A6D5B25-8829-FA45-8969-52CADB799A21}" destId="{0BA4755A-CFFB-634B-B218-0F38CA40D02E}" srcOrd="1" destOrd="0" presId="urn:microsoft.com/office/officeart/2008/layout/LinedList"/>
    <dgm:cxn modelId="{CF7F75F7-AD05-DC4E-94EA-A3209D43C62C}" type="presParOf" srcId="{48262B26-AF31-0648-9D49-44D1CC28C4EF}" destId="{CF58E23F-7AB4-1246-8A41-807EF107BD95}" srcOrd="12" destOrd="0" presId="urn:microsoft.com/office/officeart/2008/layout/LinedList"/>
    <dgm:cxn modelId="{7ACF81E3-E51F-9E4D-B31A-C943BF32B0CA}" type="presParOf" srcId="{48262B26-AF31-0648-9D49-44D1CC28C4EF}" destId="{9A8F029D-C1C9-754C-9B13-F027EFC36ED1}" srcOrd="13" destOrd="0" presId="urn:microsoft.com/office/officeart/2008/layout/LinedList"/>
    <dgm:cxn modelId="{387872CB-43E7-814E-A83B-1FDFD008C43B}" type="presParOf" srcId="{9A8F029D-C1C9-754C-9B13-F027EFC36ED1}" destId="{C9DD16A6-4552-324B-B11F-EA0F8A2A5295}" srcOrd="0" destOrd="0" presId="urn:microsoft.com/office/officeart/2008/layout/LinedList"/>
    <dgm:cxn modelId="{E82AD6CB-A45D-544B-95D9-A2E39BBBBC88}" type="presParOf" srcId="{9A8F029D-C1C9-754C-9B13-F027EFC36ED1}" destId="{EFB5124A-FB83-8040-9ED2-B1C4BC7EA5D7}" srcOrd="1" destOrd="0" presId="urn:microsoft.com/office/officeart/2008/layout/LinedList"/>
    <dgm:cxn modelId="{5A1D6D88-FA5C-0146-8120-C0495AC20C62}" type="presParOf" srcId="{48262B26-AF31-0648-9D49-44D1CC28C4EF}" destId="{5AEB200B-2B91-4843-88E3-7DC174062A4B}" srcOrd="14" destOrd="0" presId="urn:microsoft.com/office/officeart/2008/layout/LinedList"/>
    <dgm:cxn modelId="{D911366A-199A-8F44-94E0-2B7AA4AD3D47}" type="presParOf" srcId="{48262B26-AF31-0648-9D49-44D1CC28C4EF}" destId="{61516751-14C3-D04D-BC41-65CB082C43A5}" srcOrd="15" destOrd="0" presId="urn:microsoft.com/office/officeart/2008/layout/LinedList"/>
    <dgm:cxn modelId="{3F050E2A-5CC2-5046-B92E-F78971B22AAD}" type="presParOf" srcId="{61516751-14C3-D04D-BC41-65CB082C43A5}" destId="{BC581451-F971-7F42-B44E-C58F1E000754}" srcOrd="0" destOrd="0" presId="urn:microsoft.com/office/officeart/2008/layout/LinedList"/>
    <dgm:cxn modelId="{AD6D74D7-A3C4-0D44-8235-5424112FEB39}" type="presParOf" srcId="{61516751-14C3-D04D-BC41-65CB082C43A5}" destId="{AC9DC60C-9513-DB40-8678-D61B4C13509F}" srcOrd="1" destOrd="0" presId="urn:microsoft.com/office/officeart/2008/layout/LinedList"/>
    <dgm:cxn modelId="{9EF1990D-3BEA-3441-BB3F-6EC91BDEFA46}" type="presParOf" srcId="{48262B26-AF31-0648-9D49-44D1CC28C4EF}" destId="{6343A288-9169-524D-B851-F59C059458BD}" srcOrd="16" destOrd="0" presId="urn:microsoft.com/office/officeart/2008/layout/LinedList"/>
    <dgm:cxn modelId="{B38572AD-9175-6241-B040-AFA8700F5338}" type="presParOf" srcId="{48262B26-AF31-0648-9D49-44D1CC28C4EF}" destId="{8BE5220C-7F2B-A94E-89C9-81F65565C725}" srcOrd="17" destOrd="0" presId="urn:microsoft.com/office/officeart/2008/layout/LinedList"/>
    <dgm:cxn modelId="{28685D3A-E488-774F-9C63-2FE8DA1A43D9}" type="presParOf" srcId="{8BE5220C-7F2B-A94E-89C9-81F65565C725}" destId="{7D4EBA89-9A6E-314B-95CB-39204D4C2477}" srcOrd="0" destOrd="0" presId="urn:microsoft.com/office/officeart/2008/layout/LinedList"/>
    <dgm:cxn modelId="{2FF6ADF3-FE6E-214A-80A7-BE724F78300D}" type="presParOf" srcId="{8BE5220C-7F2B-A94E-89C9-81F65565C725}" destId="{09E23F40-62B0-144A-9EBA-A90A5FDC41D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6730F3B-4B8A-44C5-B487-3A8327D61829}"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99224954-0378-4AED-9227-D41459A4E7F1}">
      <dgm:prSet/>
      <dgm:spPr/>
      <dgm:t>
        <a:bodyPr/>
        <a:lstStyle/>
        <a:p>
          <a:r>
            <a:rPr lang="en-US" b="1" dirty="0"/>
            <a:t>Customer-Centric Approach</a:t>
          </a:r>
          <a:endParaRPr lang="en-US" dirty="0"/>
        </a:p>
      </dgm:t>
    </dgm:pt>
    <dgm:pt modelId="{1A4ADC8D-D5D6-4844-A9F2-2A1FFBCCC039}" type="parTrans" cxnId="{1F18CDAD-FE76-43B6-9CAA-213073AF3D5F}">
      <dgm:prSet/>
      <dgm:spPr/>
      <dgm:t>
        <a:bodyPr/>
        <a:lstStyle/>
        <a:p>
          <a:endParaRPr lang="en-US"/>
        </a:p>
      </dgm:t>
    </dgm:pt>
    <dgm:pt modelId="{0818A02E-D862-4FCC-9A90-A7321246593F}" type="sibTrans" cxnId="{1F18CDAD-FE76-43B6-9CAA-213073AF3D5F}">
      <dgm:prSet/>
      <dgm:spPr/>
      <dgm:t>
        <a:bodyPr/>
        <a:lstStyle/>
        <a:p>
          <a:endParaRPr lang="en-US"/>
        </a:p>
      </dgm:t>
    </dgm:pt>
    <dgm:pt modelId="{1DBD4394-43F3-4BD1-83BD-E9B0E99699A1}">
      <dgm:prSet/>
      <dgm:spPr/>
      <dgm:t>
        <a:bodyPr/>
        <a:lstStyle/>
        <a:p>
          <a:pPr algn="just">
            <a:lnSpc>
              <a:spcPct val="100000"/>
            </a:lnSpc>
          </a:pPr>
          <a:r>
            <a:rPr lang="en-US" dirty="0"/>
            <a:t>I realized the importance of segmenting the customer base (Enterprises, IT departments, MSPs) to design features that cater to their specific needs. Analyzing real-world examples like Netflix and Adobe helped me understand the complexities these companies face in managing cloud costs.</a:t>
          </a:r>
        </a:p>
      </dgm:t>
    </dgm:pt>
    <dgm:pt modelId="{36312A81-14A1-451B-AD3F-E6AF6AEC929F}" type="parTrans" cxnId="{5DEA13F1-39D6-41F1-8778-41FA0AC7EAAD}">
      <dgm:prSet/>
      <dgm:spPr/>
      <dgm:t>
        <a:bodyPr/>
        <a:lstStyle/>
        <a:p>
          <a:endParaRPr lang="en-US"/>
        </a:p>
      </dgm:t>
    </dgm:pt>
    <dgm:pt modelId="{44D48A3D-468D-4990-8E76-01C6591A19B5}" type="sibTrans" cxnId="{5DEA13F1-39D6-41F1-8778-41FA0AC7EAAD}">
      <dgm:prSet/>
      <dgm:spPr/>
      <dgm:t>
        <a:bodyPr/>
        <a:lstStyle/>
        <a:p>
          <a:endParaRPr lang="en-US"/>
        </a:p>
      </dgm:t>
    </dgm:pt>
    <dgm:pt modelId="{D089819D-5ED2-465E-A9C3-3718EFA012EE}">
      <dgm:prSet/>
      <dgm:spPr/>
      <dgm:t>
        <a:bodyPr/>
        <a:lstStyle/>
        <a:p>
          <a:r>
            <a:rPr lang="en-US" b="1" dirty="0"/>
            <a:t>Harnessing the Power of AI</a:t>
          </a:r>
          <a:endParaRPr lang="en-US" dirty="0"/>
        </a:p>
      </dgm:t>
    </dgm:pt>
    <dgm:pt modelId="{E595F703-5F12-4452-91B2-688906758D3B}" type="parTrans" cxnId="{6360703B-326D-4F6C-8EFF-53413FBE2A79}">
      <dgm:prSet/>
      <dgm:spPr/>
      <dgm:t>
        <a:bodyPr/>
        <a:lstStyle/>
        <a:p>
          <a:endParaRPr lang="en-US"/>
        </a:p>
      </dgm:t>
    </dgm:pt>
    <dgm:pt modelId="{DCBFDA79-851A-41F4-BEF8-E52023D2AB6E}" type="sibTrans" cxnId="{6360703B-326D-4F6C-8EFF-53413FBE2A79}">
      <dgm:prSet/>
      <dgm:spPr/>
      <dgm:t>
        <a:bodyPr/>
        <a:lstStyle/>
        <a:p>
          <a:endParaRPr lang="en-US"/>
        </a:p>
      </dgm:t>
    </dgm:pt>
    <dgm:pt modelId="{46B7ABBB-157F-4E0A-B899-E74EA2D9053C}">
      <dgm:prSet/>
      <dgm:spPr/>
      <dgm:t>
        <a:bodyPr/>
        <a:lstStyle/>
        <a:p>
          <a:pPr algn="just">
            <a:lnSpc>
              <a:spcPct val="100000"/>
            </a:lnSpc>
          </a:pPr>
          <a:r>
            <a:rPr lang="en-US" dirty="0"/>
            <a:t>Integrating AI for real-time cost monitoring, anomaly detection, and resource management was a game-changer. Additionally, using predictive analytics for budgeting and forecasting taught me how valuable historical data can be in anticipating future costs.</a:t>
          </a:r>
        </a:p>
      </dgm:t>
    </dgm:pt>
    <dgm:pt modelId="{A23507A5-8CF2-4B94-AC24-8FC13451E9D9}" type="parTrans" cxnId="{4EE56DAD-52C8-48CE-8A61-A27C14C0426E}">
      <dgm:prSet/>
      <dgm:spPr/>
      <dgm:t>
        <a:bodyPr/>
        <a:lstStyle/>
        <a:p>
          <a:endParaRPr lang="en-US"/>
        </a:p>
      </dgm:t>
    </dgm:pt>
    <dgm:pt modelId="{E3FED134-B4E9-4F8D-A011-7E07C7BF9FF8}" type="sibTrans" cxnId="{4EE56DAD-52C8-48CE-8A61-A27C14C0426E}">
      <dgm:prSet/>
      <dgm:spPr/>
      <dgm:t>
        <a:bodyPr/>
        <a:lstStyle/>
        <a:p>
          <a:endParaRPr lang="en-US"/>
        </a:p>
      </dgm:t>
    </dgm:pt>
    <dgm:pt modelId="{EB979F95-6245-4D77-9A4E-01969AEE306A}">
      <dgm:prSet/>
      <dgm:spPr/>
      <dgm:t>
        <a:bodyPr/>
        <a:lstStyle/>
        <a:p>
          <a:r>
            <a:rPr lang="en-US" b="1" dirty="0"/>
            <a:t>Addressing Core Pain Points</a:t>
          </a:r>
          <a:endParaRPr lang="en-US" dirty="0"/>
        </a:p>
      </dgm:t>
    </dgm:pt>
    <dgm:pt modelId="{77B4690B-0E43-4510-B42B-3D8A85039B1D}" type="parTrans" cxnId="{FF30AA6D-89AA-4739-89FD-A058203261B5}">
      <dgm:prSet/>
      <dgm:spPr/>
      <dgm:t>
        <a:bodyPr/>
        <a:lstStyle/>
        <a:p>
          <a:endParaRPr lang="en-US"/>
        </a:p>
      </dgm:t>
    </dgm:pt>
    <dgm:pt modelId="{1B7E4C08-7B13-44AA-9153-744BB8F7EE2C}" type="sibTrans" cxnId="{FF30AA6D-89AA-4739-89FD-A058203261B5}">
      <dgm:prSet/>
      <dgm:spPr/>
      <dgm:t>
        <a:bodyPr/>
        <a:lstStyle/>
        <a:p>
          <a:endParaRPr lang="en-US"/>
        </a:p>
      </dgm:t>
    </dgm:pt>
    <dgm:pt modelId="{CDB46869-5378-49E0-AF49-04AD9E7C35CB}">
      <dgm:prSet/>
      <dgm:spPr/>
      <dgm:t>
        <a:bodyPr/>
        <a:lstStyle/>
        <a:p>
          <a:pPr algn="just">
            <a:lnSpc>
              <a:spcPct val="100000"/>
            </a:lnSpc>
          </a:pPr>
          <a:r>
            <a:rPr lang="en-US" dirty="0"/>
            <a:t>I focused on solving key issues such as over-provisioning and unpredictable cloud costs. Developing tools for cost optimization and centralized control across multiple cloud platforms was crucial in providing value to users.</a:t>
          </a:r>
        </a:p>
      </dgm:t>
    </dgm:pt>
    <dgm:pt modelId="{60D37730-075C-4EE1-AB66-5488D807617A}" type="parTrans" cxnId="{405F9FEA-6F20-4D25-B42C-2BC134775FC1}">
      <dgm:prSet/>
      <dgm:spPr/>
      <dgm:t>
        <a:bodyPr/>
        <a:lstStyle/>
        <a:p>
          <a:endParaRPr lang="en-US"/>
        </a:p>
      </dgm:t>
    </dgm:pt>
    <dgm:pt modelId="{5FB42BC3-7697-449A-9150-00B7D8DAEE4E}" type="sibTrans" cxnId="{405F9FEA-6F20-4D25-B42C-2BC134775FC1}">
      <dgm:prSet/>
      <dgm:spPr/>
      <dgm:t>
        <a:bodyPr/>
        <a:lstStyle/>
        <a:p>
          <a:endParaRPr lang="en-US"/>
        </a:p>
      </dgm:t>
    </dgm:pt>
    <dgm:pt modelId="{8A6FCE25-4ED4-4AEA-AA10-6955A3013002}">
      <dgm:prSet/>
      <dgm:spPr/>
      <dgm:t>
        <a:bodyPr/>
        <a:lstStyle/>
        <a:p>
          <a:r>
            <a:rPr lang="en-US" b="1" dirty="0"/>
            <a:t>Strategic Market Focus</a:t>
          </a:r>
          <a:endParaRPr lang="en-US" dirty="0"/>
        </a:p>
      </dgm:t>
    </dgm:pt>
    <dgm:pt modelId="{E62CBB00-6358-45C7-95C8-A36A96795C0A}" type="parTrans" cxnId="{F8F10AAF-2767-4786-B85A-51B1B8508A3C}">
      <dgm:prSet/>
      <dgm:spPr/>
      <dgm:t>
        <a:bodyPr/>
        <a:lstStyle/>
        <a:p>
          <a:endParaRPr lang="en-US"/>
        </a:p>
      </dgm:t>
    </dgm:pt>
    <dgm:pt modelId="{9651FF6B-ADEC-45B4-9D84-D42F3E140780}" type="sibTrans" cxnId="{F8F10AAF-2767-4786-B85A-51B1B8508A3C}">
      <dgm:prSet/>
      <dgm:spPr/>
      <dgm:t>
        <a:bodyPr/>
        <a:lstStyle/>
        <a:p>
          <a:endParaRPr lang="en-US"/>
        </a:p>
      </dgm:t>
    </dgm:pt>
    <dgm:pt modelId="{25C4CE07-9CCC-40B3-B804-7A30D51A14EB}">
      <dgm:prSet/>
      <dgm:spPr/>
      <dgm:t>
        <a:bodyPr/>
        <a:lstStyle/>
        <a:p>
          <a:pPr algn="just">
            <a:lnSpc>
              <a:spcPct val="100000"/>
            </a:lnSpc>
          </a:pPr>
          <a:r>
            <a:rPr lang="en-US" dirty="0"/>
            <a:t>Understanding that the product needed to be scalable was essential, especially to cater to both large enterprises and SMEs. Learning from companies like GE and Slack, I ensured the product could adapt and grow with customer needs.</a:t>
          </a:r>
        </a:p>
      </dgm:t>
    </dgm:pt>
    <dgm:pt modelId="{626862B2-BAD3-4EF6-A43C-E3EA51633F35}" type="parTrans" cxnId="{0D23D068-92CD-453E-9F54-A72E36057ACA}">
      <dgm:prSet/>
      <dgm:spPr/>
      <dgm:t>
        <a:bodyPr/>
        <a:lstStyle/>
        <a:p>
          <a:endParaRPr lang="en-US"/>
        </a:p>
      </dgm:t>
    </dgm:pt>
    <dgm:pt modelId="{AD660E75-CA77-4ED8-8054-E7DE39E5E1C5}" type="sibTrans" cxnId="{0D23D068-92CD-453E-9F54-A72E36057ACA}">
      <dgm:prSet/>
      <dgm:spPr/>
      <dgm:t>
        <a:bodyPr/>
        <a:lstStyle/>
        <a:p>
          <a:endParaRPr lang="en-US"/>
        </a:p>
      </dgm:t>
    </dgm:pt>
    <dgm:pt modelId="{A02CBAB8-1F33-AA4D-A852-D5B3786B27AC}" type="pres">
      <dgm:prSet presAssocID="{C6730F3B-4B8A-44C5-B487-3A8327D61829}" presName="vert0" presStyleCnt="0">
        <dgm:presLayoutVars>
          <dgm:dir/>
          <dgm:animOne val="branch"/>
          <dgm:animLvl val="lvl"/>
        </dgm:presLayoutVars>
      </dgm:prSet>
      <dgm:spPr/>
    </dgm:pt>
    <dgm:pt modelId="{EBE3F79F-766F-C542-92CB-E819DF7E36C2}" type="pres">
      <dgm:prSet presAssocID="{99224954-0378-4AED-9227-D41459A4E7F1}" presName="thickLine" presStyleLbl="alignNode1" presStyleIdx="0" presStyleCnt="4"/>
      <dgm:spPr>
        <a:ln>
          <a:noFill/>
        </a:ln>
      </dgm:spPr>
    </dgm:pt>
    <dgm:pt modelId="{01A16272-9BD2-B84D-82D7-A770C9FDB100}" type="pres">
      <dgm:prSet presAssocID="{99224954-0378-4AED-9227-D41459A4E7F1}" presName="horz1" presStyleCnt="0"/>
      <dgm:spPr/>
    </dgm:pt>
    <dgm:pt modelId="{AB933DE8-9B1D-1846-9A2B-DAC9F3F33501}" type="pres">
      <dgm:prSet presAssocID="{99224954-0378-4AED-9227-D41459A4E7F1}" presName="tx1" presStyleLbl="revTx" presStyleIdx="0" presStyleCnt="8"/>
      <dgm:spPr/>
    </dgm:pt>
    <dgm:pt modelId="{333D8CEE-F5C4-8D4A-B5E8-F707155A4B60}" type="pres">
      <dgm:prSet presAssocID="{99224954-0378-4AED-9227-D41459A4E7F1}" presName="vert1" presStyleCnt="0"/>
      <dgm:spPr/>
    </dgm:pt>
    <dgm:pt modelId="{0F40A9DD-443A-8544-AC83-3494D2FFDAE9}" type="pres">
      <dgm:prSet presAssocID="{1DBD4394-43F3-4BD1-83BD-E9B0E99699A1}" presName="vertSpace2a" presStyleCnt="0"/>
      <dgm:spPr/>
    </dgm:pt>
    <dgm:pt modelId="{3CDC37EA-21E8-874B-9051-90AD76089ACC}" type="pres">
      <dgm:prSet presAssocID="{1DBD4394-43F3-4BD1-83BD-E9B0E99699A1}" presName="horz2" presStyleCnt="0"/>
      <dgm:spPr/>
    </dgm:pt>
    <dgm:pt modelId="{DA18CC35-241C-F744-A221-EF41FCC377FD}" type="pres">
      <dgm:prSet presAssocID="{1DBD4394-43F3-4BD1-83BD-E9B0E99699A1}" presName="horzSpace2" presStyleCnt="0"/>
      <dgm:spPr/>
    </dgm:pt>
    <dgm:pt modelId="{61B2354E-5365-BF4E-9C01-8F026C1075AB}" type="pres">
      <dgm:prSet presAssocID="{1DBD4394-43F3-4BD1-83BD-E9B0E99699A1}" presName="tx2" presStyleLbl="revTx" presStyleIdx="1" presStyleCnt="8"/>
      <dgm:spPr/>
    </dgm:pt>
    <dgm:pt modelId="{5BEE028C-943A-8B4C-90B2-ACE1B5FC6BE6}" type="pres">
      <dgm:prSet presAssocID="{1DBD4394-43F3-4BD1-83BD-E9B0E99699A1}" presName="vert2" presStyleCnt="0"/>
      <dgm:spPr/>
    </dgm:pt>
    <dgm:pt modelId="{39DAD9E4-1F92-9540-ABD5-60AF8C8EC48F}" type="pres">
      <dgm:prSet presAssocID="{1DBD4394-43F3-4BD1-83BD-E9B0E99699A1}" presName="thinLine2b" presStyleLbl="callout" presStyleIdx="0" presStyleCnt="4"/>
      <dgm:spPr/>
    </dgm:pt>
    <dgm:pt modelId="{A97BFCB6-F14D-5D4F-AFB2-44F8B02D2AA4}" type="pres">
      <dgm:prSet presAssocID="{1DBD4394-43F3-4BD1-83BD-E9B0E99699A1}" presName="vertSpace2b" presStyleCnt="0"/>
      <dgm:spPr/>
    </dgm:pt>
    <dgm:pt modelId="{2CB1D1F1-B2E9-0D42-8FF0-A9EC63920955}" type="pres">
      <dgm:prSet presAssocID="{D089819D-5ED2-465E-A9C3-3718EFA012EE}" presName="thickLine" presStyleLbl="alignNode1" presStyleIdx="1" presStyleCnt="4"/>
      <dgm:spPr>
        <a:ln>
          <a:noFill/>
        </a:ln>
      </dgm:spPr>
    </dgm:pt>
    <dgm:pt modelId="{AF79B78C-3CB0-1741-BBB2-FB15B40FA410}" type="pres">
      <dgm:prSet presAssocID="{D089819D-5ED2-465E-A9C3-3718EFA012EE}" presName="horz1" presStyleCnt="0"/>
      <dgm:spPr/>
    </dgm:pt>
    <dgm:pt modelId="{E25FE0F3-209F-9F43-88A8-547AB928A143}" type="pres">
      <dgm:prSet presAssocID="{D089819D-5ED2-465E-A9C3-3718EFA012EE}" presName="tx1" presStyleLbl="revTx" presStyleIdx="2" presStyleCnt="8"/>
      <dgm:spPr/>
    </dgm:pt>
    <dgm:pt modelId="{F34C1F67-1A91-7940-BA6D-79E4B6D7DBBD}" type="pres">
      <dgm:prSet presAssocID="{D089819D-5ED2-465E-A9C3-3718EFA012EE}" presName="vert1" presStyleCnt="0"/>
      <dgm:spPr/>
    </dgm:pt>
    <dgm:pt modelId="{62F3BD27-2EB0-A947-A72D-D81296916E6E}" type="pres">
      <dgm:prSet presAssocID="{46B7ABBB-157F-4E0A-B899-E74EA2D9053C}" presName="vertSpace2a" presStyleCnt="0"/>
      <dgm:spPr/>
    </dgm:pt>
    <dgm:pt modelId="{C19CBF3A-7A92-AC4E-B671-5D214E7EDA97}" type="pres">
      <dgm:prSet presAssocID="{46B7ABBB-157F-4E0A-B899-E74EA2D9053C}" presName="horz2" presStyleCnt="0"/>
      <dgm:spPr/>
    </dgm:pt>
    <dgm:pt modelId="{57407A89-460F-2348-AB0F-04BE2B3F9528}" type="pres">
      <dgm:prSet presAssocID="{46B7ABBB-157F-4E0A-B899-E74EA2D9053C}" presName="horzSpace2" presStyleCnt="0"/>
      <dgm:spPr/>
    </dgm:pt>
    <dgm:pt modelId="{4F2015C8-2145-D64B-8B82-7AF04A9688B5}" type="pres">
      <dgm:prSet presAssocID="{46B7ABBB-157F-4E0A-B899-E74EA2D9053C}" presName="tx2" presStyleLbl="revTx" presStyleIdx="3" presStyleCnt="8"/>
      <dgm:spPr/>
    </dgm:pt>
    <dgm:pt modelId="{C37DD952-9B7D-654B-93EA-5F19307C53D9}" type="pres">
      <dgm:prSet presAssocID="{46B7ABBB-157F-4E0A-B899-E74EA2D9053C}" presName="vert2" presStyleCnt="0"/>
      <dgm:spPr/>
    </dgm:pt>
    <dgm:pt modelId="{37DA2A33-B6BF-0143-8C8B-182B499C7FCA}" type="pres">
      <dgm:prSet presAssocID="{46B7ABBB-157F-4E0A-B899-E74EA2D9053C}" presName="thinLine2b" presStyleLbl="callout" presStyleIdx="1" presStyleCnt="4"/>
      <dgm:spPr/>
    </dgm:pt>
    <dgm:pt modelId="{84861D96-3238-A64A-A4D3-6B577D24562A}" type="pres">
      <dgm:prSet presAssocID="{46B7ABBB-157F-4E0A-B899-E74EA2D9053C}" presName="vertSpace2b" presStyleCnt="0"/>
      <dgm:spPr/>
    </dgm:pt>
    <dgm:pt modelId="{3A3B41DC-53CF-794D-915D-7B29FE71C545}" type="pres">
      <dgm:prSet presAssocID="{EB979F95-6245-4D77-9A4E-01969AEE306A}" presName="thickLine" presStyleLbl="alignNode1" presStyleIdx="2" presStyleCnt="4"/>
      <dgm:spPr>
        <a:ln>
          <a:noFill/>
        </a:ln>
      </dgm:spPr>
    </dgm:pt>
    <dgm:pt modelId="{0531EBF5-AC72-1940-BC66-2D826363D111}" type="pres">
      <dgm:prSet presAssocID="{EB979F95-6245-4D77-9A4E-01969AEE306A}" presName="horz1" presStyleCnt="0"/>
      <dgm:spPr/>
    </dgm:pt>
    <dgm:pt modelId="{AB1D92A9-DD3B-D943-B648-F6AF13B615A8}" type="pres">
      <dgm:prSet presAssocID="{EB979F95-6245-4D77-9A4E-01969AEE306A}" presName="tx1" presStyleLbl="revTx" presStyleIdx="4" presStyleCnt="8"/>
      <dgm:spPr/>
    </dgm:pt>
    <dgm:pt modelId="{8DDC5038-B15B-774B-981F-862094C80B00}" type="pres">
      <dgm:prSet presAssocID="{EB979F95-6245-4D77-9A4E-01969AEE306A}" presName="vert1" presStyleCnt="0"/>
      <dgm:spPr/>
    </dgm:pt>
    <dgm:pt modelId="{8B3857B0-30EB-1940-82BE-F7662143B78D}" type="pres">
      <dgm:prSet presAssocID="{CDB46869-5378-49E0-AF49-04AD9E7C35CB}" presName="vertSpace2a" presStyleCnt="0"/>
      <dgm:spPr/>
    </dgm:pt>
    <dgm:pt modelId="{EA0A875B-B835-2140-8512-2A0110E61546}" type="pres">
      <dgm:prSet presAssocID="{CDB46869-5378-49E0-AF49-04AD9E7C35CB}" presName="horz2" presStyleCnt="0"/>
      <dgm:spPr/>
    </dgm:pt>
    <dgm:pt modelId="{9456D77B-654F-C546-A857-1A4F503E0AD9}" type="pres">
      <dgm:prSet presAssocID="{CDB46869-5378-49E0-AF49-04AD9E7C35CB}" presName="horzSpace2" presStyleCnt="0"/>
      <dgm:spPr/>
    </dgm:pt>
    <dgm:pt modelId="{BFB457A1-4501-B749-BE9A-F9E759E331EC}" type="pres">
      <dgm:prSet presAssocID="{CDB46869-5378-49E0-AF49-04AD9E7C35CB}" presName="tx2" presStyleLbl="revTx" presStyleIdx="5" presStyleCnt="8"/>
      <dgm:spPr/>
    </dgm:pt>
    <dgm:pt modelId="{BC3FC519-CDF4-EF4F-8BE4-012086509CE2}" type="pres">
      <dgm:prSet presAssocID="{CDB46869-5378-49E0-AF49-04AD9E7C35CB}" presName="vert2" presStyleCnt="0"/>
      <dgm:spPr/>
    </dgm:pt>
    <dgm:pt modelId="{3F375A52-99D9-FD42-AC6B-562F1A6B059E}" type="pres">
      <dgm:prSet presAssocID="{CDB46869-5378-49E0-AF49-04AD9E7C35CB}" presName="thinLine2b" presStyleLbl="callout" presStyleIdx="2" presStyleCnt="4"/>
      <dgm:spPr/>
    </dgm:pt>
    <dgm:pt modelId="{571E6FE8-CBD4-B842-990E-80EC41678CF6}" type="pres">
      <dgm:prSet presAssocID="{CDB46869-5378-49E0-AF49-04AD9E7C35CB}" presName="vertSpace2b" presStyleCnt="0"/>
      <dgm:spPr/>
    </dgm:pt>
    <dgm:pt modelId="{67F2E4DD-E0DC-D94D-9DC3-3E962A73C982}" type="pres">
      <dgm:prSet presAssocID="{8A6FCE25-4ED4-4AEA-AA10-6955A3013002}" presName="thickLine" presStyleLbl="alignNode1" presStyleIdx="3" presStyleCnt="4"/>
      <dgm:spPr>
        <a:ln>
          <a:noFill/>
        </a:ln>
      </dgm:spPr>
    </dgm:pt>
    <dgm:pt modelId="{EB2CAD1F-10CC-A84A-A872-95B3EDDBEC42}" type="pres">
      <dgm:prSet presAssocID="{8A6FCE25-4ED4-4AEA-AA10-6955A3013002}" presName="horz1" presStyleCnt="0"/>
      <dgm:spPr/>
    </dgm:pt>
    <dgm:pt modelId="{C0B89BD8-3853-3543-BEFA-0DB8A24A0C98}" type="pres">
      <dgm:prSet presAssocID="{8A6FCE25-4ED4-4AEA-AA10-6955A3013002}" presName="tx1" presStyleLbl="revTx" presStyleIdx="6" presStyleCnt="8"/>
      <dgm:spPr/>
    </dgm:pt>
    <dgm:pt modelId="{377F1483-D6A0-D848-8EF2-E7D0710DC2B8}" type="pres">
      <dgm:prSet presAssocID="{8A6FCE25-4ED4-4AEA-AA10-6955A3013002}" presName="vert1" presStyleCnt="0"/>
      <dgm:spPr/>
    </dgm:pt>
    <dgm:pt modelId="{244D0D3F-6F2A-C744-80FE-120D31ACE563}" type="pres">
      <dgm:prSet presAssocID="{25C4CE07-9CCC-40B3-B804-7A30D51A14EB}" presName="vertSpace2a" presStyleCnt="0"/>
      <dgm:spPr/>
    </dgm:pt>
    <dgm:pt modelId="{0D08369E-9CD6-0D4D-9E29-832DDCF99D21}" type="pres">
      <dgm:prSet presAssocID="{25C4CE07-9CCC-40B3-B804-7A30D51A14EB}" presName="horz2" presStyleCnt="0"/>
      <dgm:spPr/>
    </dgm:pt>
    <dgm:pt modelId="{9BF1DFCA-AC11-464A-8F37-569E45E23A7B}" type="pres">
      <dgm:prSet presAssocID="{25C4CE07-9CCC-40B3-B804-7A30D51A14EB}" presName="horzSpace2" presStyleCnt="0"/>
      <dgm:spPr/>
    </dgm:pt>
    <dgm:pt modelId="{66F1618D-4C5D-B24F-BC33-741FADDAE5E6}" type="pres">
      <dgm:prSet presAssocID="{25C4CE07-9CCC-40B3-B804-7A30D51A14EB}" presName="tx2" presStyleLbl="revTx" presStyleIdx="7" presStyleCnt="8"/>
      <dgm:spPr/>
    </dgm:pt>
    <dgm:pt modelId="{1C20A131-605C-734D-81C0-1848ED6813B5}" type="pres">
      <dgm:prSet presAssocID="{25C4CE07-9CCC-40B3-B804-7A30D51A14EB}" presName="vert2" presStyleCnt="0"/>
      <dgm:spPr/>
    </dgm:pt>
    <dgm:pt modelId="{711DA1B3-FB09-6444-9CEB-F6E25F38D107}" type="pres">
      <dgm:prSet presAssocID="{25C4CE07-9CCC-40B3-B804-7A30D51A14EB}" presName="thinLine2b" presStyleLbl="callout" presStyleIdx="3" presStyleCnt="4" custLinFactNeighborX="129"/>
      <dgm:spPr/>
    </dgm:pt>
    <dgm:pt modelId="{8C29194F-85D4-AF40-AC9A-79FC301AC6D6}" type="pres">
      <dgm:prSet presAssocID="{25C4CE07-9CCC-40B3-B804-7A30D51A14EB}" presName="vertSpace2b" presStyleCnt="0"/>
      <dgm:spPr/>
    </dgm:pt>
  </dgm:ptLst>
  <dgm:cxnLst>
    <dgm:cxn modelId="{6360703B-326D-4F6C-8EFF-53413FBE2A79}" srcId="{C6730F3B-4B8A-44C5-B487-3A8327D61829}" destId="{D089819D-5ED2-465E-A9C3-3718EFA012EE}" srcOrd="1" destOrd="0" parTransId="{E595F703-5F12-4452-91B2-688906758D3B}" sibTransId="{DCBFDA79-851A-41F4-BEF8-E52023D2AB6E}"/>
    <dgm:cxn modelId="{77773F4E-FDEC-8245-A291-31A3F51E3264}" type="presOf" srcId="{1DBD4394-43F3-4BD1-83BD-E9B0E99699A1}" destId="{61B2354E-5365-BF4E-9C01-8F026C1075AB}" srcOrd="0" destOrd="0" presId="urn:microsoft.com/office/officeart/2008/layout/LinedList"/>
    <dgm:cxn modelId="{0D23D068-92CD-453E-9F54-A72E36057ACA}" srcId="{8A6FCE25-4ED4-4AEA-AA10-6955A3013002}" destId="{25C4CE07-9CCC-40B3-B804-7A30D51A14EB}" srcOrd="0" destOrd="0" parTransId="{626862B2-BAD3-4EF6-A43C-E3EA51633F35}" sibTransId="{AD660E75-CA77-4ED8-8054-E7DE39E5E1C5}"/>
    <dgm:cxn modelId="{95547B6A-476C-C54F-865D-454C3F89C447}" type="presOf" srcId="{CDB46869-5378-49E0-AF49-04AD9E7C35CB}" destId="{BFB457A1-4501-B749-BE9A-F9E759E331EC}" srcOrd="0" destOrd="0" presId="urn:microsoft.com/office/officeart/2008/layout/LinedList"/>
    <dgm:cxn modelId="{FF30AA6D-89AA-4739-89FD-A058203261B5}" srcId="{C6730F3B-4B8A-44C5-B487-3A8327D61829}" destId="{EB979F95-6245-4D77-9A4E-01969AEE306A}" srcOrd="2" destOrd="0" parTransId="{77B4690B-0E43-4510-B42B-3D8A85039B1D}" sibTransId="{1B7E4C08-7B13-44AA-9153-744BB8F7EE2C}"/>
    <dgm:cxn modelId="{0689F4A5-69F1-8544-9D7E-F7026E3B7FAD}" type="presOf" srcId="{99224954-0378-4AED-9227-D41459A4E7F1}" destId="{AB933DE8-9B1D-1846-9A2B-DAC9F3F33501}" srcOrd="0" destOrd="0" presId="urn:microsoft.com/office/officeart/2008/layout/LinedList"/>
    <dgm:cxn modelId="{4EE56DAD-52C8-48CE-8A61-A27C14C0426E}" srcId="{D089819D-5ED2-465E-A9C3-3718EFA012EE}" destId="{46B7ABBB-157F-4E0A-B899-E74EA2D9053C}" srcOrd="0" destOrd="0" parTransId="{A23507A5-8CF2-4B94-AC24-8FC13451E9D9}" sibTransId="{E3FED134-B4E9-4F8D-A011-7E07C7BF9FF8}"/>
    <dgm:cxn modelId="{1F18CDAD-FE76-43B6-9CAA-213073AF3D5F}" srcId="{C6730F3B-4B8A-44C5-B487-3A8327D61829}" destId="{99224954-0378-4AED-9227-D41459A4E7F1}" srcOrd="0" destOrd="0" parTransId="{1A4ADC8D-D5D6-4844-A9F2-2A1FFBCCC039}" sibTransId="{0818A02E-D862-4FCC-9A90-A7321246593F}"/>
    <dgm:cxn modelId="{F8F10AAF-2767-4786-B85A-51B1B8508A3C}" srcId="{C6730F3B-4B8A-44C5-B487-3A8327D61829}" destId="{8A6FCE25-4ED4-4AEA-AA10-6955A3013002}" srcOrd="3" destOrd="0" parTransId="{E62CBB00-6358-45C7-95C8-A36A96795C0A}" sibTransId="{9651FF6B-ADEC-45B4-9D84-D42F3E140780}"/>
    <dgm:cxn modelId="{36ADFEBF-C42C-4C4D-AAA8-C72DEC7D3DBA}" type="presOf" srcId="{46B7ABBB-157F-4E0A-B899-E74EA2D9053C}" destId="{4F2015C8-2145-D64B-8B82-7AF04A9688B5}" srcOrd="0" destOrd="0" presId="urn:microsoft.com/office/officeart/2008/layout/LinedList"/>
    <dgm:cxn modelId="{0F107CC0-8A89-1145-B07D-9348AAAC699F}" type="presOf" srcId="{EB979F95-6245-4D77-9A4E-01969AEE306A}" destId="{AB1D92A9-DD3B-D943-B648-F6AF13B615A8}" srcOrd="0" destOrd="0" presId="urn:microsoft.com/office/officeart/2008/layout/LinedList"/>
    <dgm:cxn modelId="{CAC0CDC2-B6BF-4143-B470-FF047EAC5E08}" type="presOf" srcId="{25C4CE07-9CCC-40B3-B804-7A30D51A14EB}" destId="{66F1618D-4C5D-B24F-BC33-741FADDAE5E6}" srcOrd="0" destOrd="0" presId="urn:microsoft.com/office/officeart/2008/layout/LinedList"/>
    <dgm:cxn modelId="{182D69D9-14F0-B741-98FB-4C550DE67C4D}" type="presOf" srcId="{8A6FCE25-4ED4-4AEA-AA10-6955A3013002}" destId="{C0B89BD8-3853-3543-BEFA-0DB8A24A0C98}" srcOrd="0" destOrd="0" presId="urn:microsoft.com/office/officeart/2008/layout/LinedList"/>
    <dgm:cxn modelId="{405F9FEA-6F20-4D25-B42C-2BC134775FC1}" srcId="{EB979F95-6245-4D77-9A4E-01969AEE306A}" destId="{CDB46869-5378-49E0-AF49-04AD9E7C35CB}" srcOrd="0" destOrd="0" parTransId="{60D37730-075C-4EE1-AB66-5488D807617A}" sibTransId="{5FB42BC3-7697-449A-9150-00B7D8DAEE4E}"/>
    <dgm:cxn modelId="{5DEA13F1-39D6-41F1-8778-41FA0AC7EAAD}" srcId="{99224954-0378-4AED-9227-D41459A4E7F1}" destId="{1DBD4394-43F3-4BD1-83BD-E9B0E99699A1}" srcOrd="0" destOrd="0" parTransId="{36312A81-14A1-451B-AD3F-E6AF6AEC929F}" sibTransId="{44D48A3D-468D-4990-8E76-01C6591A19B5}"/>
    <dgm:cxn modelId="{A4C1D3FF-0E97-2E43-A145-B2B535AF4783}" type="presOf" srcId="{D089819D-5ED2-465E-A9C3-3718EFA012EE}" destId="{E25FE0F3-209F-9F43-88A8-547AB928A143}" srcOrd="0" destOrd="0" presId="urn:microsoft.com/office/officeart/2008/layout/LinedList"/>
    <dgm:cxn modelId="{94DEECFF-4531-7648-B519-6C5F5EBD2406}" type="presOf" srcId="{C6730F3B-4B8A-44C5-B487-3A8327D61829}" destId="{A02CBAB8-1F33-AA4D-A852-D5B3786B27AC}" srcOrd="0" destOrd="0" presId="urn:microsoft.com/office/officeart/2008/layout/LinedList"/>
    <dgm:cxn modelId="{D85A629E-BFD9-B240-BC0C-BCC8A12B3143}" type="presParOf" srcId="{A02CBAB8-1F33-AA4D-A852-D5B3786B27AC}" destId="{EBE3F79F-766F-C542-92CB-E819DF7E36C2}" srcOrd="0" destOrd="0" presId="urn:microsoft.com/office/officeart/2008/layout/LinedList"/>
    <dgm:cxn modelId="{30900FAA-57F9-6B49-8280-D3C72D178457}" type="presParOf" srcId="{A02CBAB8-1F33-AA4D-A852-D5B3786B27AC}" destId="{01A16272-9BD2-B84D-82D7-A770C9FDB100}" srcOrd="1" destOrd="0" presId="urn:microsoft.com/office/officeart/2008/layout/LinedList"/>
    <dgm:cxn modelId="{672F1847-6681-3B40-9D65-E12ADB0BC0BD}" type="presParOf" srcId="{01A16272-9BD2-B84D-82D7-A770C9FDB100}" destId="{AB933DE8-9B1D-1846-9A2B-DAC9F3F33501}" srcOrd="0" destOrd="0" presId="urn:microsoft.com/office/officeart/2008/layout/LinedList"/>
    <dgm:cxn modelId="{C0740946-8389-8241-9EA7-B620A5E81812}" type="presParOf" srcId="{01A16272-9BD2-B84D-82D7-A770C9FDB100}" destId="{333D8CEE-F5C4-8D4A-B5E8-F707155A4B60}" srcOrd="1" destOrd="0" presId="urn:microsoft.com/office/officeart/2008/layout/LinedList"/>
    <dgm:cxn modelId="{C35070A4-8C6D-A346-8D7C-CBA3ED909745}" type="presParOf" srcId="{333D8CEE-F5C4-8D4A-B5E8-F707155A4B60}" destId="{0F40A9DD-443A-8544-AC83-3494D2FFDAE9}" srcOrd="0" destOrd="0" presId="urn:microsoft.com/office/officeart/2008/layout/LinedList"/>
    <dgm:cxn modelId="{07ED548A-94CD-5A49-8BB1-C04C844093AB}" type="presParOf" srcId="{333D8CEE-F5C4-8D4A-B5E8-F707155A4B60}" destId="{3CDC37EA-21E8-874B-9051-90AD76089ACC}" srcOrd="1" destOrd="0" presId="urn:microsoft.com/office/officeart/2008/layout/LinedList"/>
    <dgm:cxn modelId="{C02E0F01-76A6-524A-BFE3-FF4420E6A21F}" type="presParOf" srcId="{3CDC37EA-21E8-874B-9051-90AD76089ACC}" destId="{DA18CC35-241C-F744-A221-EF41FCC377FD}" srcOrd="0" destOrd="0" presId="urn:microsoft.com/office/officeart/2008/layout/LinedList"/>
    <dgm:cxn modelId="{5EE7CC9A-7172-F540-9B87-044488BB6044}" type="presParOf" srcId="{3CDC37EA-21E8-874B-9051-90AD76089ACC}" destId="{61B2354E-5365-BF4E-9C01-8F026C1075AB}" srcOrd="1" destOrd="0" presId="urn:microsoft.com/office/officeart/2008/layout/LinedList"/>
    <dgm:cxn modelId="{920048FA-0658-C541-A5B2-7469FEB2F6F7}" type="presParOf" srcId="{3CDC37EA-21E8-874B-9051-90AD76089ACC}" destId="{5BEE028C-943A-8B4C-90B2-ACE1B5FC6BE6}" srcOrd="2" destOrd="0" presId="urn:microsoft.com/office/officeart/2008/layout/LinedList"/>
    <dgm:cxn modelId="{706349DE-F517-8E4B-8B16-C7F12192CAAB}" type="presParOf" srcId="{333D8CEE-F5C4-8D4A-B5E8-F707155A4B60}" destId="{39DAD9E4-1F92-9540-ABD5-60AF8C8EC48F}" srcOrd="2" destOrd="0" presId="urn:microsoft.com/office/officeart/2008/layout/LinedList"/>
    <dgm:cxn modelId="{CD47A588-6EE7-4644-8DA3-F5856C8D22F8}" type="presParOf" srcId="{333D8CEE-F5C4-8D4A-B5E8-F707155A4B60}" destId="{A97BFCB6-F14D-5D4F-AFB2-44F8B02D2AA4}" srcOrd="3" destOrd="0" presId="urn:microsoft.com/office/officeart/2008/layout/LinedList"/>
    <dgm:cxn modelId="{498BF84A-A940-9549-87EF-9B7BAD06C79F}" type="presParOf" srcId="{A02CBAB8-1F33-AA4D-A852-D5B3786B27AC}" destId="{2CB1D1F1-B2E9-0D42-8FF0-A9EC63920955}" srcOrd="2" destOrd="0" presId="urn:microsoft.com/office/officeart/2008/layout/LinedList"/>
    <dgm:cxn modelId="{F1736079-3CF8-4B47-858A-EA9B5F588A6A}" type="presParOf" srcId="{A02CBAB8-1F33-AA4D-A852-D5B3786B27AC}" destId="{AF79B78C-3CB0-1741-BBB2-FB15B40FA410}" srcOrd="3" destOrd="0" presId="urn:microsoft.com/office/officeart/2008/layout/LinedList"/>
    <dgm:cxn modelId="{206E09B5-F46F-6D41-8C18-6F20F0080AAF}" type="presParOf" srcId="{AF79B78C-3CB0-1741-BBB2-FB15B40FA410}" destId="{E25FE0F3-209F-9F43-88A8-547AB928A143}" srcOrd="0" destOrd="0" presId="urn:microsoft.com/office/officeart/2008/layout/LinedList"/>
    <dgm:cxn modelId="{3FF81D22-E643-5740-9F04-C25DA6B412EF}" type="presParOf" srcId="{AF79B78C-3CB0-1741-BBB2-FB15B40FA410}" destId="{F34C1F67-1A91-7940-BA6D-79E4B6D7DBBD}" srcOrd="1" destOrd="0" presId="urn:microsoft.com/office/officeart/2008/layout/LinedList"/>
    <dgm:cxn modelId="{A3A018AA-BD44-364D-A7D0-C41FA911C096}" type="presParOf" srcId="{F34C1F67-1A91-7940-BA6D-79E4B6D7DBBD}" destId="{62F3BD27-2EB0-A947-A72D-D81296916E6E}" srcOrd="0" destOrd="0" presId="urn:microsoft.com/office/officeart/2008/layout/LinedList"/>
    <dgm:cxn modelId="{7E9E1F4C-E076-FE42-B8AA-2A5CBBF27112}" type="presParOf" srcId="{F34C1F67-1A91-7940-BA6D-79E4B6D7DBBD}" destId="{C19CBF3A-7A92-AC4E-B671-5D214E7EDA97}" srcOrd="1" destOrd="0" presId="urn:microsoft.com/office/officeart/2008/layout/LinedList"/>
    <dgm:cxn modelId="{4A763A85-12FB-F14D-9B52-8974D3C210C6}" type="presParOf" srcId="{C19CBF3A-7A92-AC4E-B671-5D214E7EDA97}" destId="{57407A89-460F-2348-AB0F-04BE2B3F9528}" srcOrd="0" destOrd="0" presId="urn:microsoft.com/office/officeart/2008/layout/LinedList"/>
    <dgm:cxn modelId="{0DACF9D9-4807-4E44-A0E3-140E5532DBAA}" type="presParOf" srcId="{C19CBF3A-7A92-AC4E-B671-5D214E7EDA97}" destId="{4F2015C8-2145-D64B-8B82-7AF04A9688B5}" srcOrd="1" destOrd="0" presId="urn:microsoft.com/office/officeart/2008/layout/LinedList"/>
    <dgm:cxn modelId="{5581B552-D7F0-1F4D-B541-4A6F64C94517}" type="presParOf" srcId="{C19CBF3A-7A92-AC4E-B671-5D214E7EDA97}" destId="{C37DD952-9B7D-654B-93EA-5F19307C53D9}" srcOrd="2" destOrd="0" presId="urn:microsoft.com/office/officeart/2008/layout/LinedList"/>
    <dgm:cxn modelId="{A9BA1833-9B3E-1643-B399-1BD75ACCA26F}" type="presParOf" srcId="{F34C1F67-1A91-7940-BA6D-79E4B6D7DBBD}" destId="{37DA2A33-B6BF-0143-8C8B-182B499C7FCA}" srcOrd="2" destOrd="0" presId="urn:microsoft.com/office/officeart/2008/layout/LinedList"/>
    <dgm:cxn modelId="{D720DAF0-E325-844A-8F52-B38736998536}" type="presParOf" srcId="{F34C1F67-1A91-7940-BA6D-79E4B6D7DBBD}" destId="{84861D96-3238-A64A-A4D3-6B577D24562A}" srcOrd="3" destOrd="0" presId="urn:microsoft.com/office/officeart/2008/layout/LinedList"/>
    <dgm:cxn modelId="{B2ED276C-738E-6B47-A406-03207B70F6B6}" type="presParOf" srcId="{A02CBAB8-1F33-AA4D-A852-D5B3786B27AC}" destId="{3A3B41DC-53CF-794D-915D-7B29FE71C545}" srcOrd="4" destOrd="0" presId="urn:microsoft.com/office/officeart/2008/layout/LinedList"/>
    <dgm:cxn modelId="{58CA7C71-B05D-A444-BBED-494B4B6F671C}" type="presParOf" srcId="{A02CBAB8-1F33-AA4D-A852-D5B3786B27AC}" destId="{0531EBF5-AC72-1940-BC66-2D826363D111}" srcOrd="5" destOrd="0" presId="urn:microsoft.com/office/officeart/2008/layout/LinedList"/>
    <dgm:cxn modelId="{43712702-E846-F04A-8343-CDF16B75C11E}" type="presParOf" srcId="{0531EBF5-AC72-1940-BC66-2D826363D111}" destId="{AB1D92A9-DD3B-D943-B648-F6AF13B615A8}" srcOrd="0" destOrd="0" presId="urn:microsoft.com/office/officeart/2008/layout/LinedList"/>
    <dgm:cxn modelId="{84D52BC9-C275-964D-AA75-66C3825F8957}" type="presParOf" srcId="{0531EBF5-AC72-1940-BC66-2D826363D111}" destId="{8DDC5038-B15B-774B-981F-862094C80B00}" srcOrd="1" destOrd="0" presId="urn:microsoft.com/office/officeart/2008/layout/LinedList"/>
    <dgm:cxn modelId="{3B514B53-3297-4B4F-B1C9-5F3BD4D1321C}" type="presParOf" srcId="{8DDC5038-B15B-774B-981F-862094C80B00}" destId="{8B3857B0-30EB-1940-82BE-F7662143B78D}" srcOrd="0" destOrd="0" presId="urn:microsoft.com/office/officeart/2008/layout/LinedList"/>
    <dgm:cxn modelId="{213F3806-653D-AC48-A1A4-7D33B85136B4}" type="presParOf" srcId="{8DDC5038-B15B-774B-981F-862094C80B00}" destId="{EA0A875B-B835-2140-8512-2A0110E61546}" srcOrd="1" destOrd="0" presId="urn:microsoft.com/office/officeart/2008/layout/LinedList"/>
    <dgm:cxn modelId="{7DE5E894-A1B6-8941-BF66-F02F80DDECFE}" type="presParOf" srcId="{EA0A875B-B835-2140-8512-2A0110E61546}" destId="{9456D77B-654F-C546-A857-1A4F503E0AD9}" srcOrd="0" destOrd="0" presId="urn:microsoft.com/office/officeart/2008/layout/LinedList"/>
    <dgm:cxn modelId="{DE32B993-3A2F-3F4A-A6BB-97077D17F832}" type="presParOf" srcId="{EA0A875B-B835-2140-8512-2A0110E61546}" destId="{BFB457A1-4501-B749-BE9A-F9E759E331EC}" srcOrd="1" destOrd="0" presId="urn:microsoft.com/office/officeart/2008/layout/LinedList"/>
    <dgm:cxn modelId="{0BBBB314-2F9F-1742-BFA7-5B3A8E7BB689}" type="presParOf" srcId="{EA0A875B-B835-2140-8512-2A0110E61546}" destId="{BC3FC519-CDF4-EF4F-8BE4-012086509CE2}" srcOrd="2" destOrd="0" presId="urn:microsoft.com/office/officeart/2008/layout/LinedList"/>
    <dgm:cxn modelId="{EFE62F3A-B6C3-EF48-9BB9-CBD8CF31749D}" type="presParOf" srcId="{8DDC5038-B15B-774B-981F-862094C80B00}" destId="{3F375A52-99D9-FD42-AC6B-562F1A6B059E}" srcOrd="2" destOrd="0" presId="urn:microsoft.com/office/officeart/2008/layout/LinedList"/>
    <dgm:cxn modelId="{48E0594D-5AAE-C147-8F6E-BE2DF0428C98}" type="presParOf" srcId="{8DDC5038-B15B-774B-981F-862094C80B00}" destId="{571E6FE8-CBD4-B842-990E-80EC41678CF6}" srcOrd="3" destOrd="0" presId="urn:microsoft.com/office/officeart/2008/layout/LinedList"/>
    <dgm:cxn modelId="{6C916ED4-AACC-B144-BF6A-389D5BDE7EBD}" type="presParOf" srcId="{A02CBAB8-1F33-AA4D-A852-D5B3786B27AC}" destId="{67F2E4DD-E0DC-D94D-9DC3-3E962A73C982}" srcOrd="6" destOrd="0" presId="urn:microsoft.com/office/officeart/2008/layout/LinedList"/>
    <dgm:cxn modelId="{86CEC7A8-44CA-D84B-BCFF-2C4B457FA51F}" type="presParOf" srcId="{A02CBAB8-1F33-AA4D-A852-D5B3786B27AC}" destId="{EB2CAD1F-10CC-A84A-A872-95B3EDDBEC42}" srcOrd="7" destOrd="0" presId="urn:microsoft.com/office/officeart/2008/layout/LinedList"/>
    <dgm:cxn modelId="{6E39A3D3-A56A-FF4E-8F1F-2E164AB86107}" type="presParOf" srcId="{EB2CAD1F-10CC-A84A-A872-95B3EDDBEC42}" destId="{C0B89BD8-3853-3543-BEFA-0DB8A24A0C98}" srcOrd="0" destOrd="0" presId="urn:microsoft.com/office/officeart/2008/layout/LinedList"/>
    <dgm:cxn modelId="{1BD7BE5E-BF83-6143-A95C-23C6DFCABEE1}" type="presParOf" srcId="{EB2CAD1F-10CC-A84A-A872-95B3EDDBEC42}" destId="{377F1483-D6A0-D848-8EF2-E7D0710DC2B8}" srcOrd="1" destOrd="0" presId="urn:microsoft.com/office/officeart/2008/layout/LinedList"/>
    <dgm:cxn modelId="{CBD3FE45-6B37-A241-9471-242B54ABFE8D}" type="presParOf" srcId="{377F1483-D6A0-D848-8EF2-E7D0710DC2B8}" destId="{244D0D3F-6F2A-C744-80FE-120D31ACE563}" srcOrd="0" destOrd="0" presId="urn:microsoft.com/office/officeart/2008/layout/LinedList"/>
    <dgm:cxn modelId="{FFBF4370-1A5F-DD43-9ECD-5E4A6750DDA2}" type="presParOf" srcId="{377F1483-D6A0-D848-8EF2-E7D0710DC2B8}" destId="{0D08369E-9CD6-0D4D-9E29-832DDCF99D21}" srcOrd="1" destOrd="0" presId="urn:microsoft.com/office/officeart/2008/layout/LinedList"/>
    <dgm:cxn modelId="{99289A48-46A2-234C-9C31-CADFF7A7447F}" type="presParOf" srcId="{0D08369E-9CD6-0D4D-9E29-832DDCF99D21}" destId="{9BF1DFCA-AC11-464A-8F37-569E45E23A7B}" srcOrd="0" destOrd="0" presId="urn:microsoft.com/office/officeart/2008/layout/LinedList"/>
    <dgm:cxn modelId="{475C31CC-4F29-F44F-A072-499E5C7D29E5}" type="presParOf" srcId="{0D08369E-9CD6-0D4D-9E29-832DDCF99D21}" destId="{66F1618D-4C5D-B24F-BC33-741FADDAE5E6}" srcOrd="1" destOrd="0" presId="urn:microsoft.com/office/officeart/2008/layout/LinedList"/>
    <dgm:cxn modelId="{73417A41-81AB-DB4A-9E27-A50A734D252D}" type="presParOf" srcId="{0D08369E-9CD6-0D4D-9E29-832DDCF99D21}" destId="{1C20A131-605C-734D-81C0-1848ED6813B5}" srcOrd="2" destOrd="0" presId="urn:microsoft.com/office/officeart/2008/layout/LinedList"/>
    <dgm:cxn modelId="{5E9E7BD9-5AF6-B441-81A4-646E91EBDC6C}" type="presParOf" srcId="{377F1483-D6A0-D848-8EF2-E7D0710DC2B8}" destId="{711DA1B3-FB09-6444-9CEB-F6E25F38D107}" srcOrd="2" destOrd="0" presId="urn:microsoft.com/office/officeart/2008/layout/LinedList"/>
    <dgm:cxn modelId="{B5120970-7522-2B47-B6AD-C2B97FCACEB4}" type="presParOf" srcId="{377F1483-D6A0-D848-8EF2-E7D0710DC2B8}" destId="{8C29194F-85D4-AF40-AC9A-79FC301AC6D6}"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6E3257-2DFF-BF49-BF73-E9EDCBB3E82B}">
      <dsp:nvSpPr>
        <dsp:cNvPr id="0" name=""/>
        <dsp:cNvSpPr/>
      </dsp:nvSpPr>
      <dsp:spPr>
        <a:xfrm>
          <a:off x="0" y="288"/>
          <a:ext cx="4597050" cy="0"/>
        </a:xfrm>
        <a:prstGeom prst="line">
          <a:avLst/>
        </a:prstGeom>
        <a:solidFill>
          <a:schemeClr val="accent5">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A76920F-960B-DD43-8EC7-41B545157EC7}">
      <dsp:nvSpPr>
        <dsp:cNvPr id="0" name=""/>
        <dsp:cNvSpPr/>
      </dsp:nvSpPr>
      <dsp:spPr>
        <a:xfrm>
          <a:off x="0" y="288"/>
          <a:ext cx="4597050" cy="471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AE" sz="1500" b="1" kern="1200" dirty="0"/>
            <a:t>1</a:t>
          </a:r>
          <a:r>
            <a:rPr lang="en-AE" sz="1500" b="1" kern="1200"/>
            <a:t>. </a:t>
          </a:r>
          <a:r>
            <a:rPr lang="en-US" sz="1500" b="1" i="0" kern="1200" dirty="0"/>
            <a:t>MALLIDI AKHIL REDDY (2024TM93056)</a:t>
          </a:r>
          <a:endParaRPr lang="en-US" sz="1500" kern="1200" dirty="0"/>
        </a:p>
      </dsp:txBody>
      <dsp:txXfrm>
        <a:off x="0" y="288"/>
        <a:ext cx="4597050" cy="471989"/>
      </dsp:txXfrm>
    </dsp:sp>
    <dsp:sp modelId="{6869A3CD-EC3D-CD4A-B463-54182C8B7EB2}">
      <dsp:nvSpPr>
        <dsp:cNvPr id="0" name=""/>
        <dsp:cNvSpPr/>
      </dsp:nvSpPr>
      <dsp:spPr>
        <a:xfrm>
          <a:off x="0" y="472277"/>
          <a:ext cx="4597050" cy="0"/>
        </a:xfrm>
        <a:prstGeom prst="line">
          <a:avLst/>
        </a:prstGeom>
        <a:solidFill>
          <a:schemeClr val="accent5">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72FB67-F0C1-9140-8E9A-8D47BFF35AB3}">
      <dsp:nvSpPr>
        <dsp:cNvPr id="0" name=""/>
        <dsp:cNvSpPr/>
      </dsp:nvSpPr>
      <dsp:spPr>
        <a:xfrm>
          <a:off x="0" y="472277"/>
          <a:ext cx="4597050" cy="471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AE" sz="1500" b="1" kern="1200" dirty="0"/>
            <a:t>2</a:t>
          </a:r>
          <a:r>
            <a:rPr lang="en-AE" sz="1500" b="1" kern="1200"/>
            <a:t>. </a:t>
          </a:r>
          <a:r>
            <a:rPr lang="en-US" sz="1500" b="1" i="0" kern="1200" dirty="0"/>
            <a:t>CHITTAJALLU PREM GURUMUKH (2024TM93279)</a:t>
          </a:r>
          <a:endParaRPr lang="en-US" sz="1500" kern="1200" dirty="0"/>
        </a:p>
      </dsp:txBody>
      <dsp:txXfrm>
        <a:off x="0" y="472277"/>
        <a:ext cx="4597050" cy="471989"/>
      </dsp:txXfrm>
    </dsp:sp>
    <dsp:sp modelId="{427E02B8-7DA6-234F-9FA3-413C1856EF9D}">
      <dsp:nvSpPr>
        <dsp:cNvPr id="0" name=""/>
        <dsp:cNvSpPr/>
      </dsp:nvSpPr>
      <dsp:spPr>
        <a:xfrm>
          <a:off x="0" y="944267"/>
          <a:ext cx="4597050" cy="0"/>
        </a:xfrm>
        <a:prstGeom prst="line">
          <a:avLst/>
        </a:prstGeom>
        <a:solidFill>
          <a:schemeClr val="accent5">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E0DBBDD-C920-E846-9BEA-62F21E2089B8}">
      <dsp:nvSpPr>
        <dsp:cNvPr id="0" name=""/>
        <dsp:cNvSpPr/>
      </dsp:nvSpPr>
      <dsp:spPr>
        <a:xfrm>
          <a:off x="0" y="944267"/>
          <a:ext cx="4597050" cy="471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AE" sz="1500" b="1" kern="1200" dirty="0"/>
            <a:t>3. </a:t>
          </a:r>
          <a:r>
            <a:rPr lang="en-US" sz="1500" b="1" i="0" kern="1200" dirty="0"/>
            <a:t>MANAN PRAVINKUMAR PARMAR (2024TM93030)</a:t>
          </a:r>
          <a:endParaRPr lang="en-US" sz="1500" kern="1200" dirty="0"/>
        </a:p>
      </dsp:txBody>
      <dsp:txXfrm>
        <a:off x="0" y="944267"/>
        <a:ext cx="4597050" cy="471989"/>
      </dsp:txXfrm>
    </dsp:sp>
    <dsp:sp modelId="{A2471417-8A5E-1248-B616-B54CAC4B9923}">
      <dsp:nvSpPr>
        <dsp:cNvPr id="0" name=""/>
        <dsp:cNvSpPr/>
      </dsp:nvSpPr>
      <dsp:spPr>
        <a:xfrm>
          <a:off x="0" y="1416257"/>
          <a:ext cx="4597050" cy="0"/>
        </a:xfrm>
        <a:prstGeom prst="line">
          <a:avLst/>
        </a:prstGeom>
        <a:solidFill>
          <a:schemeClr val="accent5">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1F27CC-701C-D142-B314-691814BD3C65}">
      <dsp:nvSpPr>
        <dsp:cNvPr id="0" name=""/>
        <dsp:cNvSpPr/>
      </dsp:nvSpPr>
      <dsp:spPr>
        <a:xfrm>
          <a:off x="0" y="1416257"/>
          <a:ext cx="4597050" cy="471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AE" sz="1500" b="1" kern="1200" dirty="0"/>
            <a:t>4. </a:t>
          </a:r>
          <a:r>
            <a:rPr lang="en-US" sz="1500" b="1" i="0" kern="1200" dirty="0"/>
            <a:t>PRAKASHA G (2024TM93260)</a:t>
          </a:r>
          <a:endParaRPr lang="en-US" sz="1500" kern="1200" dirty="0"/>
        </a:p>
      </dsp:txBody>
      <dsp:txXfrm>
        <a:off x="0" y="1416257"/>
        <a:ext cx="4597050" cy="471989"/>
      </dsp:txXfrm>
    </dsp:sp>
    <dsp:sp modelId="{1DF1C008-D0AB-A942-B309-BF0097E6FC29}">
      <dsp:nvSpPr>
        <dsp:cNvPr id="0" name=""/>
        <dsp:cNvSpPr/>
      </dsp:nvSpPr>
      <dsp:spPr>
        <a:xfrm>
          <a:off x="0" y="1888247"/>
          <a:ext cx="4597050" cy="0"/>
        </a:xfrm>
        <a:prstGeom prst="line">
          <a:avLst/>
        </a:prstGeom>
        <a:solidFill>
          <a:schemeClr val="accent5">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DE095F-3411-B94A-A9D6-045EAA89663D}">
      <dsp:nvSpPr>
        <dsp:cNvPr id="0" name=""/>
        <dsp:cNvSpPr/>
      </dsp:nvSpPr>
      <dsp:spPr>
        <a:xfrm>
          <a:off x="0" y="1888247"/>
          <a:ext cx="4597050" cy="471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AE" sz="1500" b="1" kern="1200" dirty="0"/>
            <a:t>5. </a:t>
          </a:r>
          <a:r>
            <a:rPr lang="en-US" sz="1500" b="1" i="0" kern="1200" dirty="0"/>
            <a:t>UDYAGIRI VENKATAGURU PRASAD (2022TM93653)</a:t>
          </a:r>
          <a:endParaRPr lang="en-US" sz="1500" kern="1200" dirty="0"/>
        </a:p>
      </dsp:txBody>
      <dsp:txXfrm>
        <a:off x="0" y="1888247"/>
        <a:ext cx="4597050" cy="4719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129A25-6791-459A-B26B-55837009E766}">
      <dsp:nvSpPr>
        <dsp:cNvPr id="0" name=""/>
        <dsp:cNvSpPr/>
      </dsp:nvSpPr>
      <dsp:spPr>
        <a:xfrm>
          <a:off x="0" y="491"/>
          <a:ext cx="9720262" cy="11490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004A92-263C-4336-8864-2BBEF99E8D66}">
      <dsp:nvSpPr>
        <dsp:cNvPr id="0" name=""/>
        <dsp:cNvSpPr/>
      </dsp:nvSpPr>
      <dsp:spPr>
        <a:xfrm>
          <a:off x="347593" y="259031"/>
          <a:ext cx="631988" cy="6319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8F7101-26CF-440C-9722-14F3E83072DB}">
      <dsp:nvSpPr>
        <dsp:cNvPr id="0" name=""/>
        <dsp:cNvSpPr/>
      </dsp:nvSpPr>
      <dsp:spPr>
        <a:xfrm>
          <a:off x="1327175" y="491"/>
          <a:ext cx="4374117"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666750">
            <a:lnSpc>
              <a:spcPct val="90000"/>
            </a:lnSpc>
            <a:spcBef>
              <a:spcPct val="0"/>
            </a:spcBef>
            <a:spcAft>
              <a:spcPct val="35000"/>
            </a:spcAft>
            <a:buNone/>
          </a:pPr>
          <a:r>
            <a:rPr lang="en-US" sz="1500" b="1" kern="1200" dirty="0"/>
            <a:t>Medium to Large Enterprises</a:t>
          </a:r>
          <a:r>
            <a:rPr lang="en-US" sz="1500" kern="1200" dirty="0"/>
            <a:t>: These organizations use multiple cloud platforms like AWS, Azure, and Google Cloud and often struggle with managing costs across these platforms.</a:t>
          </a:r>
        </a:p>
      </dsp:txBody>
      <dsp:txXfrm>
        <a:off x="1327175" y="491"/>
        <a:ext cx="4374117" cy="1149069"/>
      </dsp:txXfrm>
    </dsp:sp>
    <dsp:sp modelId="{7726B9EF-57EF-4125-9DEB-9A9C6F828F07}">
      <dsp:nvSpPr>
        <dsp:cNvPr id="0" name=""/>
        <dsp:cNvSpPr/>
      </dsp:nvSpPr>
      <dsp:spPr>
        <a:xfrm>
          <a:off x="5701293" y="491"/>
          <a:ext cx="4018968"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488950">
            <a:lnSpc>
              <a:spcPct val="90000"/>
            </a:lnSpc>
            <a:spcBef>
              <a:spcPct val="0"/>
            </a:spcBef>
            <a:spcAft>
              <a:spcPct val="35000"/>
            </a:spcAft>
            <a:buNone/>
          </a:pPr>
          <a:r>
            <a:rPr lang="en-US" sz="1100" b="1" kern="1200"/>
            <a:t>Example</a:t>
          </a:r>
          <a:r>
            <a:rPr lang="en-US" sz="1100" kern="1200"/>
            <a:t>: </a:t>
          </a:r>
          <a:r>
            <a:rPr lang="en-US" sz="1100" b="1" kern="1200"/>
            <a:t>Netflix</a:t>
          </a:r>
          <a:r>
            <a:rPr lang="en-US" sz="1100" kern="1200"/>
            <a:t> relies heavily on cloud services to stream content globally. Managing the cost across multiple regions and services is complex, and an AI-powered solution can help optimize these costs dynamically.</a:t>
          </a:r>
        </a:p>
      </dsp:txBody>
      <dsp:txXfrm>
        <a:off x="5701293" y="491"/>
        <a:ext cx="4018968" cy="1149069"/>
      </dsp:txXfrm>
    </dsp:sp>
    <dsp:sp modelId="{B772D0AB-227D-4AA3-BC2E-EAE688433CCA}">
      <dsp:nvSpPr>
        <dsp:cNvPr id="0" name=""/>
        <dsp:cNvSpPr/>
      </dsp:nvSpPr>
      <dsp:spPr>
        <a:xfrm>
          <a:off x="0" y="1436827"/>
          <a:ext cx="9720262" cy="11490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B585AC-C8F1-412A-8D4B-B2C2413200FB}">
      <dsp:nvSpPr>
        <dsp:cNvPr id="0" name=""/>
        <dsp:cNvSpPr/>
      </dsp:nvSpPr>
      <dsp:spPr>
        <a:xfrm>
          <a:off x="347593" y="1695368"/>
          <a:ext cx="631988" cy="6319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B6BC587-8C85-424A-B006-81CB1DAF2E23}">
      <dsp:nvSpPr>
        <dsp:cNvPr id="0" name=""/>
        <dsp:cNvSpPr/>
      </dsp:nvSpPr>
      <dsp:spPr>
        <a:xfrm>
          <a:off x="1327175" y="1436827"/>
          <a:ext cx="4374117"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666750">
            <a:lnSpc>
              <a:spcPct val="90000"/>
            </a:lnSpc>
            <a:spcBef>
              <a:spcPct val="0"/>
            </a:spcBef>
            <a:spcAft>
              <a:spcPct val="35000"/>
            </a:spcAft>
            <a:buNone/>
          </a:pPr>
          <a:r>
            <a:rPr lang="en-US" sz="1500" b="1" kern="1200" dirty="0"/>
            <a:t>IT Departments and Cloud Operations Teams</a:t>
          </a:r>
          <a:r>
            <a:rPr lang="en-US" sz="1500" kern="1200" dirty="0"/>
            <a:t>: Individuals responsible for managing cloud resources and budgeting within organizations will benefit directly from using this app.</a:t>
          </a:r>
        </a:p>
      </dsp:txBody>
      <dsp:txXfrm>
        <a:off x="1327175" y="1436827"/>
        <a:ext cx="4374117" cy="1149069"/>
      </dsp:txXfrm>
    </dsp:sp>
    <dsp:sp modelId="{4493543A-2446-4FD5-B97F-B0A656EC3E88}">
      <dsp:nvSpPr>
        <dsp:cNvPr id="0" name=""/>
        <dsp:cNvSpPr/>
      </dsp:nvSpPr>
      <dsp:spPr>
        <a:xfrm>
          <a:off x="5701293" y="1436827"/>
          <a:ext cx="4018968"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488950">
            <a:lnSpc>
              <a:spcPct val="90000"/>
            </a:lnSpc>
            <a:spcBef>
              <a:spcPct val="0"/>
            </a:spcBef>
            <a:spcAft>
              <a:spcPct val="35000"/>
            </a:spcAft>
            <a:buNone/>
          </a:pPr>
          <a:r>
            <a:rPr lang="en-US" sz="1100" b="1" kern="1200" dirty="0"/>
            <a:t>Example</a:t>
          </a:r>
          <a:r>
            <a:rPr lang="en-US" sz="1100" kern="1200" dirty="0"/>
            <a:t>: </a:t>
          </a:r>
          <a:r>
            <a:rPr lang="en-US" sz="1100" b="1" kern="1200" dirty="0"/>
            <a:t>Adobe</a:t>
          </a:r>
          <a:r>
            <a:rPr lang="en-US" sz="1100" kern="1200" dirty="0"/>
            <a:t> has multiple cloud-based services such as Creative Cloud and Document Cloud. Their IT teams need tools that can provide visibility into usage and optimize resource allocation.</a:t>
          </a:r>
        </a:p>
      </dsp:txBody>
      <dsp:txXfrm>
        <a:off x="5701293" y="1436827"/>
        <a:ext cx="4018968" cy="1149069"/>
      </dsp:txXfrm>
    </dsp:sp>
    <dsp:sp modelId="{58F9718B-E32D-4DD3-A38D-8FB351221CE4}">
      <dsp:nvSpPr>
        <dsp:cNvPr id="0" name=""/>
        <dsp:cNvSpPr/>
      </dsp:nvSpPr>
      <dsp:spPr>
        <a:xfrm>
          <a:off x="0" y="2873164"/>
          <a:ext cx="9720262" cy="11490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879DE-3B49-4090-B6FB-680082F5FC89}">
      <dsp:nvSpPr>
        <dsp:cNvPr id="0" name=""/>
        <dsp:cNvSpPr/>
      </dsp:nvSpPr>
      <dsp:spPr>
        <a:xfrm>
          <a:off x="347593" y="3131705"/>
          <a:ext cx="631988" cy="6319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CCB3CE-3BC4-436F-B35D-22CA2F5BA649}">
      <dsp:nvSpPr>
        <dsp:cNvPr id="0" name=""/>
        <dsp:cNvSpPr/>
      </dsp:nvSpPr>
      <dsp:spPr>
        <a:xfrm>
          <a:off x="1327175" y="2873164"/>
          <a:ext cx="4374117"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666750">
            <a:lnSpc>
              <a:spcPct val="90000"/>
            </a:lnSpc>
            <a:spcBef>
              <a:spcPct val="0"/>
            </a:spcBef>
            <a:spcAft>
              <a:spcPct val="35000"/>
            </a:spcAft>
            <a:buNone/>
          </a:pPr>
          <a:r>
            <a:rPr lang="en-US" sz="1500" b="1" kern="1200"/>
            <a:t>Cloud Service Resellers and Managed Service Providers (MSPs)</a:t>
          </a:r>
          <a:r>
            <a:rPr lang="en-US" sz="1500" kern="1200"/>
            <a:t>: These companies manage cloud services on behalf of their clients and require tools to optimize costs and provide value-added services.</a:t>
          </a:r>
        </a:p>
      </dsp:txBody>
      <dsp:txXfrm>
        <a:off x="1327175" y="2873164"/>
        <a:ext cx="4374117" cy="1149069"/>
      </dsp:txXfrm>
    </dsp:sp>
    <dsp:sp modelId="{186313C2-5E67-4AE7-88EA-4410206751B6}">
      <dsp:nvSpPr>
        <dsp:cNvPr id="0" name=""/>
        <dsp:cNvSpPr/>
      </dsp:nvSpPr>
      <dsp:spPr>
        <a:xfrm>
          <a:off x="5701293" y="2873164"/>
          <a:ext cx="4018968"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488950">
            <a:lnSpc>
              <a:spcPct val="90000"/>
            </a:lnSpc>
            <a:spcBef>
              <a:spcPct val="0"/>
            </a:spcBef>
            <a:spcAft>
              <a:spcPct val="35000"/>
            </a:spcAft>
            <a:buNone/>
          </a:pPr>
          <a:r>
            <a:rPr lang="en-US" sz="1100" b="1" kern="1200"/>
            <a:t>Example</a:t>
          </a:r>
          <a:r>
            <a:rPr lang="en-US" sz="1100" kern="1200"/>
            <a:t>: </a:t>
          </a:r>
          <a:r>
            <a:rPr lang="en-US" sz="1100" b="1" kern="1200"/>
            <a:t>Rackspace Technology</a:t>
          </a:r>
          <a:r>
            <a:rPr lang="en-US" sz="1100" kern="1200"/>
            <a:t> is a managed cloud computing company that helps businesses manage their cloud infrastructure across various platforms. Cost management tools are critical for them to optimize costs for their clients.</a:t>
          </a:r>
        </a:p>
      </dsp:txBody>
      <dsp:txXfrm>
        <a:off x="5701293" y="2873164"/>
        <a:ext cx="4018968" cy="11490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00A790-707D-9043-A24C-B51116651F53}">
      <dsp:nvSpPr>
        <dsp:cNvPr id="0" name=""/>
        <dsp:cNvSpPr/>
      </dsp:nvSpPr>
      <dsp:spPr>
        <a:xfrm>
          <a:off x="0" y="0"/>
          <a:ext cx="9720262" cy="0"/>
        </a:xfrm>
        <a:prstGeom prst="line">
          <a:avLst/>
        </a:prstGeom>
        <a:solidFill>
          <a:schemeClr val="accent1">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0FAE86-8CE0-CB45-9CEC-EEE8D22BEB8B}">
      <dsp:nvSpPr>
        <dsp:cNvPr id="0" name=""/>
        <dsp:cNvSpPr/>
      </dsp:nvSpPr>
      <dsp:spPr>
        <a:xfrm>
          <a:off x="0" y="0"/>
          <a:ext cx="9720262" cy="1005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Over-Provisioning of Resources</a:t>
          </a:r>
          <a:r>
            <a:rPr lang="en-US" sz="2400" kern="1200" dirty="0"/>
            <a:t>: Organizations often allocate more cloud resources than necessary, leading to increased costs.</a:t>
          </a:r>
        </a:p>
      </dsp:txBody>
      <dsp:txXfrm>
        <a:off x="0" y="0"/>
        <a:ext cx="9720262" cy="1005681"/>
      </dsp:txXfrm>
    </dsp:sp>
    <dsp:sp modelId="{48161255-C93A-BC4B-9334-57F1FBE27FCB}">
      <dsp:nvSpPr>
        <dsp:cNvPr id="0" name=""/>
        <dsp:cNvSpPr/>
      </dsp:nvSpPr>
      <dsp:spPr>
        <a:xfrm>
          <a:off x="0" y="1005681"/>
          <a:ext cx="972026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64FB81-5C16-304E-97A2-FD368AA9EFA7}">
      <dsp:nvSpPr>
        <dsp:cNvPr id="0" name=""/>
        <dsp:cNvSpPr/>
      </dsp:nvSpPr>
      <dsp:spPr>
        <a:xfrm>
          <a:off x="0" y="1005681"/>
          <a:ext cx="9720262" cy="1005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a:t>Lack of Visibility into Cloud Usage</a:t>
          </a:r>
          <a:r>
            <a:rPr lang="en-US" sz="2400" kern="1200"/>
            <a:t>: Without a centralized view, organizations struggle to monitor and manage cloud usage effectively.</a:t>
          </a:r>
        </a:p>
      </dsp:txBody>
      <dsp:txXfrm>
        <a:off x="0" y="1005681"/>
        <a:ext cx="9720262" cy="1005681"/>
      </dsp:txXfrm>
    </dsp:sp>
    <dsp:sp modelId="{30CC302C-99DB-EA4F-8393-E5D7FFCDF46F}">
      <dsp:nvSpPr>
        <dsp:cNvPr id="0" name=""/>
        <dsp:cNvSpPr/>
      </dsp:nvSpPr>
      <dsp:spPr>
        <a:xfrm>
          <a:off x="0" y="2011362"/>
          <a:ext cx="972026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ADC1D3-29A7-1D43-B40C-9DE2DB8F93E2}">
      <dsp:nvSpPr>
        <dsp:cNvPr id="0" name=""/>
        <dsp:cNvSpPr/>
      </dsp:nvSpPr>
      <dsp:spPr>
        <a:xfrm>
          <a:off x="0" y="2011362"/>
          <a:ext cx="9720262" cy="1005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Difficulty in Managing Multiple Cloud Subscriptions</a:t>
          </a:r>
          <a:r>
            <a:rPr lang="en-US" sz="2400" kern="1200" dirty="0"/>
            <a:t>: Managing subscriptions across different cloud platforms can be complex and time-consuming.</a:t>
          </a:r>
        </a:p>
      </dsp:txBody>
      <dsp:txXfrm>
        <a:off x="0" y="2011362"/>
        <a:ext cx="9720262" cy="1005681"/>
      </dsp:txXfrm>
    </dsp:sp>
    <dsp:sp modelId="{63A6E002-774C-F047-B076-11A263E64412}">
      <dsp:nvSpPr>
        <dsp:cNvPr id="0" name=""/>
        <dsp:cNvSpPr/>
      </dsp:nvSpPr>
      <dsp:spPr>
        <a:xfrm>
          <a:off x="0" y="3017043"/>
          <a:ext cx="972026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56B439-4C48-654C-A60A-C28A1F4A77D9}">
      <dsp:nvSpPr>
        <dsp:cNvPr id="0" name=""/>
        <dsp:cNvSpPr/>
      </dsp:nvSpPr>
      <dsp:spPr>
        <a:xfrm>
          <a:off x="0" y="3017043"/>
          <a:ext cx="9720262" cy="1005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a:t>Unpredictable Cloud Costs</a:t>
          </a:r>
          <a:r>
            <a:rPr lang="en-US" sz="2400" kern="1200"/>
            <a:t>: Fluctuations in usage and varying pricing models can make it challenging to predict and control cloud expenses.</a:t>
          </a:r>
        </a:p>
      </dsp:txBody>
      <dsp:txXfrm>
        <a:off x="0" y="3017043"/>
        <a:ext cx="9720262" cy="10056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86C0C0-88B7-4684-87D6-502DD3D5FFD2}">
      <dsp:nvSpPr>
        <dsp:cNvPr id="0" name=""/>
        <dsp:cNvSpPr/>
      </dsp:nvSpPr>
      <dsp:spPr>
        <a:xfrm>
          <a:off x="333148" y="463045"/>
          <a:ext cx="1040097" cy="104009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A7B01A-0D72-4969-8ADB-C05338C752EB}">
      <dsp:nvSpPr>
        <dsp:cNvPr id="0" name=""/>
        <dsp:cNvSpPr/>
      </dsp:nvSpPr>
      <dsp:spPr>
        <a:xfrm>
          <a:off x="554808" y="684705"/>
          <a:ext cx="596777" cy="5967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DCDF1F-027D-4190-A5AE-3836F66F778B}">
      <dsp:nvSpPr>
        <dsp:cNvPr id="0" name=""/>
        <dsp:cNvSpPr/>
      </dsp:nvSpPr>
      <dsp:spPr>
        <a:xfrm>
          <a:off x="658" y="1827107"/>
          <a:ext cx="1705078" cy="1326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Automatic Resource Management</a:t>
          </a:r>
          <a:r>
            <a:rPr lang="en-US" sz="1100" kern="1200"/>
            <a:t>: Uses AI to dynamically allocate and deallocate resources based on real-time usage and historical data.</a:t>
          </a:r>
        </a:p>
      </dsp:txBody>
      <dsp:txXfrm>
        <a:off x="658" y="1827107"/>
        <a:ext cx="1705078" cy="1326139"/>
      </dsp:txXfrm>
    </dsp:sp>
    <dsp:sp modelId="{064C6938-C712-4438-B8A9-CF9CFB180CFF}">
      <dsp:nvSpPr>
        <dsp:cNvPr id="0" name=""/>
        <dsp:cNvSpPr/>
      </dsp:nvSpPr>
      <dsp:spPr>
        <a:xfrm>
          <a:off x="2336615" y="463045"/>
          <a:ext cx="1040097" cy="104009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FCA653-E95B-4A38-88D2-FCC47B3D2E07}">
      <dsp:nvSpPr>
        <dsp:cNvPr id="0" name=""/>
        <dsp:cNvSpPr/>
      </dsp:nvSpPr>
      <dsp:spPr>
        <a:xfrm>
          <a:off x="2558275" y="684705"/>
          <a:ext cx="596777" cy="5967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93AC2B-6A87-4B17-8996-452A8F0F9262}">
      <dsp:nvSpPr>
        <dsp:cNvPr id="0" name=""/>
        <dsp:cNvSpPr/>
      </dsp:nvSpPr>
      <dsp:spPr>
        <a:xfrm>
          <a:off x="2004125" y="1827107"/>
          <a:ext cx="1705078" cy="1326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Centralized Multi-Cloud Subscription Management</a:t>
          </a:r>
          <a:r>
            <a:rPr lang="en-US" sz="1100" kern="1200" dirty="0"/>
            <a:t>: Provides a unified interface for managing subscriptions across multiple cloud platforms.</a:t>
          </a:r>
        </a:p>
      </dsp:txBody>
      <dsp:txXfrm>
        <a:off x="2004125" y="1827107"/>
        <a:ext cx="1705078" cy="1326139"/>
      </dsp:txXfrm>
    </dsp:sp>
    <dsp:sp modelId="{951D6996-B74F-45E8-B3E4-D1297A098AFE}">
      <dsp:nvSpPr>
        <dsp:cNvPr id="0" name=""/>
        <dsp:cNvSpPr/>
      </dsp:nvSpPr>
      <dsp:spPr>
        <a:xfrm>
          <a:off x="4340082" y="463045"/>
          <a:ext cx="1040097" cy="104009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3564A7-960F-479B-BD35-7D1A3D34D3F9}">
      <dsp:nvSpPr>
        <dsp:cNvPr id="0" name=""/>
        <dsp:cNvSpPr/>
      </dsp:nvSpPr>
      <dsp:spPr>
        <a:xfrm>
          <a:off x="4561742" y="684705"/>
          <a:ext cx="596777" cy="5967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E31CFA-B0C0-4CDF-AEE1-807CAAF18C3A}">
      <dsp:nvSpPr>
        <dsp:cNvPr id="0" name=""/>
        <dsp:cNvSpPr/>
      </dsp:nvSpPr>
      <dsp:spPr>
        <a:xfrm>
          <a:off x="4007591" y="1827107"/>
          <a:ext cx="1705078" cy="1326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Real-Time Cost Monitoring and Alerts</a:t>
          </a:r>
          <a:r>
            <a:rPr lang="en-US" sz="1100" kern="1200"/>
            <a:t>: Uses AI to detect anomalies and send alerts for unusual spending patterns.</a:t>
          </a:r>
        </a:p>
      </dsp:txBody>
      <dsp:txXfrm>
        <a:off x="4007591" y="1827107"/>
        <a:ext cx="1705078" cy="1326139"/>
      </dsp:txXfrm>
    </dsp:sp>
    <dsp:sp modelId="{66D748E8-5C2A-410D-A9AE-680E5B97275E}">
      <dsp:nvSpPr>
        <dsp:cNvPr id="0" name=""/>
        <dsp:cNvSpPr/>
      </dsp:nvSpPr>
      <dsp:spPr>
        <a:xfrm>
          <a:off x="6343548" y="463045"/>
          <a:ext cx="1040097" cy="104009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E0615B-0053-4B5E-945E-BB810BF97F41}">
      <dsp:nvSpPr>
        <dsp:cNvPr id="0" name=""/>
        <dsp:cNvSpPr/>
      </dsp:nvSpPr>
      <dsp:spPr>
        <a:xfrm>
          <a:off x="6565209" y="684705"/>
          <a:ext cx="596777" cy="5967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CADA0A-9F73-45ED-8F67-4214A4508FC9}">
      <dsp:nvSpPr>
        <dsp:cNvPr id="0" name=""/>
        <dsp:cNvSpPr/>
      </dsp:nvSpPr>
      <dsp:spPr>
        <a:xfrm>
          <a:off x="6011058" y="1827107"/>
          <a:ext cx="1705078" cy="1326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AI-Driven Cost Optimization Recommendations</a:t>
          </a:r>
          <a:r>
            <a:rPr lang="en-US" sz="1100" kern="1200" dirty="0"/>
            <a:t>: Offers suggestions to optimize cloud spending by identifying unused resources and recommending cheaper alternatives.</a:t>
          </a:r>
        </a:p>
      </dsp:txBody>
      <dsp:txXfrm>
        <a:off x="6011058" y="1827107"/>
        <a:ext cx="1705078" cy="1326139"/>
      </dsp:txXfrm>
    </dsp:sp>
    <dsp:sp modelId="{45A6B6F8-B2CD-479B-8DFB-1B47A31E1B06}">
      <dsp:nvSpPr>
        <dsp:cNvPr id="0" name=""/>
        <dsp:cNvSpPr/>
      </dsp:nvSpPr>
      <dsp:spPr>
        <a:xfrm>
          <a:off x="8347015" y="463045"/>
          <a:ext cx="1040097" cy="104009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D79CCE-B0C4-475B-8852-6DE70EC3E4F9}">
      <dsp:nvSpPr>
        <dsp:cNvPr id="0" name=""/>
        <dsp:cNvSpPr/>
      </dsp:nvSpPr>
      <dsp:spPr>
        <a:xfrm>
          <a:off x="8568675" y="684705"/>
          <a:ext cx="596777" cy="59677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434BE5F-6885-4521-8009-1D4805882F2E}">
      <dsp:nvSpPr>
        <dsp:cNvPr id="0" name=""/>
        <dsp:cNvSpPr/>
      </dsp:nvSpPr>
      <dsp:spPr>
        <a:xfrm>
          <a:off x="8014525" y="1827107"/>
          <a:ext cx="1705078" cy="1326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Budgeting and Forecasting Tools</a:t>
          </a:r>
          <a:r>
            <a:rPr lang="en-US" sz="1100" kern="1200"/>
            <a:t>: Utilizes AI to forecast future cloud costs based on past trends and usage patterns.</a:t>
          </a:r>
        </a:p>
      </dsp:txBody>
      <dsp:txXfrm>
        <a:off x="8014525" y="1827107"/>
        <a:ext cx="1705078" cy="13261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FB4DD8-70C8-48D8-A29A-871977553B54}">
      <dsp:nvSpPr>
        <dsp:cNvPr id="0" name=""/>
        <dsp:cNvSpPr/>
      </dsp:nvSpPr>
      <dsp:spPr>
        <a:xfrm>
          <a:off x="0" y="531"/>
          <a:ext cx="10515600" cy="1244702"/>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6AF779-93F1-4C80-A686-D47AD9CE9CA8}">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B15331-E617-45B4-8860-2B61ACF748B0}">
      <dsp:nvSpPr>
        <dsp:cNvPr id="0" name=""/>
        <dsp:cNvSpPr/>
      </dsp:nvSpPr>
      <dsp:spPr>
        <a:xfrm>
          <a:off x="1437631" y="531"/>
          <a:ext cx="4732020"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100000"/>
            </a:lnSpc>
            <a:spcBef>
              <a:spcPct val="0"/>
            </a:spcBef>
            <a:spcAft>
              <a:spcPct val="35000"/>
            </a:spcAft>
            <a:buNone/>
          </a:pPr>
          <a:r>
            <a:rPr lang="en-US" sz="1700" b="1" kern="1200" dirty="0"/>
            <a:t>Large Enterprises and Corporations</a:t>
          </a:r>
          <a:r>
            <a:rPr lang="en-US" sz="1700" kern="1200" dirty="0"/>
            <a:t>: These organizations have complex cloud environments with multiple subscriptions and significant cloud spending.</a:t>
          </a:r>
        </a:p>
      </dsp:txBody>
      <dsp:txXfrm>
        <a:off x="1437631" y="531"/>
        <a:ext cx="4732020" cy="1244702"/>
      </dsp:txXfrm>
    </dsp:sp>
    <dsp:sp modelId="{E3C1634D-BC7D-44BD-B449-38CD3E9BD0BE}">
      <dsp:nvSpPr>
        <dsp:cNvPr id="0" name=""/>
        <dsp:cNvSpPr/>
      </dsp:nvSpPr>
      <dsp:spPr>
        <a:xfrm>
          <a:off x="6169651" y="531"/>
          <a:ext cx="434594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577850">
            <a:lnSpc>
              <a:spcPct val="100000"/>
            </a:lnSpc>
            <a:spcBef>
              <a:spcPct val="0"/>
            </a:spcBef>
            <a:spcAft>
              <a:spcPct val="35000"/>
            </a:spcAft>
            <a:buNone/>
          </a:pPr>
          <a:r>
            <a:rPr lang="en-US" sz="1300" b="1" kern="1200"/>
            <a:t>Example</a:t>
          </a:r>
          <a:r>
            <a:rPr lang="en-US" sz="1300" kern="1200"/>
            <a:t>: </a:t>
          </a:r>
          <a:r>
            <a:rPr lang="en-US" sz="1300" b="1" kern="1200"/>
            <a:t>General Electric (GE)</a:t>
          </a:r>
          <a:r>
            <a:rPr lang="en-US" sz="1300" kern="1200"/>
            <a:t> has multiple divisions using cloud services for different applications, making cost management a complex task. AI-driven insights could streamline this process.</a:t>
          </a:r>
        </a:p>
      </dsp:txBody>
      <dsp:txXfrm>
        <a:off x="6169651" y="531"/>
        <a:ext cx="4345948" cy="1244702"/>
      </dsp:txXfrm>
    </dsp:sp>
    <dsp:sp modelId="{188CC411-E8CC-4B37-8140-F14ABBA9A93A}">
      <dsp:nvSpPr>
        <dsp:cNvPr id="0" name=""/>
        <dsp:cNvSpPr/>
      </dsp:nvSpPr>
      <dsp:spPr>
        <a:xfrm>
          <a:off x="0" y="1556410"/>
          <a:ext cx="10515600" cy="1244702"/>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6160BE-7186-4BD5-ADAA-67C7F4547D0C}">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79E687-7808-424D-B15F-982210429AF7}">
      <dsp:nvSpPr>
        <dsp:cNvPr id="0" name=""/>
        <dsp:cNvSpPr/>
      </dsp:nvSpPr>
      <dsp:spPr>
        <a:xfrm>
          <a:off x="1437631" y="1556410"/>
          <a:ext cx="4732020"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100000"/>
            </a:lnSpc>
            <a:spcBef>
              <a:spcPct val="0"/>
            </a:spcBef>
            <a:spcAft>
              <a:spcPct val="35000"/>
            </a:spcAft>
            <a:buNone/>
          </a:pPr>
          <a:r>
            <a:rPr lang="en-US" sz="1700" b="1" kern="1200" dirty="0"/>
            <a:t>Small to Medium Enterprises (SMEs)</a:t>
          </a:r>
          <a:r>
            <a:rPr lang="en-US" sz="1700" kern="1200" dirty="0"/>
            <a:t>: SMEs with growing cloud needs and a focus on cost control will also find value in the app.</a:t>
          </a:r>
        </a:p>
      </dsp:txBody>
      <dsp:txXfrm>
        <a:off x="1437631" y="1556410"/>
        <a:ext cx="4732020" cy="1244702"/>
      </dsp:txXfrm>
    </dsp:sp>
    <dsp:sp modelId="{33888682-3F4D-4C03-99DE-B64E27FA1F6D}">
      <dsp:nvSpPr>
        <dsp:cNvPr id="0" name=""/>
        <dsp:cNvSpPr/>
      </dsp:nvSpPr>
      <dsp:spPr>
        <a:xfrm>
          <a:off x="6169651" y="1556410"/>
          <a:ext cx="434594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577850">
            <a:lnSpc>
              <a:spcPct val="100000"/>
            </a:lnSpc>
            <a:spcBef>
              <a:spcPct val="0"/>
            </a:spcBef>
            <a:spcAft>
              <a:spcPct val="35000"/>
            </a:spcAft>
            <a:buNone/>
          </a:pPr>
          <a:r>
            <a:rPr lang="en-US" sz="1300" b="1" kern="1200" dirty="0"/>
            <a:t>Example</a:t>
          </a:r>
          <a:r>
            <a:rPr lang="en-US" sz="1300" kern="1200" dirty="0"/>
            <a:t>: </a:t>
          </a:r>
          <a:r>
            <a:rPr lang="en-US" sz="1300" b="1" kern="1200" dirty="0"/>
            <a:t>Slack</a:t>
          </a:r>
          <a:r>
            <a:rPr lang="en-US" sz="1300" kern="1200" dirty="0"/>
            <a:t> started as an SME and used multiple cloud services for its operations. Efficient cost management was crucial for maintaining profitability during its growth phase.</a:t>
          </a:r>
        </a:p>
      </dsp:txBody>
      <dsp:txXfrm>
        <a:off x="6169651" y="1556410"/>
        <a:ext cx="4345948" cy="1244702"/>
      </dsp:txXfrm>
    </dsp:sp>
    <dsp:sp modelId="{F47BFC5F-D112-49DE-819F-D119178664F8}">
      <dsp:nvSpPr>
        <dsp:cNvPr id="0" name=""/>
        <dsp:cNvSpPr/>
      </dsp:nvSpPr>
      <dsp:spPr>
        <a:xfrm>
          <a:off x="0" y="3112289"/>
          <a:ext cx="10515600" cy="1244702"/>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7F2645-20B5-445D-B110-BDE424D691E9}">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D38DFC-3373-47C2-AF8B-3B463C1F1236}">
      <dsp:nvSpPr>
        <dsp:cNvPr id="0" name=""/>
        <dsp:cNvSpPr/>
      </dsp:nvSpPr>
      <dsp:spPr>
        <a:xfrm>
          <a:off x="1437631" y="3112289"/>
          <a:ext cx="4732020"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100000"/>
            </a:lnSpc>
            <a:spcBef>
              <a:spcPct val="0"/>
            </a:spcBef>
            <a:spcAft>
              <a:spcPct val="35000"/>
            </a:spcAft>
            <a:buNone/>
          </a:pPr>
          <a:r>
            <a:rPr lang="en-US" sz="1700" b="1" kern="1200"/>
            <a:t>Cloud Service Resellers and MSPs</a:t>
          </a:r>
          <a:r>
            <a:rPr lang="en-US" sz="1700" kern="1200"/>
            <a:t>: Companies offering cloud services to other businesses and looking to optimize cloud costs for their clients.</a:t>
          </a:r>
        </a:p>
      </dsp:txBody>
      <dsp:txXfrm>
        <a:off x="1437631" y="3112289"/>
        <a:ext cx="4732020" cy="1244702"/>
      </dsp:txXfrm>
    </dsp:sp>
    <dsp:sp modelId="{DB41C3CA-2129-456D-99BE-17B37A37142F}">
      <dsp:nvSpPr>
        <dsp:cNvPr id="0" name=""/>
        <dsp:cNvSpPr/>
      </dsp:nvSpPr>
      <dsp:spPr>
        <a:xfrm>
          <a:off x="6169651" y="3112289"/>
          <a:ext cx="434594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577850">
            <a:lnSpc>
              <a:spcPct val="100000"/>
            </a:lnSpc>
            <a:spcBef>
              <a:spcPct val="0"/>
            </a:spcBef>
            <a:spcAft>
              <a:spcPct val="35000"/>
            </a:spcAft>
            <a:buNone/>
          </a:pPr>
          <a:r>
            <a:rPr lang="en-US" sz="1300" b="1" kern="1200"/>
            <a:t>Example</a:t>
          </a:r>
          <a:r>
            <a:rPr lang="en-US" sz="1300" kern="1200"/>
            <a:t>: </a:t>
          </a:r>
          <a:r>
            <a:rPr lang="en-US" sz="1300" b="1" kern="1200"/>
            <a:t>Accenture</a:t>
          </a:r>
          <a:r>
            <a:rPr lang="en-US" sz="1300" kern="1200"/>
            <a:t> offers cloud management services to various clients and could benefit from tools that provide cost transparency and optimization capabilities.</a:t>
          </a:r>
        </a:p>
      </dsp:txBody>
      <dsp:txXfrm>
        <a:off x="6169651" y="3112289"/>
        <a:ext cx="4345948" cy="12447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985031-3F4D-4DEC-A56C-9AF8298BDC31}">
      <dsp:nvSpPr>
        <dsp:cNvPr id="0" name=""/>
        <dsp:cNvSpPr/>
      </dsp:nvSpPr>
      <dsp:spPr>
        <a:xfrm>
          <a:off x="809647" y="572156"/>
          <a:ext cx="703212" cy="7032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5C6609-B20C-4842-B0D7-2A7055BA631E}">
      <dsp:nvSpPr>
        <dsp:cNvPr id="0" name=""/>
        <dsp:cNvSpPr/>
      </dsp:nvSpPr>
      <dsp:spPr>
        <a:xfrm>
          <a:off x="379905" y="1607296"/>
          <a:ext cx="1562695" cy="963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Cloud Usage Analysis and Cost Optimization </a:t>
          </a:r>
        </a:p>
        <a:p>
          <a:pPr marL="0" lvl="0" indent="0" algn="ctr" defTabSz="488950">
            <a:lnSpc>
              <a:spcPct val="90000"/>
            </a:lnSpc>
            <a:spcBef>
              <a:spcPct val="0"/>
            </a:spcBef>
            <a:spcAft>
              <a:spcPct val="35000"/>
            </a:spcAft>
            <a:buNone/>
          </a:pPr>
          <a:r>
            <a:rPr lang="en-US" sz="1100" kern="1200" dirty="0"/>
            <a:t>Reports: Reports providing insights on cloud usage patterns and actionable strategies for cost reduction.</a:t>
          </a:r>
        </a:p>
      </dsp:txBody>
      <dsp:txXfrm>
        <a:off x="379905" y="1607296"/>
        <a:ext cx="1562695" cy="963426"/>
      </dsp:txXfrm>
    </dsp:sp>
    <dsp:sp modelId="{3B1BA686-4604-4385-84D9-A3A789557039}">
      <dsp:nvSpPr>
        <dsp:cNvPr id="0" name=""/>
        <dsp:cNvSpPr/>
      </dsp:nvSpPr>
      <dsp:spPr>
        <a:xfrm>
          <a:off x="2645814" y="572156"/>
          <a:ext cx="703212" cy="7032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342F2E-2913-4DD2-A109-A7A931449A32}">
      <dsp:nvSpPr>
        <dsp:cNvPr id="0" name=""/>
        <dsp:cNvSpPr/>
      </dsp:nvSpPr>
      <dsp:spPr>
        <a:xfrm>
          <a:off x="2216072" y="1607296"/>
          <a:ext cx="1562695" cy="963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Multi-Cloud Management Framework: A structured approach to managing resources and costs across multiple cloud providers, centralizing governance and cost control efforts.</a:t>
          </a:r>
        </a:p>
      </dsp:txBody>
      <dsp:txXfrm>
        <a:off x="2216072" y="1607296"/>
        <a:ext cx="1562695" cy="963426"/>
      </dsp:txXfrm>
    </dsp:sp>
    <dsp:sp modelId="{9ACEC232-59DB-4D8B-8A73-D0EE14C28194}">
      <dsp:nvSpPr>
        <dsp:cNvPr id="0" name=""/>
        <dsp:cNvSpPr/>
      </dsp:nvSpPr>
      <dsp:spPr>
        <a:xfrm>
          <a:off x="4481981" y="572156"/>
          <a:ext cx="703212" cy="7032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1494EB-B0F3-4A77-B3AF-042F36A16986}">
      <dsp:nvSpPr>
        <dsp:cNvPr id="0" name=""/>
        <dsp:cNvSpPr/>
      </dsp:nvSpPr>
      <dsp:spPr>
        <a:xfrm>
          <a:off x="4052239" y="1607296"/>
          <a:ext cx="1562695" cy="963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Dashboard for Real-Time Cloud Cost Monitoring: A dynamic tool providing real-time visibility into cloud expenditures, usage metrics, and performance, with alerts for unexpected spending.</a:t>
          </a:r>
        </a:p>
      </dsp:txBody>
      <dsp:txXfrm>
        <a:off x="4052239" y="1607296"/>
        <a:ext cx="1562695" cy="963426"/>
      </dsp:txXfrm>
    </dsp:sp>
    <dsp:sp modelId="{E6B2C679-CB8B-4A23-A09D-C8850B2F26A8}">
      <dsp:nvSpPr>
        <dsp:cNvPr id="0" name=""/>
        <dsp:cNvSpPr/>
      </dsp:nvSpPr>
      <dsp:spPr>
        <a:xfrm>
          <a:off x="6318148" y="572156"/>
          <a:ext cx="703212" cy="7032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440242-EFF6-4BD5-A6A8-6C145DC0AB12}">
      <dsp:nvSpPr>
        <dsp:cNvPr id="0" name=""/>
        <dsp:cNvSpPr/>
      </dsp:nvSpPr>
      <dsp:spPr>
        <a:xfrm>
          <a:off x="5888406" y="1607296"/>
          <a:ext cx="1562695" cy="963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Cloud Cost Management Play book: A practical guide with step-by-step processes, checklists, and templates for teams to effectively manage and reduce cloud costs.</a:t>
          </a:r>
        </a:p>
      </dsp:txBody>
      <dsp:txXfrm>
        <a:off x="5888406" y="1607296"/>
        <a:ext cx="1562695" cy="963426"/>
      </dsp:txXfrm>
    </dsp:sp>
    <dsp:sp modelId="{A65C94D5-18DE-4FAF-8D84-54DBA970C294}">
      <dsp:nvSpPr>
        <dsp:cNvPr id="0" name=""/>
        <dsp:cNvSpPr/>
      </dsp:nvSpPr>
      <dsp:spPr>
        <a:xfrm>
          <a:off x="8154315" y="572156"/>
          <a:ext cx="703212" cy="7032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CC26A8C-148F-4ABF-ABC1-8809E1C9116B}">
      <dsp:nvSpPr>
        <dsp:cNvPr id="0" name=""/>
        <dsp:cNvSpPr/>
      </dsp:nvSpPr>
      <dsp:spPr>
        <a:xfrm>
          <a:off x="7724573" y="1607296"/>
          <a:ext cx="1562695" cy="963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Cloud Cost Allocation Models: Detailed methodologies for distributing cloud costs across departments, projects, or business units to ensure accountability and transparency.</a:t>
          </a:r>
        </a:p>
      </dsp:txBody>
      <dsp:txXfrm>
        <a:off x="7724573" y="1607296"/>
        <a:ext cx="1562695" cy="963426"/>
      </dsp:txXfrm>
    </dsp:sp>
    <dsp:sp modelId="{4C81CBA0-93AA-4454-ABE4-D2F90B77CFD4}">
      <dsp:nvSpPr>
        <dsp:cNvPr id="0" name=""/>
        <dsp:cNvSpPr/>
      </dsp:nvSpPr>
      <dsp:spPr>
        <a:xfrm>
          <a:off x="9990482" y="572156"/>
          <a:ext cx="703212" cy="70321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97A322-89F3-46EA-A546-044F7F3318B3}">
      <dsp:nvSpPr>
        <dsp:cNvPr id="0" name=""/>
        <dsp:cNvSpPr/>
      </dsp:nvSpPr>
      <dsp:spPr>
        <a:xfrm>
          <a:off x="9560740" y="1607296"/>
          <a:ext cx="1562695" cy="963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Cost Management Tool Implementation Plan: A strategic roadmap for selecting, deploying, and integrating cloud cost management tools within the organization, ensuring smooth adoption and effectiveness.</a:t>
          </a:r>
        </a:p>
      </dsp:txBody>
      <dsp:txXfrm>
        <a:off x="9560740" y="1607296"/>
        <a:ext cx="1562695" cy="963426"/>
      </dsp:txXfrm>
    </dsp:sp>
    <dsp:sp modelId="{677D795D-4896-413E-B531-83DDA5D57B09}">
      <dsp:nvSpPr>
        <dsp:cNvPr id="0" name=""/>
        <dsp:cNvSpPr/>
      </dsp:nvSpPr>
      <dsp:spPr>
        <a:xfrm>
          <a:off x="4481981" y="2961396"/>
          <a:ext cx="703212" cy="70321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4AF49F-B9A1-4DC0-B2C3-0F7378714CB4}">
      <dsp:nvSpPr>
        <dsp:cNvPr id="0" name=""/>
        <dsp:cNvSpPr/>
      </dsp:nvSpPr>
      <dsp:spPr>
        <a:xfrm>
          <a:off x="4052239" y="3996537"/>
          <a:ext cx="1562695" cy="963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Cloud Cost Benchmarking Studies: Comparative analyses to measure the organization’s cloud costs against industry standards or peers, identifying potential areas for cost optimization.</a:t>
          </a:r>
        </a:p>
      </dsp:txBody>
      <dsp:txXfrm>
        <a:off x="4052239" y="3996537"/>
        <a:ext cx="1562695" cy="963426"/>
      </dsp:txXfrm>
    </dsp:sp>
    <dsp:sp modelId="{68DC7CBC-541E-43EA-B09C-97C799CDA473}">
      <dsp:nvSpPr>
        <dsp:cNvPr id="0" name=""/>
        <dsp:cNvSpPr/>
      </dsp:nvSpPr>
      <dsp:spPr>
        <a:xfrm>
          <a:off x="6318148" y="2961396"/>
          <a:ext cx="703212" cy="703212"/>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560B7A-592C-4B18-A5CE-13B6F20AEAFC}">
      <dsp:nvSpPr>
        <dsp:cNvPr id="0" name=""/>
        <dsp:cNvSpPr/>
      </dsp:nvSpPr>
      <dsp:spPr>
        <a:xfrm>
          <a:off x="5888406" y="3996537"/>
          <a:ext cx="1562695" cy="963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Automated Cloud Cost Alerts and Notifications System: An automated system for setting up alerts and notifications based on usage thresholds, budget limits, or unexpected spikes in spending.</a:t>
          </a:r>
        </a:p>
      </dsp:txBody>
      <dsp:txXfrm>
        <a:off x="5888406" y="3996537"/>
        <a:ext cx="1562695" cy="96342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102E8A-F72C-E042-9929-3C9A90DE7D0C}">
      <dsp:nvSpPr>
        <dsp:cNvPr id="0" name=""/>
        <dsp:cNvSpPr/>
      </dsp:nvSpPr>
      <dsp:spPr>
        <a:xfrm>
          <a:off x="0" y="733"/>
          <a:ext cx="6555347" cy="0"/>
        </a:xfrm>
        <a:prstGeom prst="line">
          <a:avLst/>
        </a:prstGeom>
        <a:solidFill>
          <a:schemeClr val="accent1">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87E885-2307-1D4A-BD84-ED5AD5F74ED3}">
      <dsp:nvSpPr>
        <dsp:cNvPr id="0" name=""/>
        <dsp:cNvSpPr/>
      </dsp:nvSpPr>
      <dsp:spPr>
        <a:xfrm>
          <a:off x="0" y="733"/>
          <a:ext cx="6555347" cy="667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100000"/>
            </a:lnSpc>
            <a:spcBef>
              <a:spcPct val="0"/>
            </a:spcBef>
            <a:spcAft>
              <a:spcPct val="35000"/>
            </a:spcAft>
            <a:buNone/>
          </a:pPr>
          <a:r>
            <a:rPr lang="en-US" sz="1300" b="1" kern="1200" dirty="0"/>
            <a:t>Optimized Cloud Spending: </a:t>
          </a:r>
          <a:r>
            <a:rPr lang="en-US" sz="1300" kern="1200" dirty="0"/>
            <a:t>Achieve significant cost savings by effectively allocating resources, reducing waste, and right-sizing cloud services.</a:t>
          </a:r>
        </a:p>
      </dsp:txBody>
      <dsp:txXfrm>
        <a:off x="0" y="733"/>
        <a:ext cx="6555347" cy="667135"/>
      </dsp:txXfrm>
    </dsp:sp>
    <dsp:sp modelId="{51C8BD18-590C-9E4C-8717-0A44167C8307}">
      <dsp:nvSpPr>
        <dsp:cNvPr id="0" name=""/>
        <dsp:cNvSpPr/>
      </dsp:nvSpPr>
      <dsp:spPr>
        <a:xfrm>
          <a:off x="0" y="667868"/>
          <a:ext cx="655534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035192-C97D-CA4D-A4F5-5BECE2F1635B}">
      <dsp:nvSpPr>
        <dsp:cNvPr id="0" name=""/>
        <dsp:cNvSpPr/>
      </dsp:nvSpPr>
      <dsp:spPr>
        <a:xfrm>
          <a:off x="0" y="667868"/>
          <a:ext cx="6555347" cy="667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100000"/>
            </a:lnSpc>
            <a:spcBef>
              <a:spcPct val="0"/>
            </a:spcBef>
            <a:spcAft>
              <a:spcPct val="35000"/>
            </a:spcAft>
            <a:buNone/>
          </a:pPr>
          <a:r>
            <a:rPr lang="en-US" sz="1300" b="1" kern="1200" dirty="0"/>
            <a:t>Enhanced Cost Visibility: </a:t>
          </a:r>
          <a:r>
            <a:rPr lang="en-US" sz="1300" kern="1200" dirty="0"/>
            <a:t>Gain complete transparency into cloud expenditures, empowering stakeholders to monitor, manage, and control costs effectively.</a:t>
          </a:r>
        </a:p>
      </dsp:txBody>
      <dsp:txXfrm>
        <a:off x="0" y="667868"/>
        <a:ext cx="6555347" cy="667135"/>
      </dsp:txXfrm>
    </dsp:sp>
    <dsp:sp modelId="{E6B4C826-45C5-CB41-AD67-2471B406B8B1}">
      <dsp:nvSpPr>
        <dsp:cNvPr id="0" name=""/>
        <dsp:cNvSpPr/>
      </dsp:nvSpPr>
      <dsp:spPr>
        <a:xfrm>
          <a:off x="0" y="1335004"/>
          <a:ext cx="655534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D20221-D3BC-2C40-A07E-EAB917A4161E}">
      <dsp:nvSpPr>
        <dsp:cNvPr id="0" name=""/>
        <dsp:cNvSpPr/>
      </dsp:nvSpPr>
      <dsp:spPr>
        <a:xfrm>
          <a:off x="0" y="1335004"/>
          <a:ext cx="6555347" cy="667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100000"/>
            </a:lnSpc>
            <a:spcBef>
              <a:spcPct val="0"/>
            </a:spcBef>
            <a:spcAft>
              <a:spcPct val="35000"/>
            </a:spcAft>
            <a:buNone/>
          </a:pPr>
          <a:r>
            <a:rPr lang="en-US" sz="1300" b="1" kern="1200" dirty="0"/>
            <a:t>Boosted Operational Efficiency: </a:t>
          </a:r>
          <a:r>
            <a:rPr lang="en-US" sz="1300" kern="1200" dirty="0"/>
            <a:t>Streamline cloud operations to minimize complexity, maximize productivity, and ensure efficient use of resources.</a:t>
          </a:r>
        </a:p>
      </dsp:txBody>
      <dsp:txXfrm>
        <a:off x="0" y="1335004"/>
        <a:ext cx="6555347" cy="667135"/>
      </dsp:txXfrm>
    </dsp:sp>
    <dsp:sp modelId="{C373BFE9-953A-094D-BA4B-2B176D1EC9A6}">
      <dsp:nvSpPr>
        <dsp:cNvPr id="0" name=""/>
        <dsp:cNvSpPr/>
      </dsp:nvSpPr>
      <dsp:spPr>
        <a:xfrm>
          <a:off x="0" y="2002140"/>
          <a:ext cx="655534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3801BE-C270-6447-A0B2-84D4C53B5BB8}">
      <dsp:nvSpPr>
        <dsp:cNvPr id="0" name=""/>
        <dsp:cNvSpPr/>
      </dsp:nvSpPr>
      <dsp:spPr>
        <a:xfrm>
          <a:off x="0" y="2002140"/>
          <a:ext cx="6555347" cy="667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100000"/>
            </a:lnSpc>
            <a:spcBef>
              <a:spcPct val="0"/>
            </a:spcBef>
            <a:spcAft>
              <a:spcPct val="35000"/>
            </a:spcAft>
            <a:buNone/>
          </a:pPr>
          <a:r>
            <a:rPr lang="en-US" sz="1300" b="1" kern="1200" dirty="0"/>
            <a:t>Accurate Financial Planning: </a:t>
          </a:r>
          <a:r>
            <a:rPr lang="en-US" sz="1300" kern="1200" dirty="0"/>
            <a:t>Improve budgeting and forecasting capabilities for cloud expenses, leading to stronger financial management and stability.</a:t>
          </a:r>
        </a:p>
      </dsp:txBody>
      <dsp:txXfrm>
        <a:off x="0" y="2002140"/>
        <a:ext cx="6555347" cy="667135"/>
      </dsp:txXfrm>
    </dsp:sp>
    <dsp:sp modelId="{EE9199E2-3C58-1C4E-AC3E-05298F4F5060}">
      <dsp:nvSpPr>
        <dsp:cNvPr id="0" name=""/>
        <dsp:cNvSpPr/>
      </dsp:nvSpPr>
      <dsp:spPr>
        <a:xfrm>
          <a:off x="0" y="2669276"/>
          <a:ext cx="655534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07C7AC-5866-EF47-8047-3F7A3A51E8BF}">
      <dsp:nvSpPr>
        <dsp:cNvPr id="0" name=""/>
        <dsp:cNvSpPr/>
      </dsp:nvSpPr>
      <dsp:spPr>
        <a:xfrm>
          <a:off x="0" y="2669276"/>
          <a:ext cx="6555347" cy="667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100000"/>
            </a:lnSpc>
            <a:spcBef>
              <a:spcPct val="0"/>
            </a:spcBef>
            <a:spcAft>
              <a:spcPct val="35000"/>
            </a:spcAft>
            <a:buNone/>
          </a:pPr>
          <a:r>
            <a:rPr lang="en-US" sz="1300" b="1" kern="1200" dirty="0"/>
            <a:t>Maximized Resource Utilization: </a:t>
          </a:r>
          <a:r>
            <a:rPr lang="en-US" sz="1300" kern="1200" dirty="0"/>
            <a:t>Ensure every cloud asset is fully utilized, eliminating idle or underused resources, and maximizing value for every dollar spent.</a:t>
          </a:r>
        </a:p>
      </dsp:txBody>
      <dsp:txXfrm>
        <a:off x="0" y="2669276"/>
        <a:ext cx="6555347" cy="667135"/>
      </dsp:txXfrm>
    </dsp:sp>
    <dsp:sp modelId="{44BF9553-5C7C-F94E-A468-4EEA75261E21}">
      <dsp:nvSpPr>
        <dsp:cNvPr id="0" name=""/>
        <dsp:cNvSpPr/>
      </dsp:nvSpPr>
      <dsp:spPr>
        <a:xfrm>
          <a:off x="0" y="3336411"/>
          <a:ext cx="655534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374C22-D58A-E645-963B-35DD4998589A}">
      <dsp:nvSpPr>
        <dsp:cNvPr id="0" name=""/>
        <dsp:cNvSpPr/>
      </dsp:nvSpPr>
      <dsp:spPr>
        <a:xfrm>
          <a:off x="0" y="3336411"/>
          <a:ext cx="6555347" cy="667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100000"/>
            </a:lnSpc>
            <a:spcBef>
              <a:spcPct val="0"/>
            </a:spcBef>
            <a:spcAft>
              <a:spcPct val="35000"/>
            </a:spcAft>
            <a:buNone/>
          </a:pPr>
          <a:r>
            <a:rPr lang="en-US" sz="1300" b="1" kern="1200" dirty="0"/>
            <a:t>Strengthened Governance: </a:t>
          </a:r>
          <a:r>
            <a:rPr lang="en-US" sz="1300" kern="1200" dirty="0"/>
            <a:t>Implement robust governance frameworks for managing cloud resources and costs, ensuring compliance and effective control across all providers.</a:t>
          </a:r>
        </a:p>
      </dsp:txBody>
      <dsp:txXfrm>
        <a:off x="0" y="3336411"/>
        <a:ext cx="6555347" cy="667135"/>
      </dsp:txXfrm>
    </dsp:sp>
    <dsp:sp modelId="{CF58E23F-7AB4-1246-8A41-807EF107BD95}">
      <dsp:nvSpPr>
        <dsp:cNvPr id="0" name=""/>
        <dsp:cNvSpPr/>
      </dsp:nvSpPr>
      <dsp:spPr>
        <a:xfrm>
          <a:off x="0" y="4003547"/>
          <a:ext cx="655534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DD16A6-4552-324B-B11F-EA0F8A2A5295}">
      <dsp:nvSpPr>
        <dsp:cNvPr id="0" name=""/>
        <dsp:cNvSpPr/>
      </dsp:nvSpPr>
      <dsp:spPr>
        <a:xfrm>
          <a:off x="0" y="4003547"/>
          <a:ext cx="6555347" cy="667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100000"/>
            </a:lnSpc>
            <a:spcBef>
              <a:spcPct val="0"/>
            </a:spcBef>
            <a:spcAft>
              <a:spcPct val="35000"/>
            </a:spcAft>
            <a:buNone/>
          </a:pPr>
          <a:r>
            <a:rPr lang="en-US" sz="1300" b="1" kern="1200" dirty="0"/>
            <a:t>Increased Agility and Scalability: </a:t>
          </a:r>
          <a:r>
            <a:rPr lang="en-US" sz="1300" kern="1200" dirty="0"/>
            <a:t>Rapidly scale cloud resources up or down based on demand, maintaining performance while optimizing costs.</a:t>
          </a:r>
        </a:p>
      </dsp:txBody>
      <dsp:txXfrm>
        <a:off x="0" y="4003547"/>
        <a:ext cx="6555347" cy="667135"/>
      </dsp:txXfrm>
    </dsp:sp>
    <dsp:sp modelId="{5AEB200B-2B91-4843-88E3-7DC174062A4B}">
      <dsp:nvSpPr>
        <dsp:cNvPr id="0" name=""/>
        <dsp:cNvSpPr/>
      </dsp:nvSpPr>
      <dsp:spPr>
        <a:xfrm>
          <a:off x="0" y="4670683"/>
          <a:ext cx="655534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581451-F971-7F42-B44E-C58F1E000754}">
      <dsp:nvSpPr>
        <dsp:cNvPr id="0" name=""/>
        <dsp:cNvSpPr/>
      </dsp:nvSpPr>
      <dsp:spPr>
        <a:xfrm>
          <a:off x="0" y="4670683"/>
          <a:ext cx="6555347" cy="667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100000"/>
            </a:lnSpc>
            <a:spcBef>
              <a:spcPct val="0"/>
            </a:spcBef>
            <a:spcAft>
              <a:spcPct val="35000"/>
            </a:spcAft>
            <a:buNone/>
          </a:pPr>
          <a:r>
            <a:rPr lang="en-US" sz="1300" b="1" kern="1200" dirty="0"/>
            <a:t>Unified Stakeholder Alignment: </a:t>
          </a:r>
          <a:r>
            <a:rPr lang="en-US" sz="1300" kern="1200" dirty="0"/>
            <a:t>Foster a shared understanding and cohesive approach to cloud cost management among finance, engineering, and operations teams.</a:t>
          </a:r>
        </a:p>
      </dsp:txBody>
      <dsp:txXfrm>
        <a:off x="0" y="4670683"/>
        <a:ext cx="6555347" cy="667135"/>
      </dsp:txXfrm>
    </dsp:sp>
    <dsp:sp modelId="{6343A288-9169-524D-B851-F59C059458BD}">
      <dsp:nvSpPr>
        <dsp:cNvPr id="0" name=""/>
        <dsp:cNvSpPr/>
      </dsp:nvSpPr>
      <dsp:spPr>
        <a:xfrm>
          <a:off x="0" y="5337819"/>
          <a:ext cx="655534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4EBA89-9A6E-314B-95CB-39204D4C2477}">
      <dsp:nvSpPr>
        <dsp:cNvPr id="0" name=""/>
        <dsp:cNvSpPr/>
      </dsp:nvSpPr>
      <dsp:spPr>
        <a:xfrm>
          <a:off x="0" y="5337819"/>
          <a:ext cx="6555347" cy="667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100000"/>
            </a:lnSpc>
            <a:spcBef>
              <a:spcPct val="0"/>
            </a:spcBef>
            <a:spcAft>
              <a:spcPct val="35000"/>
            </a:spcAft>
            <a:buNone/>
          </a:pPr>
          <a:r>
            <a:rPr lang="en-US" sz="1300" b="1" kern="1200" dirty="0"/>
            <a:t>Higher ROI and Competitive Edge: </a:t>
          </a:r>
          <a:r>
            <a:rPr lang="en-US" sz="1300" kern="1200" dirty="0"/>
            <a:t>Drive greater return on cloud investments by aligning costs with business objectives, fostering innovation, and maintaining a competitive market position.</a:t>
          </a:r>
        </a:p>
      </dsp:txBody>
      <dsp:txXfrm>
        <a:off x="0" y="5337819"/>
        <a:ext cx="6555347" cy="66713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E3F79F-766F-C542-92CB-E819DF7E36C2}">
      <dsp:nvSpPr>
        <dsp:cNvPr id="0" name=""/>
        <dsp:cNvSpPr/>
      </dsp:nvSpPr>
      <dsp:spPr>
        <a:xfrm>
          <a:off x="0" y="0"/>
          <a:ext cx="10938932" cy="0"/>
        </a:xfrm>
        <a:prstGeom prst="line">
          <a:avLst/>
        </a:prstGeom>
        <a:solidFill>
          <a:schemeClr val="accent2">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33DE8-9B1D-1846-9A2B-DAC9F3F33501}">
      <dsp:nvSpPr>
        <dsp:cNvPr id="0" name=""/>
        <dsp:cNvSpPr/>
      </dsp:nvSpPr>
      <dsp:spPr>
        <a:xfrm>
          <a:off x="0" y="0"/>
          <a:ext cx="2187786" cy="1005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t>Customer-Centric Approach</a:t>
          </a:r>
          <a:endParaRPr lang="en-US" sz="2200" kern="1200" dirty="0"/>
        </a:p>
      </dsp:txBody>
      <dsp:txXfrm>
        <a:off x="0" y="0"/>
        <a:ext cx="2187786" cy="1005681"/>
      </dsp:txXfrm>
    </dsp:sp>
    <dsp:sp modelId="{61B2354E-5365-BF4E-9C01-8F026C1075AB}">
      <dsp:nvSpPr>
        <dsp:cNvPr id="0" name=""/>
        <dsp:cNvSpPr/>
      </dsp:nvSpPr>
      <dsp:spPr>
        <a:xfrm>
          <a:off x="2351870" y="45668"/>
          <a:ext cx="8587062" cy="913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just" defTabSz="755650">
            <a:lnSpc>
              <a:spcPct val="100000"/>
            </a:lnSpc>
            <a:spcBef>
              <a:spcPct val="0"/>
            </a:spcBef>
            <a:spcAft>
              <a:spcPct val="35000"/>
            </a:spcAft>
            <a:buNone/>
          </a:pPr>
          <a:r>
            <a:rPr lang="en-US" sz="1700" kern="1200" dirty="0"/>
            <a:t>I realized the importance of segmenting the customer base (Enterprises, IT departments, MSPs) to design features that cater to their specific needs. Analyzing real-world examples like Netflix and Adobe helped me understand the complexities these companies face in managing cloud costs.</a:t>
          </a:r>
        </a:p>
      </dsp:txBody>
      <dsp:txXfrm>
        <a:off x="2351870" y="45668"/>
        <a:ext cx="8587062" cy="913362"/>
      </dsp:txXfrm>
    </dsp:sp>
    <dsp:sp modelId="{39DAD9E4-1F92-9540-ABD5-60AF8C8EC48F}">
      <dsp:nvSpPr>
        <dsp:cNvPr id="0" name=""/>
        <dsp:cNvSpPr/>
      </dsp:nvSpPr>
      <dsp:spPr>
        <a:xfrm>
          <a:off x="2187786" y="959030"/>
          <a:ext cx="8751146" cy="0"/>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B1D1F1-B2E9-0D42-8FF0-A9EC63920955}">
      <dsp:nvSpPr>
        <dsp:cNvPr id="0" name=""/>
        <dsp:cNvSpPr/>
      </dsp:nvSpPr>
      <dsp:spPr>
        <a:xfrm>
          <a:off x="0" y="1005681"/>
          <a:ext cx="10938932" cy="0"/>
        </a:xfrm>
        <a:prstGeom prst="line">
          <a:avLst/>
        </a:prstGeom>
        <a:solidFill>
          <a:schemeClr val="accent2">
            <a:hueOff val="-441124"/>
            <a:satOff val="497"/>
            <a:lumOff val="1177"/>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FE0F3-209F-9F43-88A8-547AB928A143}">
      <dsp:nvSpPr>
        <dsp:cNvPr id="0" name=""/>
        <dsp:cNvSpPr/>
      </dsp:nvSpPr>
      <dsp:spPr>
        <a:xfrm>
          <a:off x="0" y="1005681"/>
          <a:ext cx="2187786" cy="1005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t>Harnessing the Power of AI</a:t>
          </a:r>
          <a:endParaRPr lang="en-US" sz="2200" kern="1200" dirty="0"/>
        </a:p>
      </dsp:txBody>
      <dsp:txXfrm>
        <a:off x="0" y="1005681"/>
        <a:ext cx="2187786" cy="1005681"/>
      </dsp:txXfrm>
    </dsp:sp>
    <dsp:sp modelId="{4F2015C8-2145-D64B-8B82-7AF04A9688B5}">
      <dsp:nvSpPr>
        <dsp:cNvPr id="0" name=""/>
        <dsp:cNvSpPr/>
      </dsp:nvSpPr>
      <dsp:spPr>
        <a:xfrm>
          <a:off x="2351870" y="1051349"/>
          <a:ext cx="8587062" cy="913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just" defTabSz="755650">
            <a:lnSpc>
              <a:spcPct val="100000"/>
            </a:lnSpc>
            <a:spcBef>
              <a:spcPct val="0"/>
            </a:spcBef>
            <a:spcAft>
              <a:spcPct val="35000"/>
            </a:spcAft>
            <a:buNone/>
          </a:pPr>
          <a:r>
            <a:rPr lang="en-US" sz="1700" kern="1200" dirty="0"/>
            <a:t>Integrating AI for real-time cost monitoring, anomaly detection, and resource management was a game-changer. Additionally, using predictive analytics for budgeting and forecasting taught me how valuable historical data can be in anticipating future costs.</a:t>
          </a:r>
        </a:p>
      </dsp:txBody>
      <dsp:txXfrm>
        <a:off x="2351870" y="1051349"/>
        <a:ext cx="8587062" cy="913362"/>
      </dsp:txXfrm>
    </dsp:sp>
    <dsp:sp modelId="{37DA2A33-B6BF-0143-8C8B-182B499C7FCA}">
      <dsp:nvSpPr>
        <dsp:cNvPr id="0" name=""/>
        <dsp:cNvSpPr/>
      </dsp:nvSpPr>
      <dsp:spPr>
        <a:xfrm>
          <a:off x="2187786" y="1964712"/>
          <a:ext cx="8751146" cy="0"/>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3B41DC-53CF-794D-915D-7B29FE71C545}">
      <dsp:nvSpPr>
        <dsp:cNvPr id="0" name=""/>
        <dsp:cNvSpPr/>
      </dsp:nvSpPr>
      <dsp:spPr>
        <a:xfrm>
          <a:off x="0" y="2011362"/>
          <a:ext cx="10938932" cy="0"/>
        </a:xfrm>
        <a:prstGeom prst="line">
          <a:avLst/>
        </a:prstGeom>
        <a:solidFill>
          <a:schemeClr val="accent2">
            <a:hueOff val="-882249"/>
            <a:satOff val="995"/>
            <a:lumOff val="2353"/>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1D92A9-DD3B-D943-B648-F6AF13B615A8}">
      <dsp:nvSpPr>
        <dsp:cNvPr id="0" name=""/>
        <dsp:cNvSpPr/>
      </dsp:nvSpPr>
      <dsp:spPr>
        <a:xfrm>
          <a:off x="0" y="2011362"/>
          <a:ext cx="2187786" cy="1005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t>Addressing Core Pain Points</a:t>
          </a:r>
          <a:endParaRPr lang="en-US" sz="2200" kern="1200" dirty="0"/>
        </a:p>
      </dsp:txBody>
      <dsp:txXfrm>
        <a:off x="0" y="2011362"/>
        <a:ext cx="2187786" cy="1005681"/>
      </dsp:txXfrm>
    </dsp:sp>
    <dsp:sp modelId="{BFB457A1-4501-B749-BE9A-F9E759E331EC}">
      <dsp:nvSpPr>
        <dsp:cNvPr id="0" name=""/>
        <dsp:cNvSpPr/>
      </dsp:nvSpPr>
      <dsp:spPr>
        <a:xfrm>
          <a:off x="2351870" y="2057030"/>
          <a:ext cx="8587062" cy="913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just" defTabSz="755650">
            <a:lnSpc>
              <a:spcPct val="100000"/>
            </a:lnSpc>
            <a:spcBef>
              <a:spcPct val="0"/>
            </a:spcBef>
            <a:spcAft>
              <a:spcPct val="35000"/>
            </a:spcAft>
            <a:buNone/>
          </a:pPr>
          <a:r>
            <a:rPr lang="en-US" sz="1700" kern="1200" dirty="0"/>
            <a:t>I focused on solving key issues such as over-provisioning and unpredictable cloud costs. Developing tools for cost optimization and centralized control across multiple cloud platforms was crucial in providing value to users.</a:t>
          </a:r>
        </a:p>
      </dsp:txBody>
      <dsp:txXfrm>
        <a:off x="2351870" y="2057030"/>
        <a:ext cx="8587062" cy="913362"/>
      </dsp:txXfrm>
    </dsp:sp>
    <dsp:sp modelId="{3F375A52-99D9-FD42-AC6B-562F1A6B059E}">
      <dsp:nvSpPr>
        <dsp:cNvPr id="0" name=""/>
        <dsp:cNvSpPr/>
      </dsp:nvSpPr>
      <dsp:spPr>
        <a:xfrm>
          <a:off x="2187786" y="2970393"/>
          <a:ext cx="8751146" cy="0"/>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F2E4DD-E0DC-D94D-9DC3-3E962A73C982}">
      <dsp:nvSpPr>
        <dsp:cNvPr id="0" name=""/>
        <dsp:cNvSpPr/>
      </dsp:nvSpPr>
      <dsp:spPr>
        <a:xfrm>
          <a:off x="0" y="3017043"/>
          <a:ext cx="10938932" cy="0"/>
        </a:xfrm>
        <a:prstGeom prst="line">
          <a:avLst/>
        </a:prstGeom>
        <a:solidFill>
          <a:schemeClr val="accent2">
            <a:hueOff val="-1323373"/>
            <a:satOff val="1492"/>
            <a:lumOff val="353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B89BD8-3853-3543-BEFA-0DB8A24A0C98}">
      <dsp:nvSpPr>
        <dsp:cNvPr id="0" name=""/>
        <dsp:cNvSpPr/>
      </dsp:nvSpPr>
      <dsp:spPr>
        <a:xfrm>
          <a:off x="0" y="3017043"/>
          <a:ext cx="2187786" cy="1005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t>Strategic Market Focus</a:t>
          </a:r>
          <a:endParaRPr lang="en-US" sz="2200" kern="1200" dirty="0"/>
        </a:p>
      </dsp:txBody>
      <dsp:txXfrm>
        <a:off x="0" y="3017043"/>
        <a:ext cx="2187786" cy="1005681"/>
      </dsp:txXfrm>
    </dsp:sp>
    <dsp:sp modelId="{66F1618D-4C5D-B24F-BC33-741FADDAE5E6}">
      <dsp:nvSpPr>
        <dsp:cNvPr id="0" name=""/>
        <dsp:cNvSpPr/>
      </dsp:nvSpPr>
      <dsp:spPr>
        <a:xfrm>
          <a:off x="2351870" y="3062711"/>
          <a:ext cx="8587062" cy="913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just" defTabSz="755650">
            <a:lnSpc>
              <a:spcPct val="100000"/>
            </a:lnSpc>
            <a:spcBef>
              <a:spcPct val="0"/>
            </a:spcBef>
            <a:spcAft>
              <a:spcPct val="35000"/>
            </a:spcAft>
            <a:buNone/>
          </a:pPr>
          <a:r>
            <a:rPr lang="en-US" sz="1700" kern="1200" dirty="0"/>
            <a:t>Understanding that the product needed to be scalable was essential, especially to cater to both large enterprises and SMEs. Learning from companies like GE and Slack, I ensured the product could adapt and grow with customer needs.</a:t>
          </a:r>
        </a:p>
      </dsp:txBody>
      <dsp:txXfrm>
        <a:off x="2351870" y="3062711"/>
        <a:ext cx="8587062" cy="913362"/>
      </dsp:txXfrm>
    </dsp:sp>
    <dsp:sp modelId="{711DA1B3-FB09-6444-9CEB-F6E25F38D107}">
      <dsp:nvSpPr>
        <dsp:cNvPr id="0" name=""/>
        <dsp:cNvSpPr/>
      </dsp:nvSpPr>
      <dsp:spPr>
        <a:xfrm>
          <a:off x="2187786" y="3976074"/>
          <a:ext cx="8751146" cy="0"/>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155FD-5BE6-FC4F-A00F-BAD353D69463}" type="datetimeFigureOut">
              <a:rPr lang="en-US" smtClean="0"/>
              <a:t>9/2/24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01BB66-63CB-AF4E-AC70-92A3B0ACE936}" type="slidenum">
              <a:rPr lang="en-US" smtClean="0"/>
              <a:t>‹#›</a:t>
            </a:fld>
            <a:endParaRPr lang="en-US"/>
          </a:p>
        </p:txBody>
      </p:sp>
    </p:spTree>
    <p:extLst>
      <p:ext uri="{BB962C8B-B14F-4D97-AF65-F5344CB8AC3E}">
        <p14:creationId xmlns:p14="http://schemas.microsoft.com/office/powerpoint/2010/main" val="3720609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801BB66-63CB-AF4E-AC70-92A3B0ACE936}" type="slidenum">
              <a:rPr lang="en-US" smtClean="0"/>
              <a:t>12</a:t>
            </a:fld>
            <a:endParaRPr lang="en-US"/>
          </a:p>
        </p:txBody>
      </p:sp>
    </p:spTree>
    <p:extLst>
      <p:ext uri="{BB962C8B-B14F-4D97-AF65-F5344CB8AC3E}">
        <p14:creationId xmlns:p14="http://schemas.microsoft.com/office/powerpoint/2010/main" val="1908694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70CA1F1-0EA1-B74C-ABB1-16FD0A828648}" type="datetimeFigureOut">
              <a:rPr lang="en-AE" smtClean="0"/>
              <a:t>9/2/24</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81E39982-DA0F-0343-B090-73D5A3E33A18}" type="slidenum">
              <a:rPr lang="en-AE" smtClean="0"/>
              <a:t>‹#›</a:t>
            </a:fld>
            <a:endParaRPr lang="en-AE"/>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988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CA1F1-0EA1-B74C-ABB1-16FD0A828648}" type="datetimeFigureOut">
              <a:rPr lang="en-AE" smtClean="0"/>
              <a:t>9/2/24</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81E39982-DA0F-0343-B090-73D5A3E33A18}" type="slidenum">
              <a:rPr lang="en-AE" smtClean="0"/>
              <a:t>‹#›</a:t>
            </a:fld>
            <a:endParaRPr lang="en-AE"/>
          </a:p>
        </p:txBody>
      </p:sp>
    </p:spTree>
    <p:extLst>
      <p:ext uri="{BB962C8B-B14F-4D97-AF65-F5344CB8AC3E}">
        <p14:creationId xmlns:p14="http://schemas.microsoft.com/office/powerpoint/2010/main" val="2944936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CA1F1-0EA1-B74C-ABB1-16FD0A828648}" type="datetimeFigureOut">
              <a:rPr lang="en-AE" smtClean="0"/>
              <a:t>9/2/24</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81E39982-DA0F-0343-B090-73D5A3E33A18}" type="slidenum">
              <a:rPr lang="en-AE" smtClean="0"/>
              <a:t>‹#›</a:t>
            </a:fld>
            <a:endParaRPr lang="en-AE"/>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999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CA1F1-0EA1-B74C-ABB1-16FD0A828648}" type="datetimeFigureOut">
              <a:rPr lang="en-AE" smtClean="0"/>
              <a:t>9/2/24</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81E39982-DA0F-0343-B090-73D5A3E33A18}" type="slidenum">
              <a:rPr lang="en-AE" smtClean="0"/>
              <a:t>‹#›</a:t>
            </a:fld>
            <a:endParaRPr lang="en-AE"/>
          </a:p>
        </p:txBody>
      </p:sp>
    </p:spTree>
    <p:extLst>
      <p:ext uri="{BB962C8B-B14F-4D97-AF65-F5344CB8AC3E}">
        <p14:creationId xmlns:p14="http://schemas.microsoft.com/office/powerpoint/2010/main" val="977308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0CA1F1-0EA1-B74C-ABB1-16FD0A828648}" type="datetimeFigureOut">
              <a:rPr lang="en-AE" smtClean="0"/>
              <a:t>9/2/24</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81E39982-DA0F-0343-B090-73D5A3E33A18}" type="slidenum">
              <a:rPr lang="en-AE" smtClean="0"/>
              <a:t>‹#›</a:t>
            </a:fld>
            <a:endParaRPr lang="en-AE"/>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0179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0CA1F1-0EA1-B74C-ABB1-16FD0A828648}" type="datetimeFigureOut">
              <a:rPr lang="en-AE" smtClean="0"/>
              <a:t>9/2/24</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81E39982-DA0F-0343-B090-73D5A3E33A18}" type="slidenum">
              <a:rPr lang="en-AE" smtClean="0"/>
              <a:t>‹#›</a:t>
            </a:fld>
            <a:endParaRPr lang="en-AE"/>
          </a:p>
        </p:txBody>
      </p:sp>
    </p:spTree>
    <p:extLst>
      <p:ext uri="{BB962C8B-B14F-4D97-AF65-F5344CB8AC3E}">
        <p14:creationId xmlns:p14="http://schemas.microsoft.com/office/powerpoint/2010/main" val="3785417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0CA1F1-0EA1-B74C-ABB1-16FD0A828648}" type="datetimeFigureOut">
              <a:rPr lang="en-AE" smtClean="0"/>
              <a:t>9/2/24</a:t>
            </a:fld>
            <a:endParaRPr lang="en-AE"/>
          </a:p>
        </p:txBody>
      </p:sp>
      <p:sp>
        <p:nvSpPr>
          <p:cNvPr id="8" name="Footer Placeholder 7"/>
          <p:cNvSpPr>
            <a:spLocks noGrp="1"/>
          </p:cNvSpPr>
          <p:nvPr>
            <p:ph type="ftr" sz="quarter" idx="11"/>
          </p:nvPr>
        </p:nvSpPr>
        <p:spPr/>
        <p:txBody>
          <a:bodyPr/>
          <a:lstStyle/>
          <a:p>
            <a:endParaRPr lang="en-AE"/>
          </a:p>
        </p:txBody>
      </p:sp>
      <p:sp>
        <p:nvSpPr>
          <p:cNvPr id="9" name="Slide Number Placeholder 8"/>
          <p:cNvSpPr>
            <a:spLocks noGrp="1"/>
          </p:cNvSpPr>
          <p:nvPr>
            <p:ph type="sldNum" sz="quarter" idx="12"/>
          </p:nvPr>
        </p:nvSpPr>
        <p:spPr/>
        <p:txBody>
          <a:bodyPr/>
          <a:lstStyle/>
          <a:p>
            <a:fld id="{81E39982-DA0F-0343-B090-73D5A3E33A18}" type="slidenum">
              <a:rPr lang="en-AE" smtClean="0"/>
              <a:t>‹#›</a:t>
            </a:fld>
            <a:endParaRPr lang="en-AE"/>
          </a:p>
        </p:txBody>
      </p:sp>
    </p:spTree>
    <p:extLst>
      <p:ext uri="{BB962C8B-B14F-4D97-AF65-F5344CB8AC3E}">
        <p14:creationId xmlns:p14="http://schemas.microsoft.com/office/powerpoint/2010/main" val="1801014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0CA1F1-0EA1-B74C-ABB1-16FD0A828648}" type="datetimeFigureOut">
              <a:rPr lang="en-AE" smtClean="0"/>
              <a:t>9/2/24</a:t>
            </a:fld>
            <a:endParaRPr lang="en-AE"/>
          </a:p>
        </p:txBody>
      </p:sp>
      <p:sp>
        <p:nvSpPr>
          <p:cNvPr id="4" name="Footer Placeholder 3"/>
          <p:cNvSpPr>
            <a:spLocks noGrp="1"/>
          </p:cNvSpPr>
          <p:nvPr>
            <p:ph type="ftr" sz="quarter" idx="11"/>
          </p:nvPr>
        </p:nvSpPr>
        <p:spPr/>
        <p:txBody>
          <a:bodyPr/>
          <a:lstStyle/>
          <a:p>
            <a:endParaRPr lang="en-AE"/>
          </a:p>
        </p:txBody>
      </p:sp>
      <p:sp>
        <p:nvSpPr>
          <p:cNvPr id="5" name="Slide Number Placeholder 4"/>
          <p:cNvSpPr>
            <a:spLocks noGrp="1"/>
          </p:cNvSpPr>
          <p:nvPr>
            <p:ph type="sldNum" sz="quarter" idx="12"/>
          </p:nvPr>
        </p:nvSpPr>
        <p:spPr/>
        <p:txBody>
          <a:bodyPr/>
          <a:lstStyle/>
          <a:p>
            <a:fld id="{81E39982-DA0F-0343-B090-73D5A3E33A18}" type="slidenum">
              <a:rPr lang="en-AE" smtClean="0"/>
              <a:t>‹#›</a:t>
            </a:fld>
            <a:endParaRPr lang="en-AE"/>
          </a:p>
        </p:txBody>
      </p:sp>
    </p:spTree>
    <p:extLst>
      <p:ext uri="{BB962C8B-B14F-4D97-AF65-F5344CB8AC3E}">
        <p14:creationId xmlns:p14="http://schemas.microsoft.com/office/powerpoint/2010/main" val="2336597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0CA1F1-0EA1-B74C-ABB1-16FD0A828648}" type="datetimeFigureOut">
              <a:rPr lang="en-AE" smtClean="0"/>
              <a:t>9/2/24</a:t>
            </a:fld>
            <a:endParaRPr lang="en-AE"/>
          </a:p>
        </p:txBody>
      </p:sp>
      <p:sp>
        <p:nvSpPr>
          <p:cNvPr id="3" name="Footer Placeholder 2"/>
          <p:cNvSpPr>
            <a:spLocks noGrp="1"/>
          </p:cNvSpPr>
          <p:nvPr>
            <p:ph type="ftr" sz="quarter" idx="11"/>
          </p:nvPr>
        </p:nvSpPr>
        <p:spPr/>
        <p:txBody>
          <a:bodyPr/>
          <a:lstStyle/>
          <a:p>
            <a:endParaRPr lang="en-AE"/>
          </a:p>
        </p:txBody>
      </p:sp>
      <p:sp>
        <p:nvSpPr>
          <p:cNvPr id="4" name="Slide Number Placeholder 3"/>
          <p:cNvSpPr>
            <a:spLocks noGrp="1"/>
          </p:cNvSpPr>
          <p:nvPr>
            <p:ph type="sldNum" sz="quarter" idx="12"/>
          </p:nvPr>
        </p:nvSpPr>
        <p:spPr/>
        <p:txBody>
          <a:bodyPr/>
          <a:lstStyle/>
          <a:p>
            <a:fld id="{81E39982-DA0F-0343-B090-73D5A3E33A18}" type="slidenum">
              <a:rPr lang="en-AE" smtClean="0"/>
              <a:t>‹#›</a:t>
            </a:fld>
            <a:endParaRPr lang="en-AE"/>
          </a:p>
        </p:txBody>
      </p:sp>
    </p:spTree>
    <p:extLst>
      <p:ext uri="{BB962C8B-B14F-4D97-AF65-F5344CB8AC3E}">
        <p14:creationId xmlns:p14="http://schemas.microsoft.com/office/powerpoint/2010/main" val="326877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0CA1F1-0EA1-B74C-ABB1-16FD0A828648}" type="datetimeFigureOut">
              <a:rPr lang="en-AE" smtClean="0"/>
              <a:t>9/2/24</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81E39982-DA0F-0343-B090-73D5A3E33A18}" type="slidenum">
              <a:rPr lang="en-AE" smtClean="0"/>
              <a:t>‹#›</a:t>
            </a:fld>
            <a:endParaRPr lang="en-AE"/>
          </a:p>
        </p:txBody>
      </p:sp>
    </p:spTree>
    <p:extLst>
      <p:ext uri="{BB962C8B-B14F-4D97-AF65-F5344CB8AC3E}">
        <p14:creationId xmlns:p14="http://schemas.microsoft.com/office/powerpoint/2010/main" val="2926177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0CA1F1-0EA1-B74C-ABB1-16FD0A828648}" type="datetimeFigureOut">
              <a:rPr lang="en-AE" smtClean="0"/>
              <a:t>9/2/24</a:t>
            </a:fld>
            <a:endParaRPr lang="en-AE"/>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E39982-DA0F-0343-B090-73D5A3E33A18}" type="slidenum">
              <a:rPr lang="en-AE" smtClean="0"/>
              <a:t>‹#›</a:t>
            </a:fld>
            <a:endParaRPr lang="en-AE"/>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8043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70CA1F1-0EA1-B74C-ABB1-16FD0A828648}" type="datetimeFigureOut">
              <a:rPr lang="en-AE" smtClean="0"/>
              <a:t>9/2/24</a:t>
            </a:fld>
            <a:endParaRPr lang="en-AE"/>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AE"/>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1E39982-DA0F-0343-B090-73D5A3E33A18}" type="slidenum">
              <a:rPr lang="en-AE" smtClean="0"/>
              <a:t>‹#›</a:t>
            </a:fld>
            <a:endParaRPr lang="en-AE"/>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133737"/>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540FAC9-3505-49ED-9B06-A0F8C1485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879B3CD-E329-42F5-B136-BA1F37EC05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5464" y="484632"/>
            <a:ext cx="7453538" cy="58809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a:extLst>
              <a:ext uri="{FF2B5EF4-FFF2-40B4-BE49-F238E27FC236}">
                <a16:creationId xmlns:a16="http://schemas.microsoft.com/office/drawing/2014/main" id="{9B70DE45-5390-8DF0-2744-957A7FE78583}"/>
              </a:ext>
            </a:extLst>
          </p:cNvPr>
          <p:cNvSpPr>
            <a:spLocks noGrp="1"/>
          </p:cNvSpPr>
          <p:nvPr>
            <p:ph type="ctrTitle"/>
          </p:nvPr>
        </p:nvSpPr>
        <p:spPr>
          <a:xfrm>
            <a:off x="1816100" y="736354"/>
            <a:ext cx="5902676" cy="1874813"/>
          </a:xfrm>
        </p:spPr>
        <p:txBody>
          <a:bodyPr anchor="b">
            <a:normAutofit/>
          </a:bodyPr>
          <a:lstStyle/>
          <a:p>
            <a:pPr>
              <a:lnSpc>
                <a:spcPct val="100000"/>
              </a:lnSpc>
            </a:pPr>
            <a:endParaRPr lang="en-AE" sz="4000"/>
          </a:p>
        </p:txBody>
      </p:sp>
      <p:cxnSp>
        <p:nvCxnSpPr>
          <p:cNvPr id="15" name="Straight Connector 14">
            <a:extLst>
              <a:ext uri="{FF2B5EF4-FFF2-40B4-BE49-F238E27FC236}">
                <a16:creationId xmlns:a16="http://schemas.microsoft.com/office/drawing/2014/main" id="{51B042EF-3024-4C57-B282-1B30607FB7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58680" y="4476657"/>
            <a:ext cx="5370974"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A0B4097-B645-43E0-A2B5-B8D688E7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84632"/>
            <a:ext cx="3584224" cy="588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4" name="Subtitle 2">
            <a:extLst>
              <a:ext uri="{FF2B5EF4-FFF2-40B4-BE49-F238E27FC236}">
                <a16:creationId xmlns:a16="http://schemas.microsoft.com/office/drawing/2014/main" id="{986CB57A-F676-417C-90EC-A6BF0E79787F}"/>
              </a:ext>
            </a:extLst>
          </p:cNvPr>
          <p:cNvSpPr txBox="1">
            <a:spLocks/>
          </p:cNvSpPr>
          <p:nvPr/>
        </p:nvSpPr>
        <p:spPr>
          <a:xfrm>
            <a:off x="7238999" y="2079240"/>
            <a:ext cx="4064001" cy="1054531"/>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0"/>
              </a:spcBef>
              <a:spcAft>
                <a:spcPts val="200"/>
              </a:spcAft>
              <a:buClr>
                <a:schemeClr val="accent1"/>
              </a:buClr>
              <a:buSzPct val="100000"/>
              <a:buFont typeface="Tw Cen MT" panose="020B0602020104020603" pitchFamily="34" charset="0"/>
              <a:buNone/>
              <a:defRPr sz="1800" kern="1200">
                <a:solidFill>
                  <a:schemeClr val="tx1">
                    <a:lumMod val="95000"/>
                    <a:lumOff val="5000"/>
                  </a:schemeClr>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9pPr>
          </a:lstStyle>
          <a:p>
            <a:pPr algn="r"/>
            <a:r>
              <a:rPr lang="en-US" sz="2800" dirty="0"/>
              <a:t>Software Product Management</a:t>
            </a:r>
            <a:endParaRPr lang="en-AE" sz="2800"/>
          </a:p>
        </p:txBody>
      </p:sp>
      <p:sp>
        <p:nvSpPr>
          <p:cNvPr id="11" name="Subtitle 2">
            <a:extLst>
              <a:ext uri="{FF2B5EF4-FFF2-40B4-BE49-F238E27FC236}">
                <a16:creationId xmlns:a16="http://schemas.microsoft.com/office/drawing/2014/main" id="{E44358F7-CE42-539E-630F-197578E154B1}"/>
              </a:ext>
            </a:extLst>
          </p:cNvPr>
          <p:cNvSpPr txBox="1">
            <a:spLocks/>
          </p:cNvSpPr>
          <p:nvPr/>
        </p:nvSpPr>
        <p:spPr>
          <a:xfrm>
            <a:off x="7930641" y="3361999"/>
            <a:ext cx="3501514" cy="1038458"/>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0"/>
              </a:spcBef>
              <a:spcAft>
                <a:spcPts val="200"/>
              </a:spcAft>
              <a:buClr>
                <a:schemeClr val="accent1"/>
              </a:buClr>
              <a:buSzPct val="100000"/>
              <a:buFont typeface="Tw Cen MT" panose="020B0602020104020603" pitchFamily="34" charset="0"/>
              <a:buNone/>
              <a:defRPr sz="1800" kern="1200">
                <a:solidFill>
                  <a:schemeClr val="tx1">
                    <a:lumMod val="95000"/>
                    <a:lumOff val="5000"/>
                  </a:schemeClr>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9pPr>
          </a:lstStyle>
          <a:p>
            <a:pPr algn="r"/>
            <a:r>
              <a:rPr lang="en-US" sz="2000" dirty="0"/>
              <a:t>Group AH – Assignment 1</a:t>
            </a:r>
            <a:endParaRPr lang="en-AE" sz="2000"/>
          </a:p>
        </p:txBody>
      </p:sp>
      <p:cxnSp>
        <p:nvCxnSpPr>
          <p:cNvPr id="16" name="Straight Connector 15">
            <a:extLst>
              <a:ext uri="{FF2B5EF4-FFF2-40B4-BE49-F238E27FC236}">
                <a16:creationId xmlns:a16="http://schemas.microsoft.com/office/drawing/2014/main" id="{F7706EB7-F4DF-928F-6DC9-A12940AFA152}"/>
              </a:ext>
            </a:extLst>
          </p:cNvPr>
          <p:cNvCxnSpPr/>
          <p:nvPr/>
        </p:nvCxnSpPr>
        <p:spPr>
          <a:xfrm>
            <a:off x="2158680" y="3361999"/>
            <a:ext cx="483902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4C89D22E-5335-BE79-2D8D-8FE1A107F26C}"/>
              </a:ext>
            </a:extLst>
          </p:cNvPr>
          <p:cNvSpPr/>
          <p:nvPr/>
        </p:nvSpPr>
        <p:spPr>
          <a:xfrm>
            <a:off x="492844" y="480722"/>
            <a:ext cx="7453538" cy="587309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mj-lt"/>
              </a:rPr>
              <a:t>THE TEAM</a:t>
            </a:r>
          </a:p>
        </p:txBody>
      </p:sp>
      <p:sp>
        <p:nvSpPr>
          <p:cNvPr id="22" name="TextBox 21">
            <a:extLst>
              <a:ext uri="{FF2B5EF4-FFF2-40B4-BE49-F238E27FC236}">
                <a16:creationId xmlns:a16="http://schemas.microsoft.com/office/drawing/2014/main" id="{2B3227A1-A74A-80D2-0C97-FCE16D1718C4}"/>
              </a:ext>
            </a:extLst>
          </p:cNvPr>
          <p:cNvSpPr txBox="1"/>
          <p:nvPr/>
        </p:nvSpPr>
        <p:spPr>
          <a:xfrm>
            <a:off x="688572" y="1367117"/>
            <a:ext cx="7270430" cy="1323439"/>
          </a:xfrm>
          <a:prstGeom prst="rect">
            <a:avLst/>
          </a:prstGeom>
          <a:noFill/>
        </p:spPr>
        <p:txBody>
          <a:bodyPr wrap="square">
            <a:spAutoFit/>
          </a:bodyPr>
          <a:lstStyle/>
          <a:p>
            <a:pPr algn="ctr"/>
            <a:r>
              <a:rPr lang="en-US" sz="4000" dirty="0">
                <a:latin typeface="+mj-lt"/>
              </a:rPr>
              <a:t>Multi Cloud Subscription &amp; Cost Management Application</a:t>
            </a:r>
          </a:p>
        </p:txBody>
      </p:sp>
      <p:graphicFrame>
        <p:nvGraphicFramePr>
          <p:cNvPr id="23" name="Content Placeholder 2">
            <a:extLst>
              <a:ext uri="{FF2B5EF4-FFF2-40B4-BE49-F238E27FC236}">
                <a16:creationId xmlns:a16="http://schemas.microsoft.com/office/drawing/2014/main" id="{C6F11461-9D09-EB61-A09C-A868EDE23781}"/>
              </a:ext>
            </a:extLst>
          </p:cNvPr>
          <p:cNvGraphicFramePr>
            <a:graphicFrameLocks/>
          </p:cNvGraphicFramePr>
          <p:nvPr>
            <p:extLst>
              <p:ext uri="{D42A27DB-BD31-4B8C-83A1-F6EECF244321}">
                <p14:modId xmlns:p14="http://schemas.microsoft.com/office/powerpoint/2010/main" val="2219203112"/>
              </p:ext>
            </p:extLst>
          </p:nvPr>
        </p:nvGraphicFramePr>
        <p:xfrm>
          <a:off x="2033828" y="3944728"/>
          <a:ext cx="4597050" cy="2360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5" name="Straight Connector 24">
            <a:extLst>
              <a:ext uri="{FF2B5EF4-FFF2-40B4-BE49-F238E27FC236}">
                <a16:creationId xmlns:a16="http://schemas.microsoft.com/office/drawing/2014/main" id="{E56357AE-19C7-2EEC-0768-CBD495904A43}"/>
              </a:ext>
            </a:extLst>
          </p:cNvPr>
          <p:cNvCxnSpPr>
            <a:cxnSpLocks/>
          </p:cNvCxnSpPr>
          <p:nvPr/>
        </p:nvCxnSpPr>
        <p:spPr>
          <a:xfrm>
            <a:off x="2158680" y="3675714"/>
            <a:ext cx="415706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3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500"/>
                                  </p:stCondLst>
                                  <p:endCondLst>
                                    <p:cond evt="begin" delay="0">
                                      <p:tn val="5"/>
                                    </p:cond>
                                  </p:end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1000"/>
                                        <p:tgtEl>
                                          <p:spTgt spid="4">
                                            <p:txEl>
                                              <p:pRg st="0" end="0"/>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fade">
                                      <p:cBhvr>
                                        <p:cTn id="13" dur="10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1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1E777-F288-3014-9BE1-AA56B11C8F52}"/>
              </a:ext>
            </a:extLst>
          </p:cNvPr>
          <p:cNvSpPr>
            <a:spLocks noGrp="1"/>
          </p:cNvSpPr>
          <p:nvPr>
            <p:ph type="title"/>
          </p:nvPr>
        </p:nvSpPr>
        <p:spPr/>
        <p:txBody>
          <a:bodyPr/>
          <a:lstStyle/>
          <a:p>
            <a:r>
              <a:rPr lang="en-US" dirty="0"/>
              <a:t>Final product</a:t>
            </a:r>
            <a:endParaRPr lang="en-IN" dirty="0"/>
          </a:p>
        </p:txBody>
      </p:sp>
      <p:sp>
        <p:nvSpPr>
          <p:cNvPr id="3" name="Content Placeholder 2">
            <a:extLst>
              <a:ext uri="{FF2B5EF4-FFF2-40B4-BE49-F238E27FC236}">
                <a16:creationId xmlns:a16="http://schemas.microsoft.com/office/drawing/2014/main" id="{2D22F9D3-1F0C-E1F9-456C-7F11DAE366BD}"/>
              </a:ext>
            </a:extLst>
          </p:cNvPr>
          <p:cNvSpPr>
            <a:spLocks noGrp="1"/>
          </p:cNvSpPr>
          <p:nvPr>
            <p:ph idx="1"/>
          </p:nvPr>
        </p:nvSpPr>
        <p:spPr/>
        <p:txBody>
          <a:bodyPr>
            <a:normAutofit/>
          </a:bodyPr>
          <a:lstStyle/>
          <a:p>
            <a:r>
              <a:rPr lang="en-US" dirty="0"/>
              <a:t>The  software  allows users to manage and view resources and costs  associated  with multiple cloud service providers.</a:t>
            </a:r>
          </a:p>
          <a:p>
            <a:r>
              <a:rPr lang="en-US" dirty="0"/>
              <a:t>Software provides timely alarms to users to regarding budget and optimization opportunities.</a:t>
            </a:r>
          </a:p>
          <a:p>
            <a:r>
              <a:rPr lang="en-IN" dirty="0"/>
              <a:t>Role-based access to application</a:t>
            </a:r>
          </a:p>
          <a:p>
            <a:r>
              <a:rPr lang="en-IN" dirty="0"/>
              <a:t>User friendly dashboard</a:t>
            </a:r>
          </a:p>
          <a:p>
            <a:r>
              <a:rPr lang="en-IN" dirty="0"/>
              <a:t>AI powered data driven decisions/suggestions.</a:t>
            </a:r>
          </a:p>
          <a:p>
            <a:r>
              <a:rPr lang="en-IN" dirty="0"/>
              <a:t>Detailed reporting.</a:t>
            </a:r>
          </a:p>
        </p:txBody>
      </p:sp>
    </p:spTree>
    <p:extLst>
      <p:ext uri="{BB962C8B-B14F-4D97-AF65-F5344CB8AC3E}">
        <p14:creationId xmlns:p14="http://schemas.microsoft.com/office/powerpoint/2010/main" val="690341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706A05-C803-EC6B-08AE-1824C1DE0DFA}"/>
              </a:ext>
            </a:extLst>
          </p:cNvPr>
          <p:cNvSpPr>
            <a:spLocks noGrp="1"/>
          </p:cNvSpPr>
          <p:nvPr>
            <p:ph type="title"/>
          </p:nvPr>
        </p:nvSpPr>
        <p:spPr>
          <a:xfrm>
            <a:off x="964788" y="804333"/>
            <a:ext cx="3391900" cy="5249334"/>
          </a:xfrm>
        </p:spPr>
        <p:txBody>
          <a:bodyPr>
            <a:normAutofit/>
          </a:bodyPr>
          <a:lstStyle/>
          <a:p>
            <a:pPr algn="r"/>
            <a:r>
              <a:rPr lang="en-US" dirty="0"/>
              <a:t>Final Value proposition</a:t>
            </a:r>
          </a:p>
        </p:txBody>
      </p:sp>
      <p:cxnSp>
        <p:nvCxnSpPr>
          <p:cNvPr id="140" name="Straight Connector 13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2" name="Content Placeholder 2">
            <a:extLst>
              <a:ext uri="{FF2B5EF4-FFF2-40B4-BE49-F238E27FC236}">
                <a16:creationId xmlns:a16="http://schemas.microsoft.com/office/drawing/2014/main" id="{355AB8FA-C458-14BA-59D6-1D304ABCE044}"/>
              </a:ext>
            </a:extLst>
          </p:cNvPr>
          <p:cNvSpPr>
            <a:spLocks noGrp="1"/>
          </p:cNvSpPr>
          <p:nvPr>
            <p:ph idx="1"/>
          </p:nvPr>
        </p:nvSpPr>
        <p:spPr>
          <a:xfrm>
            <a:off x="4933261" y="440265"/>
            <a:ext cx="6773318" cy="6547556"/>
          </a:xfrm>
        </p:spPr>
        <p:txBody>
          <a:bodyPr anchor="ctr">
            <a:normAutofit/>
          </a:bodyPr>
          <a:lstStyle/>
          <a:p>
            <a:pPr marL="0" indent="0" algn="just">
              <a:buNone/>
            </a:pPr>
            <a:r>
              <a:rPr lang="en-US" sz="1400" b="1" dirty="0">
                <a:cs typeface="Arial" panose="020B0604020202020204" pitchFamily="34" charset="0"/>
              </a:rPr>
              <a:t>Cost Efficiency: </a:t>
            </a:r>
            <a:r>
              <a:rPr lang="en-US" sz="1400" dirty="0">
                <a:cs typeface="Arial" panose="020B0604020202020204" pitchFamily="34" charset="0"/>
              </a:rPr>
              <a:t>Avoid over-provisioning and overspending by optimizing resource allocation. Gain visibility into actual cloud usage, enabling more accurate budgeting and reducing unnecessary expenditures.</a:t>
            </a:r>
          </a:p>
          <a:p>
            <a:pPr marL="0" indent="0">
              <a:buNone/>
            </a:pPr>
            <a:endParaRPr lang="en-US" sz="1400" dirty="0">
              <a:latin typeface="Arial" panose="020B0604020202020204" pitchFamily="34" charset="0"/>
              <a:cs typeface="Arial" panose="020B0604020202020204" pitchFamily="34" charset="0"/>
            </a:endParaRPr>
          </a:p>
          <a:p>
            <a:pPr marL="0" indent="0" algn="just">
              <a:buNone/>
            </a:pPr>
            <a:r>
              <a:rPr lang="en-US" sz="1400" b="1" dirty="0">
                <a:cs typeface="Arial" panose="020B0604020202020204" pitchFamily="34" charset="0"/>
              </a:rPr>
              <a:t>Enhanced Visibility and Control: </a:t>
            </a:r>
            <a:r>
              <a:rPr lang="en-US" sz="1400" dirty="0">
                <a:cs typeface="Arial" panose="020B0604020202020204" pitchFamily="34" charset="0"/>
              </a:rPr>
              <a:t>Implement tools and processes to provide a clear, real-time overview of cloud usage across all services and providers. This empowers organizations to make informed decisions and manage resources proactively.</a:t>
            </a:r>
          </a:p>
          <a:p>
            <a:pPr marL="0" indent="0">
              <a:buNone/>
            </a:pPr>
            <a:endParaRPr lang="en-US" sz="1400" dirty="0">
              <a:latin typeface="Arial" panose="020B0604020202020204" pitchFamily="34" charset="0"/>
              <a:cs typeface="Arial" panose="020B0604020202020204" pitchFamily="34" charset="0"/>
            </a:endParaRPr>
          </a:p>
          <a:p>
            <a:pPr marL="0" indent="0" algn="just">
              <a:buNone/>
            </a:pPr>
            <a:r>
              <a:rPr lang="en-US" sz="1400" b="1" dirty="0">
                <a:cs typeface="Arial" panose="020B0604020202020204" pitchFamily="34" charset="0"/>
              </a:rPr>
              <a:t>Simplified Cloud Operations: </a:t>
            </a:r>
            <a:r>
              <a:rPr lang="en-US" sz="1400" dirty="0">
                <a:cs typeface="Arial" panose="020B0604020202020204" pitchFamily="34" charset="0"/>
              </a:rPr>
              <a:t>Streamline the management of multiple cloud subscriptions by consolidating governance and adopting a unified strategy. Reduce complexity and improve operational efficiency across diverse cloud environments.</a:t>
            </a:r>
          </a:p>
          <a:p>
            <a:pPr marL="0" indent="0">
              <a:buNone/>
            </a:pPr>
            <a:endParaRPr lang="en-US" sz="1400" dirty="0">
              <a:latin typeface="Arial" panose="020B0604020202020204" pitchFamily="34" charset="0"/>
              <a:cs typeface="Arial" panose="020B0604020202020204" pitchFamily="34" charset="0"/>
            </a:endParaRPr>
          </a:p>
          <a:p>
            <a:pPr marL="0" indent="0" algn="just">
              <a:buNone/>
            </a:pPr>
            <a:r>
              <a:rPr lang="en-US" sz="1400" b="1" dirty="0">
                <a:cs typeface="Arial" panose="020B0604020202020204" pitchFamily="34" charset="0"/>
              </a:rPr>
              <a:t>Improved Resource Utilization: </a:t>
            </a:r>
            <a:r>
              <a:rPr lang="en-US" sz="1400" dirty="0">
                <a:cs typeface="Arial" panose="020B0604020202020204" pitchFamily="34" charset="0"/>
              </a:rPr>
              <a:t>Identify and eliminate idle or underutilized resources, ensuring that every dollar spent on cloud services contributes to meaningful business outcomes.</a:t>
            </a:r>
          </a:p>
          <a:p>
            <a:endParaRPr lang="en-US" sz="1400" dirty="0">
              <a:latin typeface="Arial" panose="020B0604020202020204" pitchFamily="34" charset="0"/>
              <a:cs typeface="Arial" panose="020B0604020202020204" pitchFamily="34" charset="0"/>
            </a:endParaRPr>
          </a:p>
          <a:p>
            <a:pPr marL="0" indent="0" algn="just">
              <a:buNone/>
            </a:pPr>
            <a:r>
              <a:rPr lang="en-US" sz="1400" b="1" dirty="0">
                <a:cs typeface="Arial" panose="020B0604020202020204" pitchFamily="34" charset="0"/>
              </a:rPr>
              <a:t>Agility and Scalability: </a:t>
            </a:r>
            <a:r>
              <a:rPr lang="en-US" sz="1400" dirty="0">
                <a:cs typeface="Arial" panose="020B0604020202020204" pitchFamily="34" charset="0"/>
              </a:rPr>
              <a:t>Allow organizations to dynamically scale cloud usage based on demand, maintaining optimal performance while controlling costs.</a:t>
            </a:r>
          </a:p>
          <a:p>
            <a:endParaRPr lang="en-US" sz="1400" dirty="0">
              <a:latin typeface="Arial" panose="020B0604020202020204" pitchFamily="34" charset="0"/>
              <a:cs typeface="Arial" panose="020B0604020202020204" pitchFamily="34" charset="0"/>
            </a:endParaRPr>
          </a:p>
          <a:p>
            <a:pPr marL="0" indent="0" algn="just">
              <a:buNone/>
            </a:pPr>
            <a:r>
              <a:rPr lang="en-US" sz="1400" b="1" dirty="0">
                <a:cs typeface="Arial" panose="020B0604020202020204" pitchFamily="34" charset="0"/>
              </a:rPr>
              <a:t>Better Financial Forecasting and Planning: </a:t>
            </a:r>
            <a:r>
              <a:rPr lang="en-US" sz="1400" dirty="0">
                <a:cs typeface="Arial" panose="020B0604020202020204" pitchFamily="34" charset="0"/>
              </a:rPr>
              <a:t>Achieve predictable cloud costs through effective monitoring, management, and optimization practices, enhancing overall financial stability and planning.</a:t>
            </a:r>
          </a:p>
          <a:p>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8487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1D0CA-B535-CF53-4FA6-0371249C27CF}"/>
              </a:ext>
            </a:extLst>
          </p:cNvPr>
          <p:cNvSpPr>
            <a:spLocks noGrp="1"/>
          </p:cNvSpPr>
          <p:nvPr>
            <p:ph type="title"/>
          </p:nvPr>
        </p:nvSpPr>
        <p:spPr>
          <a:xfrm>
            <a:off x="904858" y="491162"/>
            <a:ext cx="9720072" cy="1499616"/>
          </a:xfrm>
        </p:spPr>
        <p:txBody>
          <a:bodyPr/>
          <a:lstStyle/>
          <a:p>
            <a:r>
              <a:rPr lang="en-US" dirty="0"/>
              <a:t>Story Map</a:t>
            </a:r>
            <a:br>
              <a:rPr lang="en-US" dirty="0"/>
            </a:br>
            <a:endParaRPr lang="en-AE" dirty="0"/>
          </a:p>
        </p:txBody>
      </p:sp>
      <p:pic>
        <p:nvPicPr>
          <p:cNvPr id="5" name="Content Placeholder 4" descr="A screenshot of a computer screen&#10;&#10;Description automatically generated">
            <a:extLst>
              <a:ext uri="{FF2B5EF4-FFF2-40B4-BE49-F238E27FC236}">
                <a16:creationId xmlns:a16="http://schemas.microsoft.com/office/drawing/2014/main" id="{2A77E95C-02F4-AAD0-C38D-9720532ECE4F}"/>
              </a:ext>
            </a:extLst>
          </p:cNvPr>
          <p:cNvPicPr>
            <a:picLocks noGrp="1" noChangeAspect="1"/>
          </p:cNvPicPr>
          <p:nvPr>
            <p:ph idx="1"/>
          </p:nvPr>
        </p:nvPicPr>
        <p:blipFill>
          <a:blip r:embed="rId3"/>
          <a:stretch>
            <a:fillRect/>
          </a:stretch>
        </p:blipFill>
        <p:spPr>
          <a:xfrm>
            <a:off x="0" y="1240970"/>
            <a:ext cx="12192000" cy="5617029"/>
          </a:xfrm>
        </p:spPr>
      </p:pic>
    </p:spTree>
    <p:extLst>
      <p:ext uri="{BB962C8B-B14F-4D97-AF65-F5344CB8AC3E}">
        <p14:creationId xmlns:p14="http://schemas.microsoft.com/office/powerpoint/2010/main" val="1880300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0FFA-EB79-47B8-A1B9-C04435A73745}"/>
              </a:ext>
            </a:extLst>
          </p:cNvPr>
          <p:cNvSpPr>
            <a:spLocks noGrp="1"/>
          </p:cNvSpPr>
          <p:nvPr>
            <p:ph type="title"/>
          </p:nvPr>
        </p:nvSpPr>
        <p:spPr>
          <a:xfrm>
            <a:off x="978973" y="654180"/>
            <a:ext cx="7079742" cy="310699"/>
          </a:xfrm>
        </p:spPr>
        <p:txBody>
          <a:bodyPr>
            <a:normAutofit fontScale="90000"/>
          </a:bodyPr>
          <a:lstStyle/>
          <a:p>
            <a:r>
              <a:rPr lang="en-US" sz="3700" dirty="0"/>
              <a:t>Lean Canvas Start-up</a:t>
            </a:r>
            <a:br>
              <a:rPr lang="en-US" sz="3700" dirty="0"/>
            </a:br>
            <a:endParaRPr lang="en-AE" sz="3700" dirty="0"/>
          </a:p>
        </p:txBody>
      </p:sp>
      <p:sp>
        <p:nvSpPr>
          <p:cNvPr id="20" name="Content Placeholder 8">
            <a:extLst>
              <a:ext uri="{FF2B5EF4-FFF2-40B4-BE49-F238E27FC236}">
                <a16:creationId xmlns:a16="http://schemas.microsoft.com/office/drawing/2014/main" id="{BE72D277-6E1F-22F4-5DAA-2666F40A1036}"/>
              </a:ext>
            </a:extLst>
          </p:cNvPr>
          <p:cNvSpPr>
            <a:spLocks noGrp="1"/>
          </p:cNvSpPr>
          <p:nvPr>
            <p:ph idx="1"/>
          </p:nvPr>
        </p:nvSpPr>
        <p:spPr>
          <a:xfrm>
            <a:off x="1024128" y="2286000"/>
            <a:ext cx="3133580" cy="3931920"/>
          </a:xfrm>
        </p:spPr>
        <p:txBody>
          <a:bodyPr>
            <a:normAutofit/>
          </a:bodyPr>
          <a:lstStyle/>
          <a:p>
            <a:endParaRPr lang="en-US" sz="1600" dirty="0"/>
          </a:p>
        </p:txBody>
      </p:sp>
      <p:pic>
        <p:nvPicPr>
          <p:cNvPr id="5" name="Content Placeholder 4" descr="A diagram of a company's company's company&#10;&#10;Description automatically generated with medium confidence">
            <a:extLst>
              <a:ext uri="{FF2B5EF4-FFF2-40B4-BE49-F238E27FC236}">
                <a16:creationId xmlns:a16="http://schemas.microsoft.com/office/drawing/2014/main" id="{B3F22497-7F05-5535-CB61-0A8E89CE7017}"/>
              </a:ext>
            </a:extLst>
          </p:cNvPr>
          <p:cNvPicPr>
            <a:picLocks noChangeAspect="1"/>
          </p:cNvPicPr>
          <p:nvPr/>
        </p:nvPicPr>
        <p:blipFill>
          <a:blip r:embed="rId2"/>
          <a:stretch>
            <a:fillRect/>
          </a:stretch>
        </p:blipFill>
        <p:spPr>
          <a:xfrm>
            <a:off x="978973" y="809529"/>
            <a:ext cx="10480843" cy="6043248"/>
          </a:xfrm>
          <a:prstGeom prst="rect">
            <a:avLst/>
          </a:prstGeom>
        </p:spPr>
      </p:pic>
    </p:spTree>
    <p:extLst>
      <p:ext uri="{BB962C8B-B14F-4D97-AF65-F5344CB8AC3E}">
        <p14:creationId xmlns:p14="http://schemas.microsoft.com/office/powerpoint/2010/main" val="2549376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4BFAE-1B6B-5AC3-83F9-478B331F79AB}"/>
              </a:ext>
            </a:extLst>
          </p:cNvPr>
          <p:cNvSpPr>
            <a:spLocks noGrp="1"/>
          </p:cNvSpPr>
          <p:nvPr>
            <p:ph type="title"/>
          </p:nvPr>
        </p:nvSpPr>
        <p:spPr>
          <a:xfrm>
            <a:off x="974242" y="324612"/>
            <a:ext cx="9720072" cy="1499616"/>
          </a:xfrm>
        </p:spPr>
        <p:txBody>
          <a:bodyPr>
            <a:normAutofit/>
          </a:bodyPr>
          <a:lstStyle/>
          <a:p>
            <a:r>
              <a:rPr lang="en-US" sz="4800" dirty="0"/>
              <a:t>Work Products</a:t>
            </a:r>
          </a:p>
        </p:txBody>
      </p:sp>
      <p:graphicFrame>
        <p:nvGraphicFramePr>
          <p:cNvPr id="79" name="Content Placeholder 2">
            <a:extLst>
              <a:ext uri="{FF2B5EF4-FFF2-40B4-BE49-F238E27FC236}">
                <a16:creationId xmlns:a16="http://schemas.microsoft.com/office/drawing/2014/main" id="{83C2ED91-6807-9913-AD9F-8DFA45300A6E}"/>
              </a:ext>
            </a:extLst>
          </p:cNvPr>
          <p:cNvGraphicFramePr>
            <a:graphicFrameLocks noGrp="1"/>
          </p:cNvGraphicFramePr>
          <p:nvPr>
            <p:ph idx="1"/>
            <p:extLst>
              <p:ext uri="{D42A27DB-BD31-4B8C-83A1-F6EECF244321}">
                <p14:modId xmlns:p14="http://schemas.microsoft.com/office/powerpoint/2010/main" val="3924249057"/>
              </p:ext>
            </p:extLst>
          </p:nvPr>
        </p:nvGraphicFramePr>
        <p:xfrm>
          <a:off x="395288" y="1074420"/>
          <a:ext cx="11503342" cy="5532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2872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2AF24-3DE0-49BF-A8A2-78D48946A5D4}"/>
              </a:ext>
            </a:extLst>
          </p:cNvPr>
          <p:cNvSpPr>
            <a:spLocks noGrp="1"/>
          </p:cNvSpPr>
          <p:nvPr>
            <p:ph type="title"/>
          </p:nvPr>
        </p:nvSpPr>
        <p:spPr>
          <a:xfrm>
            <a:off x="260381" y="950966"/>
            <a:ext cx="3070578" cy="745730"/>
          </a:xfrm>
        </p:spPr>
        <p:txBody>
          <a:bodyPr anchor="b">
            <a:noAutofit/>
          </a:bodyPr>
          <a:lstStyle/>
          <a:p>
            <a:pPr algn="r"/>
            <a:r>
              <a:rPr lang="en-US" sz="5400" dirty="0"/>
              <a:t>Outcomes</a:t>
            </a:r>
          </a:p>
        </p:txBody>
      </p:sp>
      <p:graphicFrame>
        <p:nvGraphicFramePr>
          <p:cNvPr id="5" name="Content Placeholder 2">
            <a:extLst>
              <a:ext uri="{FF2B5EF4-FFF2-40B4-BE49-F238E27FC236}">
                <a16:creationId xmlns:a16="http://schemas.microsoft.com/office/drawing/2014/main" id="{E4FF6801-5FC3-EE77-002B-8593DAADBA36}"/>
              </a:ext>
            </a:extLst>
          </p:cNvPr>
          <p:cNvGraphicFramePr>
            <a:graphicFrameLocks noGrp="1"/>
          </p:cNvGraphicFramePr>
          <p:nvPr>
            <p:ph idx="1"/>
            <p:extLst>
              <p:ext uri="{D42A27DB-BD31-4B8C-83A1-F6EECF244321}">
                <p14:modId xmlns:p14="http://schemas.microsoft.com/office/powerpoint/2010/main" val="2719653071"/>
              </p:ext>
            </p:extLst>
          </p:nvPr>
        </p:nvGraphicFramePr>
        <p:xfrm>
          <a:off x="4810259" y="440268"/>
          <a:ext cx="6555347" cy="6005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425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0863-0B94-F4CD-E15A-033C36431319}"/>
              </a:ext>
            </a:extLst>
          </p:cNvPr>
          <p:cNvSpPr>
            <a:spLocks noGrp="1"/>
          </p:cNvSpPr>
          <p:nvPr>
            <p:ph type="title"/>
          </p:nvPr>
        </p:nvSpPr>
        <p:spPr/>
        <p:txBody>
          <a:bodyPr>
            <a:normAutofit/>
          </a:bodyPr>
          <a:lstStyle/>
          <a:p>
            <a:r>
              <a:rPr lang="en-US" sz="4000" dirty="0"/>
              <a:t>Key Learnings   –   Mallidi Akhil Reddy (2024TM93056)</a:t>
            </a:r>
          </a:p>
        </p:txBody>
      </p:sp>
      <p:sp>
        <p:nvSpPr>
          <p:cNvPr id="3" name="Content Placeholder 2">
            <a:extLst>
              <a:ext uri="{FF2B5EF4-FFF2-40B4-BE49-F238E27FC236}">
                <a16:creationId xmlns:a16="http://schemas.microsoft.com/office/drawing/2014/main" id="{B9C36472-D64D-778C-84B1-F6B3BA5CE83D}"/>
              </a:ext>
            </a:extLst>
          </p:cNvPr>
          <p:cNvSpPr>
            <a:spLocks noGrp="1"/>
          </p:cNvSpPr>
          <p:nvPr>
            <p:ph idx="1"/>
          </p:nvPr>
        </p:nvSpPr>
        <p:spPr>
          <a:xfrm>
            <a:off x="1024127" y="1805940"/>
            <a:ext cx="9720073" cy="4023360"/>
          </a:xfrm>
        </p:spPr>
        <p:txBody>
          <a:bodyPr>
            <a:normAutofit fontScale="85000" lnSpcReduction="10000"/>
          </a:bodyPr>
          <a:lstStyle/>
          <a:p>
            <a:pPr algn="just">
              <a:lnSpc>
                <a:spcPct val="110000"/>
              </a:lnSpc>
              <a:buFont typeface="Courier New" panose="02070309020205020404" pitchFamily="49" charset="0"/>
              <a:buChar char="o"/>
            </a:pPr>
            <a:r>
              <a:rPr lang="en-US" sz="2600" dirty="0"/>
              <a:t> Learned how to clearly define a business plan along with determining the business's problems, identifying its target market, and creating a unique value proposition that makes it sustainable and different.</a:t>
            </a:r>
          </a:p>
          <a:p>
            <a:pPr algn="just">
              <a:lnSpc>
                <a:spcPct val="110000"/>
              </a:lnSpc>
              <a:buFont typeface="Courier New" panose="02070309020205020404" pitchFamily="49" charset="0"/>
              <a:buChar char="o"/>
            </a:pPr>
            <a:r>
              <a:rPr lang="en-US" sz="2600" dirty="0"/>
              <a:t> Gathering customer feedbacks helped me understand their needs and helped me to identify pain points and areas for improvement in our product and services. </a:t>
            </a:r>
          </a:p>
          <a:p>
            <a:pPr algn="just">
              <a:lnSpc>
                <a:spcPct val="110000"/>
              </a:lnSpc>
              <a:buFont typeface="Courier New" panose="02070309020205020404" pitchFamily="49" charset="0"/>
              <a:buChar char="o"/>
            </a:pPr>
            <a:r>
              <a:rPr lang="en-IN" sz="2600" dirty="0">
                <a:effectLst/>
              </a:rPr>
              <a:t> The story map exercise helped to clarify the different features and components of the product and how they fit together to solve customer pain points. </a:t>
            </a:r>
          </a:p>
          <a:p>
            <a:pPr algn="just">
              <a:lnSpc>
                <a:spcPct val="110000"/>
              </a:lnSpc>
              <a:buFont typeface="Courier New" panose="02070309020205020404" pitchFamily="49" charset="0"/>
              <a:buChar char="o"/>
            </a:pPr>
            <a:r>
              <a:rPr lang="en-IN" sz="2600" dirty="0">
                <a:effectLst/>
                <a:highlight>
                  <a:srgbClr val="FFFFFF"/>
                </a:highlight>
              </a:rPr>
              <a:t> Importance of the Startup Canvas which help in summarizing the entire Business plan and its key features and can also help in getting the funding from the investor’s. </a:t>
            </a:r>
          </a:p>
          <a:p>
            <a:pPr>
              <a:buFont typeface="Arial" panose="020B0604020202020204" pitchFamily="34" charset="0"/>
              <a:buChar char="•"/>
            </a:pPr>
            <a:endParaRPr lang="en-IN" sz="1600" dirty="0">
              <a:effectLst/>
            </a:endParaRPr>
          </a:p>
          <a:p>
            <a:pPr>
              <a:buFont typeface="Arial" panose="020B0604020202020204" pitchFamily="34" charset="0"/>
              <a:buChar char="•"/>
            </a:pPr>
            <a:endParaRPr lang="en-IN" sz="1600" dirty="0">
              <a:effectLst/>
              <a:highlight>
                <a:srgbClr val="FFFFFF"/>
              </a:highlight>
            </a:endParaRPr>
          </a:p>
          <a:p>
            <a:endParaRPr lang="en-US" sz="1600" dirty="0"/>
          </a:p>
        </p:txBody>
      </p:sp>
    </p:spTree>
    <p:extLst>
      <p:ext uri="{BB962C8B-B14F-4D97-AF65-F5344CB8AC3E}">
        <p14:creationId xmlns:p14="http://schemas.microsoft.com/office/powerpoint/2010/main" val="3668979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287CF-655C-4FE7-6BB3-1C177EF1969E}"/>
              </a:ext>
            </a:extLst>
          </p:cNvPr>
          <p:cNvSpPr>
            <a:spLocks noGrp="1"/>
          </p:cNvSpPr>
          <p:nvPr>
            <p:ph type="title"/>
          </p:nvPr>
        </p:nvSpPr>
        <p:spPr/>
        <p:txBody>
          <a:bodyPr>
            <a:noAutofit/>
          </a:bodyPr>
          <a:lstStyle/>
          <a:p>
            <a:br>
              <a:rPr lang="en-US" sz="3600" dirty="0"/>
            </a:br>
            <a:r>
              <a:rPr lang="en-US" sz="3600" dirty="0"/>
              <a:t>Key Learnings – Chittajallu Premgurumukh (2024tm93279)</a:t>
            </a:r>
            <a:br>
              <a:rPr lang="en-US" sz="3600" dirty="0"/>
            </a:br>
            <a:endParaRPr lang="en-AE" sz="3600" dirty="0"/>
          </a:p>
        </p:txBody>
      </p:sp>
      <p:sp>
        <p:nvSpPr>
          <p:cNvPr id="3" name="Content Placeholder 2">
            <a:extLst>
              <a:ext uri="{FF2B5EF4-FFF2-40B4-BE49-F238E27FC236}">
                <a16:creationId xmlns:a16="http://schemas.microsoft.com/office/drawing/2014/main" id="{657480EC-AEB1-FFEF-65CB-7D40A57B9535}"/>
              </a:ext>
            </a:extLst>
          </p:cNvPr>
          <p:cNvSpPr>
            <a:spLocks noGrp="1"/>
          </p:cNvSpPr>
          <p:nvPr>
            <p:ph idx="1"/>
          </p:nvPr>
        </p:nvSpPr>
        <p:spPr>
          <a:xfrm>
            <a:off x="1024127" y="1725930"/>
            <a:ext cx="10143745" cy="4546854"/>
          </a:xfrm>
        </p:spPr>
        <p:txBody>
          <a:bodyPr/>
          <a:lstStyle/>
          <a:p>
            <a:pPr algn="just">
              <a:lnSpc>
                <a:spcPct val="100000"/>
              </a:lnSpc>
              <a:buFont typeface="Courier New" panose="02070309020205020404" pitchFamily="49" charset="0"/>
              <a:buChar char="o"/>
            </a:pPr>
            <a:r>
              <a:rPr lang="en-US" sz="2400" b="0" i="0" u="none" strike="noStrike" dirty="0">
                <a:solidFill>
                  <a:srgbClr val="000000"/>
                </a:solidFill>
                <a:effectLst/>
              </a:rPr>
              <a:t> Importance of identifying customer pain points and needs and using them to       drive product development. </a:t>
            </a:r>
          </a:p>
          <a:p>
            <a:pPr algn="just">
              <a:lnSpc>
                <a:spcPct val="100000"/>
              </a:lnSpc>
              <a:buFont typeface="Courier New" panose="02070309020205020404" pitchFamily="49" charset="0"/>
              <a:buChar char="o"/>
            </a:pPr>
            <a:r>
              <a:rPr lang="en-US" sz="2400" b="0" i="0" u="none" strike="noStrike" dirty="0">
                <a:solidFill>
                  <a:srgbClr val="000000"/>
                </a:solidFill>
                <a:effectLst/>
              </a:rPr>
              <a:t> The value of customer feedback and reviews. With the help of customer feedback and adapting the product to better meet their needs, we can create a product that truly solves their problems and provides value.</a:t>
            </a:r>
          </a:p>
          <a:p>
            <a:pPr algn="just">
              <a:lnSpc>
                <a:spcPct val="100000"/>
              </a:lnSpc>
              <a:buFont typeface="Courier New" panose="02070309020205020404" pitchFamily="49" charset="0"/>
              <a:buChar char="o"/>
            </a:pPr>
            <a:r>
              <a:rPr lang="en-US" sz="2400" b="0" i="0" u="none" strike="noStrike" dirty="0">
                <a:solidFill>
                  <a:srgbClr val="000000"/>
                </a:solidFill>
                <a:effectLst/>
              </a:rPr>
              <a:t> Understanding the need for managing resources with multiple cloud service providers and costs associated with them.</a:t>
            </a:r>
          </a:p>
          <a:p>
            <a:pPr algn="just">
              <a:lnSpc>
                <a:spcPct val="100000"/>
              </a:lnSpc>
              <a:buFont typeface="Courier New" panose="02070309020205020404" pitchFamily="49" charset="0"/>
              <a:buChar char="o"/>
            </a:pPr>
            <a:r>
              <a:rPr lang="en-US" sz="2400" b="0" i="0" u="none" strike="noStrike" dirty="0">
                <a:solidFill>
                  <a:srgbClr val="000000"/>
                </a:solidFill>
                <a:effectLst/>
              </a:rPr>
              <a:t> Great opportunity of working with the team and great collaboration among all.</a:t>
            </a:r>
          </a:p>
          <a:p>
            <a:endParaRPr lang="en-AE" dirty="0"/>
          </a:p>
        </p:txBody>
      </p:sp>
    </p:spTree>
    <p:extLst>
      <p:ext uri="{BB962C8B-B14F-4D97-AF65-F5344CB8AC3E}">
        <p14:creationId xmlns:p14="http://schemas.microsoft.com/office/powerpoint/2010/main" val="500603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F1945-5ABE-B233-0D18-C65CAF3A5BCC}"/>
              </a:ext>
            </a:extLst>
          </p:cNvPr>
          <p:cNvSpPr>
            <a:spLocks noGrp="1"/>
          </p:cNvSpPr>
          <p:nvPr>
            <p:ph type="title"/>
          </p:nvPr>
        </p:nvSpPr>
        <p:spPr/>
        <p:txBody>
          <a:bodyPr/>
          <a:lstStyle/>
          <a:p>
            <a:r>
              <a:rPr lang="en-US" dirty="0"/>
              <a:t>Key Learning- Prakasha G (</a:t>
            </a:r>
            <a:r>
              <a:rPr lang="en-IN" dirty="0"/>
              <a:t>2024TM93260</a:t>
            </a:r>
            <a:r>
              <a:rPr lang="en-US" dirty="0"/>
              <a:t>)</a:t>
            </a:r>
            <a:endParaRPr lang="en-IN" dirty="0"/>
          </a:p>
        </p:txBody>
      </p:sp>
      <p:sp>
        <p:nvSpPr>
          <p:cNvPr id="3" name="Content Placeholder 2">
            <a:extLst>
              <a:ext uri="{FF2B5EF4-FFF2-40B4-BE49-F238E27FC236}">
                <a16:creationId xmlns:a16="http://schemas.microsoft.com/office/drawing/2014/main" id="{5C24AA65-7E7C-CB70-47D2-DF9DB7EE6898}"/>
              </a:ext>
            </a:extLst>
          </p:cNvPr>
          <p:cNvSpPr>
            <a:spLocks noGrp="1"/>
          </p:cNvSpPr>
          <p:nvPr>
            <p:ph idx="1"/>
          </p:nvPr>
        </p:nvSpPr>
        <p:spPr/>
        <p:txBody>
          <a:bodyPr/>
          <a:lstStyle/>
          <a:p>
            <a:pPr algn="just">
              <a:lnSpc>
                <a:spcPct val="100000"/>
              </a:lnSpc>
              <a:buFont typeface="Courier New" panose="02070309020205020404" pitchFamily="49" charset="0"/>
              <a:buChar char="o"/>
            </a:pPr>
            <a:r>
              <a:rPr lang="en-US" dirty="0"/>
              <a:t> Importance of identifying customer pain points and needs and using them to drive product development. </a:t>
            </a:r>
          </a:p>
          <a:p>
            <a:pPr algn="just">
              <a:lnSpc>
                <a:spcPct val="100000"/>
              </a:lnSpc>
              <a:buFont typeface="Courier New" panose="02070309020205020404" pitchFamily="49" charset="0"/>
              <a:buChar char="o"/>
            </a:pPr>
            <a:r>
              <a:rPr lang="en-US" dirty="0"/>
              <a:t> The value of customer feedback and reviews. With help of customer feedback and adapting the product to better meet their needs, we can create a product that truly solves their problems and provides value. </a:t>
            </a:r>
          </a:p>
          <a:p>
            <a:pPr algn="just">
              <a:lnSpc>
                <a:spcPct val="100000"/>
              </a:lnSpc>
              <a:buFont typeface="Courier New" panose="02070309020205020404" pitchFamily="49" charset="0"/>
              <a:buChar char="o"/>
            </a:pPr>
            <a:r>
              <a:rPr lang="en-US" dirty="0"/>
              <a:t> Understanding need of managing resources with multiple cloud service providers and costs associated with them.</a:t>
            </a:r>
          </a:p>
          <a:p>
            <a:pPr algn="just">
              <a:lnSpc>
                <a:spcPct val="100000"/>
              </a:lnSpc>
              <a:buFont typeface="Courier New" panose="02070309020205020404" pitchFamily="49" charset="0"/>
              <a:buChar char="o"/>
            </a:pPr>
            <a:r>
              <a:rPr lang="en-US" dirty="0"/>
              <a:t> Great opportunity of working with team and great collaboration among all.</a:t>
            </a:r>
            <a:endParaRPr lang="en-IN" dirty="0"/>
          </a:p>
        </p:txBody>
      </p:sp>
    </p:spTree>
    <p:extLst>
      <p:ext uri="{BB962C8B-B14F-4D97-AF65-F5344CB8AC3E}">
        <p14:creationId xmlns:p14="http://schemas.microsoft.com/office/powerpoint/2010/main" val="95535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567CB-1A88-F871-F75F-4C06E1C92EC4}"/>
              </a:ext>
            </a:extLst>
          </p:cNvPr>
          <p:cNvSpPr>
            <a:spLocks noGrp="1"/>
          </p:cNvSpPr>
          <p:nvPr>
            <p:ph type="title"/>
          </p:nvPr>
        </p:nvSpPr>
        <p:spPr>
          <a:xfrm>
            <a:off x="1024128" y="585216"/>
            <a:ext cx="10840212" cy="1499616"/>
          </a:xfrm>
        </p:spPr>
        <p:txBody>
          <a:bodyPr/>
          <a:lstStyle/>
          <a:p>
            <a:r>
              <a:rPr lang="en-US" sz="5400" dirty="0">
                <a:solidFill>
                  <a:schemeClr val="tx1"/>
                </a:solidFill>
              </a:rPr>
              <a:t>Key Learnings – Manan Parmar(2024TM93030)</a:t>
            </a:r>
            <a:endParaRPr lang="en-AE" dirty="0">
              <a:solidFill>
                <a:schemeClr val="tx1"/>
              </a:solidFill>
            </a:endParaRPr>
          </a:p>
        </p:txBody>
      </p:sp>
      <p:graphicFrame>
        <p:nvGraphicFramePr>
          <p:cNvPr id="4" name="Content Placeholder 2">
            <a:extLst>
              <a:ext uri="{FF2B5EF4-FFF2-40B4-BE49-F238E27FC236}">
                <a16:creationId xmlns:a16="http://schemas.microsoft.com/office/drawing/2014/main" id="{E29C3A41-C315-BD55-A515-C2A3DB54308C}"/>
              </a:ext>
            </a:extLst>
          </p:cNvPr>
          <p:cNvGraphicFramePr>
            <a:graphicFrameLocks noGrp="1"/>
          </p:cNvGraphicFramePr>
          <p:nvPr>
            <p:ph idx="1"/>
            <p:extLst>
              <p:ext uri="{D42A27DB-BD31-4B8C-83A1-F6EECF244321}">
                <p14:modId xmlns:p14="http://schemas.microsoft.com/office/powerpoint/2010/main" val="2631210329"/>
              </p:ext>
            </p:extLst>
          </p:nvPr>
        </p:nvGraphicFramePr>
        <p:xfrm>
          <a:off x="626533" y="2250059"/>
          <a:ext cx="10938933"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3207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CC95-0A32-7895-33C2-D01635D01B22}"/>
              </a:ext>
            </a:extLst>
          </p:cNvPr>
          <p:cNvSpPr>
            <a:spLocks noGrp="1"/>
          </p:cNvSpPr>
          <p:nvPr>
            <p:ph type="title"/>
          </p:nvPr>
        </p:nvSpPr>
        <p:spPr/>
        <p:txBody>
          <a:bodyPr/>
          <a:lstStyle/>
          <a:p>
            <a:r>
              <a:rPr lang="en-US" dirty="0"/>
              <a:t>Problem Statement</a:t>
            </a:r>
            <a:endParaRPr lang="en-AE" dirty="0"/>
          </a:p>
        </p:txBody>
      </p:sp>
      <p:sp>
        <p:nvSpPr>
          <p:cNvPr id="3" name="Content Placeholder 2">
            <a:extLst>
              <a:ext uri="{FF2B5EF4-FFF2-40B4-BE49-F238E27FC236}">
                <a16:creationId xmlns:a16="http://schemas.microsoft.com/office/drawing/2014/main" id="{BC488FF5-8CAE-70D3-801C-912FDFD596CF}"/>
              </a:ext>
            </a:extLst>
          </p:cNvPr>
          <p:cNvSpPr>
            <a:spLocks noGrp="1"/>
          </p:cNvSpPr>
          <p:nvPr>
            <p:ph idx="1"/>
          </p:nvPr>
        </p:nvSpPr>
        <p:spPr>
          <a:xfrm>
            <a:off x="1024127" y="1908810"/>
            <a:ext cx="9720073" cy="4023360"/>
          </a:xfrm>
        </p:spPr>
        <p:txBody>
          <a:bodyPr>
            <a:normAutofit fontScale="92500" lnSpcReduction="20000"/>
          </a:bodyPr>
          <a:lstStyle/>
          <a:p>
            <a:pPr algn="l">
              <a:defRPr sz="1400" b="1">
                <a:solidFill>
                  <a:srgbClr val="000000"/>
                </a:solidFill>
              </a:defRPr>
            </a:pPr>
            <a:r>
              <a:rPr lang="en-US" sz="2000" dirty="0"/>
              <a:t>Overview: Organizations are increasingly adopting cloud services, with global cloud spending expected to reach $832 billion by 2025. However, nearly 40% of this spend is wasted due to inefficiencies and poor management.</a:t>
            </a:r>
          </a:p>
          <a:p>
            <a:pPr algn="l">
              <a:defRPr sz="1400" b="0">
                <a:solidFill>
                  <a:srgbClr val="000000"/>
                </a:solidFill>
              </a:defRPr>
            </a:pPr>
            <a:r>
              <a:rPr lang="en-US" sz="2000" dirty="0"/>
              <a:t>Over-Provisioning of Resources: Up to 60% of cloud resources are over-provisioned, leading to inflated costs. Companies can reduce expenses by 25-30% through effective management, but many lack the necessary tools.</a:t>
            </a:r>
          </a:p>
          <a:p>
            <a:pPr algn="l">
              <a:defRPr sz="1400" b="0">
                <a:solidFill>
                  <a:srgbClr val="000000"/>
                </a:solidFill>
              </a:defRPr>
            </a:pPr>
            <a:r>
              <a:rPr lang="en-US" sz="2000" dirty="0"/>
              <a:t>Lack of Visibility into Cloud Usage: 93% of organizations struggle with visibility into cloud usage, and 82% report difficulties in understanding cost allocation, resulting in unoptimized environments and wasted spend.</a:t>
            </a:r>
          </a:p>
          <a:p>
            <a:pPr algn="l">
              <a:defRPr sz="1400" b="0">
                <a:solidFill>
                  <a:srgbClr val="000000"/>
                </a:solidFill>
              </a:defRPr>
            </a:pPr>
            <a:r>
              <a:rPr lang="en-US" sz="2000" dirty="0"/>
              <a:t>Difficulty Managing Multiple Cloud Subscriptions: 81% of enterprises operate in multi-cloud environments, with 70% facing challenges in managing subscriptions, consolidating billing, and maintaining governance.</a:t>
            </a:r>
          </a:p>
          <a:p>
            <a:pPr algn="l">
              <a:defRPr sz="1400" b="0">
                <a:solidFill>
                  <a:srgbClr val="000000"/>
                </a:solidFill>
              </a:defRPr>
            </a:pPr>
            <a:r>
              <a:rPr lang="en-US" sz="2000" dirty="0"/>
              <a:t>Unpredictable Cloud Costs: Unpredictable costs are a top concern for 80% of cloud users. 55% of organizations exceed their cloud budgets by an average of 23%, affecting financial planning and ROI.</a:t>
            </a:r>
          </a:p>
          <a:p>
            <a:endParaRPr lang="en-AE" dirty="0"/>
          </a:p>
        </p:txBody>
      </p:sp>
    </p:spTree>
    <p:extLst>
      <p:ext uri="{BB962C8B-B14F-4D97-AF65-F5344CB8AC3E}">
        <p14:creationId xmlns:p14="http://schemas.microsoft.com/office/powerpoint/2010/main" val="658446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DA74A-D1F6-9FDB-6013-22D5A2D50C29}"/>
              </a:ext>
            </a:extLst>
          </p:cNvPr>
          <p:cNvSpPr>
            <a:spLocks noGrp="1"/>
          </p:cNvSpPr>
          <p:nvPr>
            <p:ph type="title"/>
          </p:nvPr>
        </p:nvSpPr>
        <p:spPr>
          <a:xfrm>
            <a:off x="854794" y="596505"/>
            <a:ext cx="10998539" cy="1499616"/>
          </a:xfrm>
        </p:spPr>
        <p:txBody>
          <a:bodyPr>
            <a:normAutofit/>
          </a:bodyPr>
          <a:lstStyle/>
          <a:p>
            <a:r>
              <a:rPr lang="en-US" sz="4000" dirty="0">
                <a:cs typeface="Calibri" panose="020F0502020204030204" pitchFamily="34" charset="0"/>
              </a:rPr>
              <a:t>Key learnings – Udyagiri VenkatagurU Prasad (2022MT93653)</a:t>
            </a:r>
            <a:endParaRPr lang="en-AE" sz="4000" dirty="0">
              <a:cs typeface="Calibri" panose="020F0502020204030204" pitchFamily="34" charset="0"/>
            </a:endParaRPr>
          </a:p>
        </p:txBody>
      </p:sp>
      <p:sp>
        <p:nvSpPr>
          <p:cNvPr id="3" name="Content Placeholder 2">
            <a:extLst>
              <a:ext uri="{FF2B5EF4-FFF2-40B4-BE49-F238E27FC236}">
                <a16:creationId xmlns:a16="http://schemas.microsoft.com/office/drawing/2014/main" id="{83CE2B2B-0A1D-581A-D5F0-57FED6E3E6C6}"/>
              </a:ext>
            </a:extLst>
          </p:cNvPr>
          <p:cNvSpPr>
            <a:spLocks noGrp="1"/>
          </p:cNvSpPr>
          <p:nvPr>
            <p:ph idx="1"/>
          </p:nvPr>
        </p:nvSpPr>
        <p:spPr>
          <a:xfrm>
            <a:off x="1024128" y="1794510"/>
            <a:ext cx="9720073" cy="4023360"/>
          </a:xfrm>
        </p:spPr>
        <p:txBody>
          <a:bodyPr>
            <a:normAutofit/>
          </a:bodyPr>
          <a:lstStyle/>
          <a:p>
            <a:pPr algn="just">
              <a:lnSpc>
                <a:spcPct val="100000"/>
              </a:lnSpc>
              <a:buFont typeface="Courier New" panose="02070309020205020404" pitchFamily="49" charset="0"/>
              <a:buChar char="o"/>
            </a:pPr>
            <a:r>
              <a:rPr lang="en-US" b="0" i="0" u="none" strike="noStrike" dirty="0">
                <a:solidFill>
                  <a:srgbClr val="000000"/>
                </a:solidFill>
                <a:effectLst/>
              </a:rPr>
              <a:t> Learned how to clearly define a business plan along with determining the business's problems, identifying its target market, and creating a unique value proposition that makes it sustainable and different.</a:t>
            </a:r>
          </a:p>
          <a:p>
            <a:pPr algn="just">
              <a:lnSpc>
                <a:spcPct val="100000"/>
              </a:lnSpc>
              <a:buFont typeface="Courier New" panose="02070309020205020404" pitchFamily="49" charset="0"/>
              <a:buChar char="o"/>
            </a:pPr>
            <a:r>
              <a:rPr lang="en-US" b="0" i="0" u="none" strike="noStrike" dirty="0">
                <a:solidFill>
                  <a:srgbClr val="000000"/>
                </a:solidFill>
                <a:effectLst/>
              </a:rPr>
              <a:t> Gathering customer feedback helped me understand their needs and helped me to identify pain points and areas for improvement in our product and services.</a:t>
            </a:r>
          </a:p>
          <a:p>
            <a:pPr algn="just">
              <a:lnSpc>
                <a:spcPct val="100000"/>
              </a:lnSpc>
              <a:buFont typeface="Courier New" panose="02070309020205020404" pitchFamily="49" charset="0"/>
              <a:buChar char="o"/>
            </a:pPr>
            <a:r>
              <a:rPr lang="en-US" b="0" i="0" u="none" strike="noStrike" dirty="0">
                <a:solidFill>
                  <a:srgbClr val="000000"/>
                </a:solidFill>
                <a:effectLst/>
              </a:rPr>
              <a:t> The story map exercise helped to clarify the different features and components of the product and how they fit together to solve customer pain points.</a:t>
            </a:r>
          </a:p>
          <a:p>
            <a:pPr algn="just">
              <a:lnSpc>
                <a:spcPct val="100000"/>
              </a:lnSpc>
              <a:buFont typeface="Courier New" panose="02070309020205020404" pitchFamily="49" charset="0"/>
              <a:buChar char="o"/>
            </a:pPr>
            <a:r>
              <a:rPr lang="en-US" b="0" i="0" u="none" strike="noStrike" dirty="0">
                <a:solidFill>
                  <a:srgbClr val="000000"/>
                </a:solidFill>
                <a:effectLst/>
              </a:rPr>
              <a:t> Importance of the Startup Canvas which helps in summarizing the entire Business plan and its key features and can also help in getting funding from investors.</a:t>
            </a:r>
          </a:p>
          <a:p>
            <a:endParaRPr lang="en-AE" dirty="0"/>
          </a:p>
        </p:txBody>
      </p:sp>
    </p:spTree>
    <p:extLst>
      <p:ext uri="{BB962C8B-B14F-4D97-AF65-F5344CB8AC3E}">
        <p14:creationId xmlns:p14="http://schemas.microsoft.com/office/powerpoint/2010/main" val="1474102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E"/>
          </a:p>
        </p:txBody>
      </p:sp>
      <p:sp>
        <p:nvSpPr>
          <p:cNvPr id="5"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E"/>
          </a:p>
        </p:txBody>
      </p:sp>
      <p:cxnSp>
        <p:nvCxnSpPr>
          <p:cNvPr id="6" name="Straight Connector 5">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A540FAC9-3505-49ED-9B06-A0F8C1485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879B3CD-E329-42F5-B136-BA1F37EC05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5464" y="484632"/>
            <a:ext cx="7453538" cy="58809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a:extLst>
              <a:ext uri="{FF2B5EF4-FFF2-40B4-BE49-F238E27FC236}">
                <a16:creationId xmlns:a16="http://schemas.microsoft.com/office/drawing/2014/main" id="{4635AE4E-A5AA-FE6B-6E90-4937533C23FA}"/>
              </a:ext>
            </a:extLst>
          </p:cNvPr>
          <p:cNvSpPr>
            <a:spLocks noGrp="1"/>
          </p:cNvSpPr>
          <p:nvPr>
            <p:ph type="title"/>
          </p:nvPr>
        </p:nvSpPr>
        <p:spPr>
          <a:xfrm>
            <a:off x="990096" y="977900"/>
            <a:ext cx="6539558" cy="3327734"/>
          </a:xfrm>
        </p:spPr>
        <p:txBody>
          <a:bodyPr vert="horz" lIns="91440" tIns="45720" rIns="91440" bIns="45720" rtlCol="0" anchor="b">
            <a:normAutofit/>
          </a:bodyPr>
          <a:lstStyle/>
          <a:p>
            <a:pPr algn="r"/>
            <a:r>
              <a:rPr lang="en-US" sz="5400" b="1" spc="200" dirty="0"/>
              <a:t>Thank you</a:t>
            </a:r>
          </a:p>
        </p:txBody>
      </p:sp>
      <p:cxnSp>
        <p:nvCxnSpPr>
          <p:cNvPr id="17" name="Straight Connector 16">
            <a:extLst>
              <a:ext uri="{FF2B5EF4-FFF2-40B4-BE49-F238E27FC236}">
                <a16:creationId xmlns:a16="http://schemas.microsoft.com/office/drawing/2014/main" id="{51B042EF-3024-4C57-B282-1B30607FB7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58680" y="4476657"/>
            <a:ext cx="5370974"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A0B4097-B645-43E0-A2B5-B8D688E7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84632"/>
            <a:ext cx="3584224" cy="588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Tree>
    <p:extLst>
      <p:ext uri="{BB962C8B-B14F-4D97-AF65-F5344CB8AC3E}">
        <p14:creationId xmlns:p14="http://schemas.microsoft.com/office/powerpoint/2010/main" val="373411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73CD2-CC54-7A9B-CBF2-9CFB2C2B64BC}"/>
              </a:ext>
            </a:extLst>
          </p:cNvPr>
          <p:cNvSpPr>
            <a:spLocks noGrp="1"/>
          </p:cNvSpPr>
          <p:nvPr>
            <p:ph type="title"/>
          </p:nvPr>
        </p:nvSpPr>
        <p:spPr>
          <a:xfrm>
            <a:off x="1024128" y="585216"/>
            <a:ext cx="9720072" cy="1499616"/>
          </a:xfrm>
        </p:spPr>
        <p:txBody>
          <a:bodyPr>
            <a:normAutofit/>
          </a:bodyPr>
          <a:lstStyle/>
          <a:p>
            <a:r>
              <a:rPr lang="en-US" sz="2000" b="1" dirty="0"/>
              <a:t>Customer Segment - Where it Will Be Used</a:t>
            </a:r>
            <a:br>
              <a:rPr lang="en-US" sz="2000" b="1" dirty="0"/>
            </a:br>
            <a:br>
              <a:rPr lang="en-US" sz="2000" dirty="0"/>
            </a:br>
            <a:r>
              <a:rPr lang="en-US" sz="2000" dirty="0"/>
              <a:t>The primary customer segments for the proposed AI-powered cloud cost management app include:</a:t>
            </a:r>
            <a:br>
              <a:rPr lang="en-US" sz="2000" dirty="0"/>
            </a:br>
            <a:endParaRPr lang="en-US" sz="2000" dirty="0"/>
          </a:p>
        </p:txBody>
      </p:sp>
      <p:graphicFrame>
        <p:nvGraphicFramePr>
          <p:cNvPr id="24" name="Content Placeholder 5">
            <a:extLst>
              <a:ext uri="{FF2B5EF4-FFF2-40B4-BE49-F238E27FC236}">
                <a16:creationId xmlns:a16="http://schemas.microsoft.com/office/drawing/2014/main" id="{5EE48909-9C5E-5154-D276-4D8627A6C301}"/>
              </a:ext>
            </a:extLst>
          </p:cNvPr>
          <p:cNvGraphicFramePr>
            <a:graphicFrameLocks noGrp="1"/>
          </p:cNvGraphicFramePr>
          <p:nvPr>
            <p:ph idx="1"/>
            <p:extLst>
              <p:ext uri="{D42A27DB-BD31-4B8C-83A1-F6EECF244321}">
                <p14:modId xmlns:p14="http://schemas.microsoft.com/office/powerpoint/2010/main" val="159776254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3432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8EBCB-FC24-3817-EC65-4A2080A58DE8}"/>
              </a:ext>
            </a:extLst>
          </p:cNvPr>
          <p:cNvSpPr>
            <a:spLocks noGrp="1"/>
          </p:cNvSpPr>
          <p:nvPr>
            <p:ph type="title"/>
          </p:nvPr>
        </p:nvSpPr>
        <p:spPr/>
        <p:txBody>
          <a:bodyPr>
            <a:normAutofit/>
          </a:bodyPr>
          <a:lstStyle/>
          <a:p>
            <a:r>
              <a:rPr lang="en-US" sz="3600" b="1" dirty="0"/>
              <a:t>Pain Points</a:t>
            </a:r>
            <a:br>
              <a:rPr lang="en-US" sz="2400" dirty="0"/>
            </a:br>
            <a:r>
              <a:rPr lang="en-US" sz="2400" dirty="0"/>
              <a:t>The key pain points addressed by the AI-powered cloud cost management app include:</a:t>
            </a:r>
          </a:p>
        </p:txBody>
      </p:sp>
      <p:graphicFrame>
        <p:nvGraphicFramePr>
          <p:cNvPr id="13" name="Content Placeholder 2">
            <a:extLst>
              <a:ext uri="{FF2B5EF4-FFF2-40B4-BE49-F238E27FC236}">
                <a16:creationId xmlns:a16="http://schemas.microsoft.com/office/drawing/2014/main" id="{427B5773-F21A-6B67-E4D3-76C35A813961}"/>
              </a:ext>
            </a:extLst>
          </p:cNvPr>
          <p:cNvGraphicFramePr>
            <a:graphicFrameLocks noGrp="1"/>
          </p:cNvGraphicFramePr>
          <p:nvPr>
            <p:ph idx="1"/>
            <p:extLst>
              <p:ext uri="{D42A27DB-BD31-4B8C-83A1-F6EECF244321}">
                <p14:modId xmlns:p14="http://schemas.microsoft.com/office/powerpoint/2010/main" val="991053051"/>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8204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3F9AA6-0DA9-4F38-AA8A-C355838EB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247373-9670-1E26-04CF-4FE1B3C54588}"/>
              </a:ext>
            </a:extLst>
          </p:cNvPr>
          <p:cNvSpPr>
            <a:spLocks noGrp="1"/>
          </p:cNvSpPr>
          <p:nvPr>
            <p:ph type="title"/>
          </p:nvPr>
        </p:nvSpPr>
        <p:spPr>
          <a:xfrm>
            <a:off x="1235964" y="1043980"/>
            <a:ext cx="9720072" cy="1499616"/>
          </a:xfrm>
        </p:spPr>
        <p:txBody>
          <a:bodyPr>
            <a:normAutofit fontScale="90000"/>
          </a:bodyPr>
          <a:lstStyle/>
          <a:p>
            <a:r>
              <a:rPr lang="en-US" sz="2800" b="1" dirty="0"/>
              <a:t>Product Idea</a:t>
            </a:r>
            <a:br>
              <a:rPr lang="en-US" sz="2800" b="1" dirty="0"/>
            </a:br>
            <a:br>
              <a:rPr lang="en-US" sz="2800" dirty="0"/>
            </a:br>
            <a:r>
              <a:rPr lang="en-US" sz="2800" dirty="0"/>
              <a:t>The proposed product is an AI-powered cloud cost management app designed to automate resource management, optimize costs, and provide centralized control over multi-cloud subscriptions. </a:t>
            </a:r>
          </a:p>
        </p:txBody>
      </p:sp>
      <p:cxnSp>
        <p:nvCxnSpPr>
          <p:cNvPr id="12" name="Straight Connector 11">
            <a:extLst>
              <a:ext uri="{FF2B5EF4-FFF2-40B4-BE49-F238E27FC236}">
                <a16:creationId xmlns:a16="http://schemas.microsoft.com/office/drawing/2014/main" id="{5C45FA27-EB18-4E04-8C96-68F7A0BC1D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62137"/>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C1837C8-E73B-83C5-125A-CB4652FDA009}"/>
              </a:ext>
            </a:extLst>
          </p:cNvPr>
          <p:cNvGraphicFramePr>
            <a:graphicFrameLocks noGrp="1"/>
          </p:cNvGraphicFramePr>
          <p:nvPr>
            <p:ph idx="1"/>
            <p:extLst>
              <p:ext uri="{D42A27DB-BD31-4B8C-83A1-F6EECF244321}">
                <p14:modId xmlns:p14="http://schemas.microsoft.com/office/powerpoint/2010/main" val="1259690856"/>
              </p:ext>
            </p:extLst>
          </p:nvPr>
        </p:nvGraphicFramePr>
        <p:xfrm>
          <a:off x="1427975" y="2892652"/>
          <a:ext cx="9720262" cy="3616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239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6623D-EDF7-F3C3-190D-3323D6008031}"/>
              </a:ext>
            </a:extLst>
          </p:cNvPr>
          <p:cNvSpPr>
            <a:spLocks noGrp="1"/>
          </p:cNvSpPr>
          <p:nvPr>
            <p:ph type="title"/>
          </p:nvPr>
        </p:nvSpPr>
        <p:spPr>
          <a:xfrm>
            <a:off x="917223" y="574210"/>
            <a:ext cx="10506456" cy="1014984"/>
          </a:xfrm>
        </p:spPr>
        <p:txBody>
          <a:bodyPr anchor="b">
            <a:normAutofit/>
          </a:bodyPr>
          <a:lstStyle/>
          <a:p>
            <a:r>
              <a:rPr lang="en-US" sz="2400" b="1" dirty="0"/>
              <a:t>Target Market</a:t>
            </a:r>
            <a:br>
              <a:rPr lang="en-US" sz="2400" b="1" dirty="0"/>
            </a:br>
            <a:br>
              <a:rPr lang="en-US" sz="2400" dirty="0"/>
            </a:br>
            <a:r>
              <a:rPr lang="en-US" sz="2400" dirty="0"/>
              <a:t>The target market for the AI-powered cloud cost management app includes:</a:t>
            </a:r>
          </a:p>
        </p:txBody>
      </p:sp>
      <p:graphicFrame>
        <p:nvGraphicFramePr>
          <p:cNvPr id="5" name="Content Placeholder 2">
            <a:extLst>
              <a:ext uri="{FF2B5EF4-FFF2-40B4-BE49-F238E27FC236}">
                <a16:creationId xmlns:a16="http://schemas.microsoft.com/office/drawing/2014/main" id="{15E85884-BE7D-32C1-AF79-5E2FCD74FBC9}"/>
              </a:ext>
            </a:extLst>
          </p:cNvPr>
          <p:cNvGraphicFramePr>
            <a:graphicFrameLocks noGrp="1"/>
          </p:cNvGraphicFramePr>
          <p:nvPr>
            <p:ph idx="1"/>
            <p:extLst>
              <p:ext uri="{D42A27DB-BD31-4B8C-83A1-F6EECF244321}">
                <p14:modId xmlns:p14="http://schemas.microsoft.com/office/powerpoint/2010/main" val="366880516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4726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C680EA-751B-34CC-0C1B-EEF79F4B53F7}"/>
              </a:ext>
            </a:extLst>
          </p:cNvPr>
          <p:cNvSpPr>
            <a:spLocks noGrp="1"/>
          </p:cNvSpPr>
          <p:nvPr>
            <p:ph type="title"/>
          </p:nvPr>
        </p:nvSpPr>
        <p:spPr>
          <a:xfrm>
            <a:off x="964788" y="804333"/>
            <a:ext cx="3391900" cy="5249334"/>
          </a:xfrm>
        </p:spPr>
        <p:txBody>
          <a:bodyPr>
            <a:normAutofit/>
          </a:bodyPr>
          <a:lstStyle/>
          <a:p>
            <a:pPr algn="r"/>
            <a:r>
              <a:rPr lang="en-IN" sz="4000" i="0" u="none" strike="noStrike" baseline="0" dirty="0"/>
              <a:t>				Product Opportunity</a:t>
            </a:r>
            <a:endParaRPr lang="en-IN" sz="4000" dirty="0"/>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6AC925-09E4-84CE-E072-A6BD7B44881B}"/>
              </a:ext>
            </a:extLst>
          </p:cNvPr>
          <p:cNvSpPr>
            <a:spLocks noGrp="1"/>
          </p:cNvSpPr>
          <p:nvPr>
            <p:ph idx="1"/>
          </p:nvPr>
        </p:nvSpPr>
        <p:spPr>
          <a:xfrm>
            <a:off x="4999330" y="804333"/>
            <a:ext cx="6257721" cy="5249334"/>
          </a:xfrm>
        </p:spPr>
        <p:txBody>
          <a:bodyPr anchor="ctr">
            <a:normAutofit/>
          </a:bodyPr>
          <a:lstStyle/>
          <a:p>
            <a:r>
              <a:rPr lang="en-US" b="1" dirty="0"/>
              <a:t>Value proposition</a:t>
            </a:r>
          </a:p>
          <a:p>
            <a:pPr lvl="1"/>
            <a:r>
              <a:rPr lang="en-IN" b="1" dirty="0"/>
              <a:t>Cost Efficiency</a:t>
            </a:r>
            <a:r>
              <a:rPr lang="en-IN" dirty="0"/>
              <a:t>:</a:t>
            </a:r>
            <a:r>
              <a:rPr lang="en-US" dirty="0"/>
              <a:t> Identify   underused   resources  and  suggest  more cost-effective pricing  solutions to optimize cloud spending.</a:t>
            </a:r>
          </a:p>
          <a:p>
            <a:pPr lvl="1"/>
            <a:r>
              <a:rPr lang="en-IN" b="1" dirty="0"/>
              <a:t>Centralized Management</a:t>
            </a:r>
            <a:r>
              <a:rPr lang="en-US" dirty="0"/>
              <a:t>: Monitors   and  manages  cloud  subscriptions  and  costs  across multiple cloud providers   in   one   centralized   dashboard.</a:t>
            </a:r>
          </a:p>
          <a:p>
            <a:pPr lvl="1"/>
            <a:r>
              <a:rPr lang="en-IN" b="1" dirty="0"/>
              <a:t>AI powered cost Optimization Recommendations</a:t>
            </a:r>
            <a:r>
              <a:rPr lang="en-US" dirty="0"/>
              <a:t>: AI powered historical data and forecasts future costs to inform resource allocation decisions.</a:t>
            </a:r>
          </a:p>
          <a:p>
            <a:pPr lvl="1"/>
            <a:r>
              <a:rPr lang="en-IN" b="1" dirty="0"/>
              <a:t>Improved Efficiency</a:t>
            </a:r>
            <a:r>
              <a:rPr lang="en-IN" dirty="0"/>
              <a:t>:</a:t>
            </a:r>
            <a:r>
              <a:rPr lang="en-US" dirty="0"/>
              <a:t> It automates routine tasks, such as tracking costs, managing budgets, and renewing subscriptions.</a:t>
            </a:r>
            <a:endParaRPr lang="en-IN" dirty="0"/>
          </a:p>
        </p:txBody>
      </p:sp>
    </p:spTree>
    <p:extLst>
      <p:ext uri="{BB962C8B-B14F-4D97-AF65-F5344CB8AC3E}">
        <p14:creationId xmlns:p14="http://schemas.microsoft.com/office/powerpoint/2010/main" val="3025278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606BEC-AC54-C8FB-58CF-72F73DFEC11F}"/>
              </a:ext>
            </a:extLst>
          </p:cNvPr>
          <p:cNvSpPr>
            <a:spLocks noGrp="1"/>
          </p:cNvSpPr>
          <p:nvPr>
            <p:ph type="title"/>
          </p:nvPr>
        </p:nvSpPr>
        <p:spPr>
          <a:xfrm>
            <a:off x="956934" y="1045436"/>
            <a:ext cx="3062174" cy="4650169"/>
          </a:xfrm>
        </p:spPr>
        <p:txBody>
          <a:bodyPr>
            <a:normAutofit/>
          </a:bodyPr>
          <a:lstStyle/>
          <a:p>
            <a:pPr algn="r"/>
            <a:r>
              <a:rPr lang="en-IN" dirty="0"/>
              <a:t>Assess the opportunity</a:t>
            </a:r>
          </a:p>
        </p:txBody>
      </p:sp>
      <p:cxnSp>
        <p:nvCxnSpPr>
          <p:cNvPr id="26" name="Straight Connector 25">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Content Placeholder 2">
            <a:extLst>
              <a:ext uri="{FF2B5EF4-FFF2-40B4-BE49-F238E27FC236}">
                <a16:creationId xmlns:a16="http://schemas.microsoft.com/office/drawing/2014/main" id="{1E3A0425-3166-7001-18F4-13C580D32459}"/>
              </a:ext>
            </a:extLst>
          </p:cNvPr>
          <p:cNvSpPr>
            <a:spLocks noGrp="1"/>
          </p:cNvSpPr>
          <p:nvPr>
            <p:ph idx="1"/>
          </p:nvPr>
        </p:nvSpPr>
        <p:spPr>
          <a:xfrm>
            <a:off x="4852425" y="776176"/>
            <a:ext cx="6992242" cy="6273209"/>
          </a:xfrm>
        </p:spPr>
        <p:txBody>
          <a:bodyPr anchor="ctr">
            <a:normAutofit/>
          </a:bodyPr>
          <a:lstStyle/>
          <a:p>
            <a:pPr marL="0" indent="0">
              <a:buNone/>
            </a:pPr>
            <a:r>
              <a:rPr lang="en-IN" b="1" i="0" u="none" strike="noStrike" baseline="0" dirty="0"/>
              <a:t>Customer Feedbacks</a:t>
            </a:r>
            <a:endParaRPr lang="en-IN" dirty="0">
              <a:cs typeface="Times New Roman" panose="02020603050405020304" pitchFamily="18" charset="0"/>
            </a:endParaRPr>
          </a:p>
          <a:p>
            <a:r>
              <a:rPr lang="en-US" sz="1500" b="1" dirty="0"/>
              <a:t>IT Head (Chinmoy):</a:t>
            </a:r>
            <a:r>
              <a:rPr lang="en-US" sz="1500" dirty="0"/>
              <a:t> “We've been struggling to manage our organization's cloud usage across different service providers. Approximately 65% of our resources are managed manually, increasing the risk of errors and inefficiencies. Integrating APIs with existing systems could save us up to 30% in time and reduce operational overhead by 20%.”</a:t>
            </a:r>
          </a:p>
          <a:p>
            <a:r>
              <a:rPr lang="en-US" sz="1500" b="1" dirty="0"/>
              <a:t>Start-up / Small-Case Enterprise (Where is My Train Head):</a:t>
            </a:r>
            <a:r>
              <a:rPr lang="en-US" sz="1500" dirty="0"/>
              <a:t> “Our goals of optimizing cloud expenditures and improving financial oversight are well aligned with the proposed app. We have seen over 25% of our cloud budget wasted due to overspending and underutilization. Implementing a feature to prevent over-spending could help us save around $50,000 annually.”</a:t>
            </a:r>
          </a:p>
          <a:p>
            <a:r>
              <a:rPr lang="en-US" sz="1500" b="1" dirty="0"/>
              <a:t>Medium Enterprise (Thomson-Reuters):</a:t>
            </a:r>
            <a:r>
              <a:rPr lang="en-US" sz="1500" dirty="0"/>
              <a:t> “The product has the potential to simplify our IT admin tasks. With over 10,000 cloud instances and subscriptions managed across our departments, we estimate that robust reporting capabilities could reduce manual reporting time by 40%, translating to operational cost savings of approximately $200,000 per year.”</a:t>
            </a:r>
          </a:p>
          <a:p>
            <a:r>
              <a:rPr lang="en-US" sz="1500" b="1" dirty="0"/>
              <a:t>Big Enterprise (DP World):</a:t>
            </a:r>
            <a:r>
              <a:rPr lang="en-US" sz="1500" dirty="0"/>
              <a:t> “Efficient cloud cost management and streamlined subscription handling are critical for us. With data security being our top priority, any breach could cost us millions in regulatory fines and lost business. Ensuring secure data handling and robust compliance measures could protect our $500 million annual revenue from potential threats.”</a:t>
            </a:r>
          </a:p>
          <a:p>
            <a:r>
              <a:rPr lang="en-US" sz="1500" b="1" dirty="0"/>
              <a:t>Resellers:</a:t>
            </a:r>
            <a:r>
              <a:rPr lang="en-US" sz="1500" dirty="0"/>
              <a:t> “As resellers, the ability to offer AI-powered cost management solutions is crucial. We handle over 1,000 cloud accounts for our clients, and the integration of AI could enhance our service quality by 35%, leading to an estimated 20% increase in client satisfaction and retention.”</a:t>
            </a:r>
          </a:p>
          <a:p>
            <a:pPr>
              <a:spcAft>
                <a:spcPts val="800"/>
              </a:spcAft>
            </a:pP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sz="14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31941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B210931-E646-AAFA-2762-3E2F44A6F189}"/>
              </a:ext>
            </a:extLst>
          </p:cNvPr>
          <p:cNvSpPr txBox="1"/>
          <p:nvPr/>
        </p:nvSpPr>
        <p:spPr>
          <a:xfrm>
            <a:off x="1130300" y="1285607"/>
            <a:ext cx="9931400" cy="3139321"/>
          </a:xfrm>
          <a:prstGeom prst="rect">
            <a:avLst/>
          </a:prstGeom>
          <a:noFill/>
        </p:spPr>
        <p:txBody>
          <a:bodyPr wrap="square">
            <a:spAutoFit/>
          </a:bodyPr>
          <a:lstStyle/>
          <a:p>
            <a:pPr marL="0" indent="0" algn="just">
              <a:lnSpc>
                <a:spcPct val="150000"/>
              </a:lnSpc>
              <a:buNone/>
            </a:pPr>
            <a:r>
              <a:rPr lang="en-IN" sz="2400" b="1" i="0" u="none" strike="noStrike" baseline="0" dirty="0"/>
              <a:t>Under-Served needs – Re-assess based on Customer Interviews</a:t>
            </a:r>
          </a:p>
          <a:p>
            <a:pPr lvl="1" algn="just">
              <a:lnSpc>
                <a:spcPct val="150000"/>
              </a:lnSpc>
            </a:pPr>
            <a:r>
              <a:rPr lang="en-IN" b="1" dirty="0">
                <a:effectLst/>
                <a:ea typeface="Aptos" panose="020B0004020202020204" pitchFamily="34" charset="0"/>
                <a:cs typeface="Times New Roman" panose="02020603050405020304" pitchFamily="18" charset="0"/>
              </a:rPr>
              <a:t>Data Security and Compliance: </a:t>
            </a:r>
            <a:r>
              <a:rPr lang="en-IN" dirty="0">
                <a:effectLst/>
                <a:ea typeface="Aptos" panose="020B0004020202020204" pitchFamily="34" charset="0"/>
                <a:cs typeface="Times New Roman" panose="02020603050405020304" pitchFamily="18" charset="0"/>
              </a:rPr>
              <a:t>Security of the data shared or transferred should be high priority. </a:t>
            </a:r>
          </a:p>
          <a:p>
            <a:pPr lvl="1" algn="just">
              <a:lnSpc>
                <a:spcPct val="150000"/>
              </a:lnSpc>
            </a:pPr>
            <a:r>
              <a:rPr lang="en-IN" b="1" dirty="0">
                <a:effectLst/>
                <a:ea typeface="Aptos" panose="020B0004020202020204" pitchFamily="34" charset="0"/>
                <a:cs typeface="Times New Roman" panose="02020603050405020304" pitchFamily="18" charset="0"/>
              </a:rPr>
              <a:t>Budgeting: </a:t>
            </a:r>
            <a:r>
              <a:rPr lang="en-IN" dirty="0">
                <a:effectLst/>
                <a:ea typeface="Aptos" panose="020B0004020202020204" pitchFamily="34" charset="0"/>
                <a:cs typeface="Times New Roman" panose="02020603050405020304" pitchFamily="18" charset="0"/>
              </a:rPr>
              <a:t>Options to inform/anticipate the cost forecast to users</a:t>
            </a:r>
          </a:p>
          <a:p>
            <a:pPr lvl="1" algn="just">
              <a:lnSpc>
                <a:spcPct val="150000"/>
              </a:lnSpc>
            </a:pPr>
            <a:r>
              <a:rPr lang="en-IN" b="1" dirty="0">
                <a:effectLst/>
                <a:ea typeface="Aptos" panose="020B0004020202020204" pitchFamily="34" charset="0"/>
                <a:cs typeface="Times New Roman" panose="02020603050405020304" pitchFamily="18" charset="0"/>
              </a:rPr>
              <a:t>Integration with Existing Systems: </a:t>
            </a:r>
            <a:r>
              <a:rPr lang="en-IN" dirty="0">
                <a:effectLst/>
                <a:ea typeface="Aptos" panose="020B0004020202020204" pitchFamily="34" charset="0"/>
                <a:cs typeface="Times New Roman" panose="02020603050405020304" pitchFamily="18" charset="0"/>
              </a:rPr>
              <a:t>Integration with IT ticket tools or to other existing environments</a:t>
            </a:r>
          </a:p>
          <a:p>
            <a:pPr lvl="1" algn="just">
              <a:lnSpc>
                <a:spcPct val="150000"/>
              </a:lnSpc>
            </a:pPr>
            <a:r>
              <a:rPr lang="en-IN" b="1" dirty="0">
                <a:ea typeface="Aptos" panose="020B0004020202020204" pitchFamily="34" charset="0"/>
                <a:cs typeface="Times New Roman" panose="02020603050405020304" pitchFamily="18" charset="0"/>
              </a:rPr>
              <a:t>Customization : </a:t>
            </a:r>
            <a:r>
              <a:rPr lang="en-US" b="1" dirty="0"/>
              <a:t> </a:t>
            </a:r>
            <a:r>
              <a:rPr lang="en-US" dirty="0"/>
              <a:t>Customization options may be limited and may not meet big enterprises.</a:t>
            </a:r>
            <a:endParaRPr lang="en-IN" dirty="0">
              <a:effectLst/>
              <a:ea typeface="Aptos" panose="020B0004020202020204" pitchFamily="34" charset="0"/>
              <a:cs typeface="Times New Roman" panose="02020603050405020304" pitchFamily="18" charset="0"/>
            </a:endParaRPr>
          </a:p>
          <a:p>
            <a:endParaRPr lang="en-IN" dirty="0">
              <a:latin typeface="Aptos" panose="020B0004020202020204" pitchFamily="34" charset="0"/>
              <a:ea typeface="Aptos" panose="020B0004020202020204" pitchFamily="34" charset="0"/>
              <a:cs typeface="Times New Roman" panose="02020603050405020304" pitchFamily="18" charset="0"/>
            </a:endParaRPr>
          </a:p>
          <a:p>
            <a:endParaRPr lang="en-IN"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
        <p:nvSpPr>
          <p:cNvPr id="9" name="TextBox 8">
            <a:extLst>
              <a:ext uri="{FF2B5EF4-FFF2-40B4-BE49-F238E27FC236}">
                <a16:creationId xmlns:a16="http://schemas.microsoft.com/office/drawing/2014/main" id="{EB16768A-9D10-23D3-69BD-AEE987C7B944}"/>
              </a:ext>
            </a:extLst>
          </p:cNvPr>
          <p:cNvSpPr txBox="1"/>
          <p:nvPr/>
        </p:nvSpPr>
        <p:spPr>
          <a:xfrm>
            <a:off x="1244600" y="3668426"/>
            <a:ext cx="9563100" cy="2679195"/>
          </a:xfrm>
          <a:prstGeom prst="rect">
            <a:avLst/>
          </a:prstGeom>
          <a:noFill/>
        </p:spPr>
        <p:txBody>
          <a:bodyPr wrap="square">
            <a:spAutoFit/>
          </a:bodyPr>
          <a:lstStyle/>
          <a:p>
            <a:pPr algn="just">
              <a:lnSpc>
                <a:spcPct val="150000"/>
              </a:lnSpc>
            </a:pPr>
            <a:r>
              <a:rPr lang="en-IN" sz="2400" b="1" dirty="0"/>
              <a:t>Pain-Points Re-assess based on Customer Interviews</a:t>
            </a:r>
            <a:endParaRPr lang="en-IN" dirty="0"/>
          </a:p>
          <a:p>
            <a:pPr lvl="1" algn="just">
              <a:lnSpc>
                <a:spcPct val="150000"/>
              </a:lnSpc>
            </a:pPr>
            <a:r>
              <a:rPr lang="en-IN" b="1" dirty="0"/>
              <a:t>Privacy Concerns</a:t>
            </a:r>
            <a:r>
              <a:rPr lang="en-IN" dirty="0"/>
              <a:t>: Organisations will be concerned on the data being accessed is shared outside.</a:t>
            </a:r>
          </a:p>
          <a:p>
            <a:pPr lvl="1" algn="just">
              <a:lnSpc>
                <a:spcPct val="150000"/>
              </a:lnSpc>
            </a:pPr>
            <a:r>
              <a:rPr lang="en-IN" b="1" dirty="0"/>
              <a:t>Logging</a:t>
            </a:r>
            <a:r>
              <a:rPr lang="en-IN" dirty="0"/>
              <a:t>: Tracking of actions performed by the user and role-based access to the application.</a:t>
            </a:r>
          </a:p>
          <a:p>
            <a:pPr lvl="1" algn="just">
              <a:lnSpc>
                <a:spcPct val="150000"/>
              </a:lnSpc>
            </a:pPr>
            <a:r>
              <a:rPr lang="en-IN" b="1" dirty="0"/>
              <a:t>Cost compare:</a:t>
            </a:r>
            <a:r>
              <a:rPr lang="en-IN" dirty="0"/>
              <a:t> Cost compare with different cloud providers.</a:t>
            </a:r>
          </a:p>
          <a:p>
            <a:pPr lvl="1" algn="just">
              <a:lnSpc>
                <a:spcPct val="150000"/>
              </a:lnSpc>
            </a:pPr>
            <a:r>
              <a:rPr lang="en-IN" b="1" dirty="0"/>
              <a:t>Report :</a:t>
            </a:r>
            <a:r>
              <a:rPr lang="en-IN" dirty="0"/>
              <a:t> Option to collect detailed reporting of underutilization, cost matrix.</a:t>
            </a:r>
          </a:p>
          <a:p>
            <a:pPr lvl="1" algn="just">
              <a:lnSpc>
                <a:spcPct val="150000"/>
              </a:lnSpc>
            </a:pPr>
            <a:r>
              <a:rPr lang="en-IN" b="1" dirty="0"/>
              <a:t>AI powered solutions</a:t>
            </a:r>
            <a:r>
              <a:rPr lang="en-IN" dirty="0"/>
              <a:t>: Clients look at AI powered solutions and opportunities. </a:t>
            </a:r>
          </a:p>
        </p:txBody>
      </p:sp>
      <p:sp>
        <p:nvSpPr>
          <p:cNvPr id="11" name="TextBox 10">
            <a:extLst>
              <a:ext uri="{FF2B5EF4-FFF2-40B4-BE49-F238E27FC236}">
                <a16:creationId xmlns:a16="http://schemas.microsoft.com/office/drawing/2014/main" id="{447E5484-4397-3791-C0DD-8D2CF0BDF1C2}"/>
              </a:ext>
            </a:extLst>
          </p:cNvPr>
          <p:cNvSpPr txBox="1"/>
          <p:nvPr/>
        </p:nvSpPr>
        <p:spPr>
          <a:xfrm>
            <a:off x="-266700" y="717421"/>
            <a:ext cx="8839200" cy="646331"/>
          </a:xfrm>
          <a:prstGeom prst="rect">
            <a:avLst/>
          </a:prstGeom>
          <a:noFill/>
        </p:spPr>
        <p:txBody>
          <a:bodyPr wrap="square">
            <a:spAutoFit/>
          </a:bodyPr>
          <a:lstStyle/>
          <a:p>
            <a:r>
              <a:rPr lang="en-IN" sz="3600" dirty="0">
                <a:latin typeface="+mj-lt"/>
              </a:rPr>
              <a:t>			ASSESS THE OPPORTUNITY</a:t>
            </a:r>
            <a:endParaRPr lang="en-US" sz="3600" dirty="0">
              <a:latin typeface="+mj-lt"/>
            </a:endParaRPr>
          </a:p>
        </p:txBody>
      </p:sp>
    </p:spTree>
    <p:extLst>
      <p:ext uri="{BB962C8B-B14F-4D97-AF65-F5344CB8AC3E}">
        <p14:creationId xmlns:p14="http://schemas.microsoft.com/office/powerpoint/2010/main" val="1218362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a48fb0fb-dcd1-4dae-abe0-5c1661328c54}" enabled="1" method="Privileged" siteId="{2bd16c9b-7e21-4274-9c06-7919f7647bbb}" contentBits="0" removed="0"/>
</clbl:labelList>
</file>

<file path=docProps/app.xml><?xml version="1.0" encoding="utf-8"?>
<Properties xmlns="http://schemas.openxmlformats.org/officeDocument/2006/extended-properties" xmlns:vt="http://schemas.openxmlformats.org/officeDocument/2006/docPropsVTypes">
  <Template/>
  <TotalTime>325</TotalTime>
  <Words>2652</Words>
  <Application>Microsoft Macintosh PowerPoint</Application>
  <PresentationFormat>Widescreen</PresentationFormat>
  <Paragraphs>139</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Aptos</vt:lpstr>
      <vt:lpstr>Arial</vt:lpstr>
      <vt:lpstr>Calibri</vt:lpstr>
      <vt:lpstr>Courier New</vt:lpstr>
      <vt:lpstr>Times New Roman</vt:lpstr>
      <vt:lpstr>Tw Cen MT</vt:lpstr>
      <vt:lpstr>Tw Cen MT Condensed</vt:lpstr>
      <vt:lpstr>Wingdings 3</vt:lpstr>
      <vt:lpstr>Integral</vt:lpstr>
      <vt:lpstr>PowerPoint Presentation</vt:lpstr>
      <vt:lpstr>Problem Statement</vt:lpstr>
      <vt:lpstr>Customer Segment - Where it Will Be Used  The primary customer segments for the proposed AI-powered cloud cost management app include: </vt:lpstr>
      <vt:lpstr>Pain Points The key pain points addressed by the AI-powered cloud cost management app include:</vt:lpstr>
      <vt:lpstr>Product Idea  The proposed product is an AI-powered cloud cost management app designed to automate resource management, optimize costs, and provide centralized control over multi-cloud subscriptions. </vt:lpstr>
      <vt:lpstr>Target Market  The target market for the AI-powered cloud cost management app includes:</vt:lpstr>
      <vt:lpstr>    Product Opportunity</vt:lpstr>
      <vt:lpstr>Assess the opportunity</vt:lpstr>
      <vt:lpstr>PowerPoint Presentation</vt:lpstr>
      <vt:lpstr>Final product</vt:lpstr>
      <vt:lpstr>Final Value proposition</vt:lpstr>
      <vt:lpstr>Story Map </vt:lpstr>
      <vt:lpstr>Lean Canvas Start-up </vt:lpstr>
      <vt:lpstr>Work Products</vt:lpstr>
      <vt:lpstr>Outcomes</vt:lpstr>
      <vt:lpstr>Key Learnings   –   Mallidi Akhil Reddy (2024TM93056)</vt:lpstr>
      <vt:lpstr> Key Learnings – Chittajallu Premgurumukh (2024tm93279) </vt:lpstr>
      <vt:lpstr>Key Learning- Prakasha G (2024TM93260)</vt:lpstr>
      <vt:lpstr>Key Learnings – Manan Parmar(2024TM93030)</vt:lpstr>
      <vt:lpstr>Key learnings – Udyagiri VenkatagurU Prasad (2022MT93653)</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Santhosh UVGP</dc:creator>
  <cp:lastModifiedBy>Mallidi Akhil Reddy</cp:lastModifiedBy>
  <cp:revision>8</cp:revision>
  <dcterms:created xsi:type="dcterms:W3CDTF">2024-08-31T12:38:06Z</dcterms:created>
  <dcterms:modified xsi:type="dcterms:W3CDTF">2024-09-02T16:07:57Z</dcterms:modified>
</cp:coreProperties>
</file>