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0"/>
  </p:notesMasterIdLst>
  <p:sldIdLst>
    <p:sldId id="256" r:id="rId2"/>
    <p:sldId id="257" r:id="rId3"/>
    <p:sldId id="258" r:id="rId4"/>
    <p:sldId id="293" r:id="rId5"/>
    <p:sldId id="294" r:id="rId6"/>
    <p:sldId id="295" r:id="rId7"/>
    <p:sldId id="296" r:id="rId8"/>
    <p:sldId id="297" r:id="rId9"/>
    <p:sldId id="298" r:id="rId10"/>
    <p:sldId id="299" r:id="rId11"/>
    <p:sldId id="300" r:id="rId12"/>
    <p:sldId id="301" r:id="rId13"/>
    <p:sldId id="303" r:id="rId14"/>
    <p:sldId id="304" r:id="rId15"/>
    <p:sldId id="302"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EAE935-CDCF-497E-8FE5-94333CA872C7}">
  <a:tblStyle styleId="{4BEAE935-CDCF-497E-8FE5-94333CA872C7}" styleName="Table_0">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C5C8CE2-A857-423F-BB13-D9839B7EB372}"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5ad9a3ea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g125ad9a3eab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blogs.oracle.com/javamagazine/post/java-sentiment-analysis-stanford-corenlp"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ieeexplore.ieee.org/document/9498965" TargetMode="External"/><Relationship Id="rId4" Type="http://schemas.openxmlformats.org/officeDocument/2006/relationships/hyperlink" Target="https://www.geeksforgeeks.org/machine-learn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11111"/>
              <a:buFont typeface="Calibri"/>
              <a:buNone/>
            </a:pPr>
            <a:r>
              <a:rPr lang="en-US" dirty="0">
                <a:latin typeface="Times New Roman"/>
                <a:ea typeface="Times New Roman"/>
                <a:cs typeface="Times New Roman"/>
                <a:sym typeface="Times New Roman"/>
              </a:rPr>
              <a:t>GYM MANAGEMENT SYSTEM</a:t>
            </a:r>
            <a:br>
              <a:rPr lang="en-US"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sp>
        <p:nvSpPr>
          <p:cNvPr id="89" name="Google Shape;89;p13"/>
          <p:cNvSpPr txBox="1">
            <a:spLocks noGrp="1"/>
          </p:cNvSpPr>
          <p:nvPr>
            <p:ph type="subTitle" idx="1"/>
          </p:nvPr>
        </p:nvSpPr>
        <p:spPr>
          <a:xfrm>
            <a:off x="1371600" y="4114800"/>
            <a:ext cx="6400800" cy="1981200"/>
          </a:xfrm>
          <a:prstGeom prst="rect">
            <a:avLst/>
          </a:prstGeom>
          <a:noFill/>
          <a:ln>
            <a:noFill/>
          </a:ln>
        </p:spPr>
        <p:txBody>
          <a:bodyPr spcFirstLastPara="1" wrap="square" lIns="91425" tIns="45700" rIns="91425" bIns="45700" anchor="t" anchorCtr="0">
            <a:normAutofit fontScale="70000" lnSpcReduction="20000"/>
          </a:bodyPr>
          <a:lstStyle/>
          <a:p>
            <a:pPr marL="0" lvl="0" indent="0" algn="ctr" rtl="0">
              <a:lnSpc>
                <a:spcPct val="100000"/>
              </a:lnSpc>
              <a:spcBef>
                <a:spcPts val="0"/>
              </a:spcBef>
              <a:spcAft>
                <a:spcPts val="0"/>
              </a:spcAft>
              <a:buClr>
                <a:srgbClr val="888888"/>
              </a:buClr>
              <a:buSzPct val="100000"/>
              <a:buNone/>
            </a:pPr>
            <a:r>
              <a:rPr lang="en-IN" dirty="0">
                <a:solidFill>
                  <a:schemeClr val="dk1"/>
                </a:solidFill>
                <a:latin typeface="Times New Roman"/>
                <a:ea typeface="Times New Roman"/>
                <a:cs typeface="Times New Roman"/>
                <a:sym typeface="Times New Roman"/>
              </a:rPr>
              <a:t>SARANSH SINGH (RA2212703010013)</a:t>
            </a:r>
          </a:p>
          <a:p>
            <a:pPr marL="0" lvl="0" indent="0" algn="ctr" rtl="0">
              <a:lnSpc>
                <a:spcPct val="100000"/>
              </a:lnSpc>
              <a:spcBef>
                <a:spcPts val="0"/>
              </a:spcBef>
              <a:spcAft>
                <a:spcPts val="0"/>
              </a:spcAft>
              <a:buClr>
                <a:srgbClr val="888888"/>
              </a:buClr>
              <a:buSzPct val="100000"/>
              <a:buNone/>
            </a:pPr>
            <a:r>
              <a:rPr lang="en-IN" dirty="0">
                <a:solidFill>
                  <a:schemeClr val="dk1"/>
                </a:solidFill>
                <a:latin typeface="Times New Roman"/>
                <a:ea typeface="Times New Roman"/>
                <a:cs typeface="Times New Roman"/>
                <a:sym typeface="Times New Roman"/>
              </a:rPr>
              <a:t>HEMAGIRISAI BHUPATI (RA2212703010016)</a:t>
            </a:r>
            <a:endParaRPr dirty="0">
              <a:solidFill>
                <a:schemeClr val="dk1"/>
              </a:solidFill>
              <a:latin typeface="Times New Roman"/>
              <a:ea typeface="Times New Roman"/>
              <a:cs typeface="Times New Roman"/>
              <a:sym typeface="Times New Roman"/>
            </a:endParaRPr>
          </a:p>
          <a:p>
            <a:pPr marL="0" lvl="0" indent="0" algn="ctr" rtl="0">
              <a:lnSpc>
                <a:spcPct val="100000"/>
              </a:lnSpc>
              <a:spcBef>
                <a:spcPts val="592"/>
              </a:spcBef>
              <a:spcAft>
                <a:spcPts val="0"/>
              </a:spcAft>
              <a:buClr>
                <a:srgbClr val="888888"/>
              </a:buClr>
              <a:buSzPct val="100000"/>
              <a:buNone/>
            </a:pPr>
            <a:r>
              <a:rPr lang="en-US" dirty="0">
                <a:solidFill>
                  <a:schemeClr val="dk1"/>
                </a:solidFill>
                <a:latin typeface="Times New Roman"/>
                <a:ea typeface="Times New Roman"/>
                <a:cs typeface="Times New Roman"/>
                <a:sym typeface="Times New Roman"/>
              </a:rPr>
              <a:t>SECTION : T2</a:t>
            </a:r>
            <a:endParaRPr dirty="0">
              <a:solidFill>
                <a:schemeClr val="dk1"/>
              </a:solidFill>
              <a:latin typeface="Times New Roman"/>
              <a:ea typeface="Times New Roman"/>
              <a:cs typeface="Times New Roman"/>
              <a:sym typeface="Times New Roman"/>
            </a:endParaRPr>
          </a:p>
          <a:p>
            <a:pPr marL="0" lvl="0" indent="0" algn="ctr" rtl="0">
              <a:lnSpc>
                <a:spcPct val="100000"/>
              </a:lnSpc>
              <a:spcBef>
                <a:spcPts val="592"/>
              </a:spcBef>
              <a:spcAft>
                <a:spcPts val="0"/>
              </a:spcAft>
              <a:buSzPct val="100000"/>
              <a:buNone/>
            </a:pPr>
            <a:r>
              <a:rPr lang="en-US" dirty="0">
                <a:solidFill>
                  <a:schemeClr val="dk1"/>
                </a:solidFill>
                <a:latin typeface="Times New Roman"/>
                <a:ea typeface="Times New Roman"/>
                <a:cs typeface="Times New Roman"/>
                <a:sym typeface="Times New Roman"/>
              </a:rPr>
              <a:t>Guide name and Designation: </a:t>
            </a:r>
            <a:r>
              <a:rPr lang="en-US" sz="3200" dirty="0">
                <a:solidFill>
                  <a:schemeClr val="dk1"/>
                </a:solidFill>
                <a:latin typeface="Times New Roman"/>
                <a:ea typeface="Times New Roman"/>
                <a:cs typeface="Times New Roman"/>
                <a:sym typeface="Times New Roman"/>
              </a:rPr>
              <a:t> </a:t>
            </a:r>
            <a:r>
              <a:rPr lang="en-US" dirty="0">
                <a:solidFill>
                  <a:schemeClr val="dk1"/>
                </a:solidFill>
                <a:latin typeface="Times New Roman"/>
                <a:ea typeface="Times New Roman"/>
                <a:cs typeface="Times New Roman"/>
                <a:sym typeface="Times New Roman"/>
              </a:rPr>
              <a:t>Dr. K A Varun Kumar</a:t>
            </a:r>
            <a:r>
              <a:rPr lang="en-US" sz="3200" dirty="0">
                <a:solidFill>
                  <a:schemeClr val="dk1"/>
                </a:solidFill>
                <a:latin typeface="Times New Roman"/>
                <a:ea typeface="Times New Roman"/>
                <a:cs typeface="Times New Roman"/>
                <a:sym typeface="Times New Roman"/>
              </a:rPr>
              <a:t> Associate Professor </a:t>
            </a:r>
            <a:endParaRPr dirty="0"/>
          </a:p>
          <a:p>
            <a:pPr marL="0" lvl="0" indent="0" algn="ctr" rtl="0">
              <a:lnSpc>
                <a:spcPct val="100000"/>
              </a:lnSpc>
              <a:spcBef>
                <a:spcPts val="592"/>
              </a:spcBef>
              <a:spcAft>
                <a:spcPts val="0"/>
              </a:spcAft>
              <a:buSzPct val="100000"/>
              <a:buNone/>
            </a:pPr>
            <a:r>
              <a:rPr lang="en-US" dirty="0">
                <a:solidFill>
                  <a:schemeClr val="dk1"/>
                </a:solidFill>
                <a:latin typeface="Times New Roman"/>
                <a:ea typeface="Times New Roman"/>
                <a:cs typeface="Times New Roman"/>
                <a:sym typeface="Times New Roman"/>
              </a:rPr>
              <a:t>Department of Networking and Communications</a:t>
            </a:r>
            <a:endParaRPr sz="3200" dirty="0">
              <a:solidFill>
                <a:schemeClr val="dk1"/>
              </a:solidFill>
              <a:latin typeface="Times New Roman"/>
              <a:ea typeface="Times New Roman"/>
              <a:cs typeface="Times New Roman"/>
              <a:sym typeface="Times New Roman"/>
            </a:endParaRPr>
          </a:p>
          <a:p>
            <a:pPr marL="0" lvl="0" indent="0" algn="ctr" rtl="0">
              <a:lnSpc>
                <a:spcPct val="100000"/>
              </a:lnSpc>
              <a:spcBef>
                <a:spcPts val="592"/>
              </a:spcBef>
              <a:spcAft>
                <a:spcPts val="0"/>
              </a:spcAft>
              <a:buClr>
                <a:srgbClr val="888888"/>
              </a:buClr>
              <a:buSzPct val="100000"/>
              <a:buNone/>
            </a:pPr>
            <a:endParaRPr dirty="0"/>
          </a:p>
        </p:txBody>
      </p:sp>
      <p:pic>
        <p:nvPicPr>
          <p:cNvPr id="90" name="Google Shape;90;p13"/>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1" name="Google Shape;91;p13"/>
          <p:cNvSpPr/>
          <p:nvPr/>
        </p:nvSpPr>
        <p:spPr>
          <a:xfrm>
            <a:off x="2819400" y="292368"/>
            <a:ext cx="5826760" cy="1016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Times New Roman"/>
                <a:ea typeface="Times New Roman"/>
                <a:cs typeface="Times New Roman"/>
                <a:sym typeface="Times New Roman"/>
              </a:rPr>
              <a:t>SRM INSTITUTE OF SCIENCE AND TECHNOLOGY </a:t>
            </a:r>
            <a:endParaRPr sz="12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Times New Roman"/>
                <a:ea typeface="Times New Roman"/>
                <a:cs typeface="Times New Roman"/>
                <a:sym typeface="Times New Roman"/>
              </a:rPr>
              <a:t>FACULTY OF ENGINEERING AND TECHNOLOGY</a:t>
            </a:r>
            <a:endParaRPr sz="12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Times New Roman"/>
                <a:ea typeface="Times New Roman"/>
                <a:cs typeface="Times New Roman"/>
                <a:sym typeface="Times New Roman"/>
              </a:rPr>
              <a:t>DEPARTMENT OF NETWORKING AND COMMUNICATIONS</a:t>
            </a:r>
            <a:endParaRPr sz="12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Times New Roman"/>
                <a:ea typeface="Times New Roman"/>
                <a:cs typeface="Times New Roman"/>
                <a:sym typeface="Times New Roman"/>
              </a:rPr>
              <a:t>21CSC202J –  ADVANCED PROGRAMMING PRACTICE</a:t>
            </a:r>
            <a:endParaRPr sz="12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1710829" y="1086168"/>
            <a:ext cx="6070715" cy="848677"/>
          </a:xfrm>
        </p:spPr>
        <p:txBody>
          <a:bodyPr>
            <a:noAutofit/>
          </a:bodyPr>
          <a:lstStyle/>
          <a:p>
            <a:r>
              <a:rPr lang="en-US" sz="4000" b="1" dirty="0"/>
              <a:t>GUI OUTPUT</a:t>
            </a: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3323007" y="287973"/>
            <a:ext cx="2237740" cy="755015"/>
          </a:xfrm>
          <a:prstGeom prst="rect">
            <a:avLst/>
          </a:prstGeom>
          <a:noFill/>
          <a:ln>
            <a:noFill/>
          </a:ln>
        </p:spPr>
      </p:pic>
      <p:sp>
        <p:nvSpPr>
          <p:cNvPr id="11" name="AutoShape 10">
            <a:extLst>
              <a:ext uri="{FF2B5EF4-FFF2-40B4-BE49-F238E27FC236}">
                <a16:creationId xmlns:a16="http://schemas.microsoft.com/office/drawing/2014/main" id="{737A2297-0358-4070-2E26-9F5BFF3C7F70}"/>
              </a:ext>
            </a:extLst>
          </p:cNvPr>
          <p:cNvSpPr>
            <a:spLocks noGrp="1" noChangeAspect="1" noChangeArrowheads="1"/>
          </p:cNvSpPr>
          <p:nvPr>
            <p:ph type="body" idx="1"/>
          </p:nvPr>
        </p:nvSpPr>
        <p:spPr bwMode="auto">
          <a:xfrm>
            <a:off x="457200" y="2006600"/>
            <a:ext cx="8229600" cy="4156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3" name="Picture 12" descr="A screenshot of a computer&#10;&#10;Description automatically generated">
            <a:extLst>
              <a:ext uri="{FF2B5EF4-FFF2-40B4-BE49-F238E27FC236}">
                <a16:creationId xmlns:a16="http://schemas.microsoft.com/office/drawing/2014/main" id="{3178D801-AF82-8D80-B8E6-EAF537989BFE}"/>
              </a:ext>
            </a:extLst>
          </p:cNvPr>
          <p:cNvPicPr>
            <a:picLocks noChangeAspect="1"/>
          </p:cNvPicPr>
          <p:nvPr/>
        </p:nvPicPr>
        <p:blipFill>
          <a:blip r:embed="rId3"/>
          <a:stretch>
            <a:fillRect/>
          </a:stretch>
        </p:blipFill>
        <p:spPr>
          <a:xfrm>
            <a:off x="370367" y="1863090"/>
            <a:ext cx="8403266" cy="4720272"/>
          </a:xfrm>
          <a:prstGeom prst="rect">
            <a:avLst/>
          </a:prstGeom>
        </p:spPr>
      </p:pic>
    </p:spTree>
    <p:extLst>
      <p:ext uri="{BB962C8B-B14F-4D97-AF65-F5344CB8AC3E}">
        <p14:creationId xmlns:p14="http://schemas.microsoft.com/office/powerpoint/2010/main" val="2303545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1893258" y="1135536"/>
            <a:ext cx="5357483" cy="676356"/>
          </a:xfrm>
        </p:spPr>
        <p:txBody>
          <a:bodyPr>
            <a:noAutofit/>
          </a:bodyPr>
          <a:lstStyle/>
          <a:p>
            <a:r>
              <a:rPr lang="en-US" sz="4000" b="1" dirty="0"/>
              <a:t>GUI OUTPUT</a:t>
            </a:r>
          </a:p>
        </p:txBody>
      </p:sp>
      <p:sp>
        <p:nvSpPr>
          <p:cNvPr id="3" name="Text Placeholder 2">
            <a:extLst>
              <a:ext uri="{FF2B5EF4-FFF2-40B4-BE49-F238E27FC236}">
                <a16:creationId xmlns:a16="http://schemas.microsoft.com/office/drawing/2014/main" id="{110C3D7D-D194-F57E-DCB9-BDBB92FD5C65}"/>
              </a:ext>
            </a:extLst>
          </p:cNvPr>
          <p:cNvSpPr>
            <a:spLocks noGrp="1"/>
          </p:cNvSpPr>
          <p:nvPr>
            <p:ph type="body" idx="1"/>
          </p:nvPr>
        </p:nvSpPr>
        <p:spPr>
          <a:xfrm>
            <a:off x="457200" y="2005884"/>
            <a:ext cx="8229600" cy="4156474"/>
          </a:xfrm>
        </p:spPr>
        <p:txBody>
          <a:bodyPr>
            <a:normAutofit/>
          </a:bodyPr>
          <a:lstStyle/>
          <a:p>
            <a:pPr marL="114300" indent="0">
              <a:buNone/>
            </a:pPr>
            <a:endParaRPr lang="en-US" dirty="0">
              <a:latin typeface="+mn-lt"/>
            </a:endParaRP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3341295" y="302260"/>
            <a:ext cx="2237740" cy="755015"/>
          </a:xfrm>
          <a:prstGeom prst="rect">
            <a:avLst/>
          </a:prstGeom>
          <a:noFill/>
          <a:ln>
            <a:noFill/>
          </a:ln>
        </p:spPr>
      </p:pic>
      <p:pic>
        <p:nvPicPr>
          <p:cNvPr id="7" name="object 3">
            <a:extLst>
              <a:ext uri="{FF2B5EF4-FFF2-40B4-BE49-F238E27FC236}">
                <a16:creationId xmlns:a16="http://schemas.microsoft.com/office/drawing/2014/main" id="{6B2A23A1-5EEF-A41C-6036-EC82D297A57F}"/>
              </a:ext>
            </a:extLst>
          </p:cNvPr>
          <p:cNvPicPr/>
          <p:nvPr/>
        </p:nvPicPr>
        <p:blipFill>
          <a:blip r:embed="rId3">
            <a:extLst>
              <a:ext uri="{28A0092B-C50C-407E-A947-70E740481C1C}">
                <a14:useLocalDpi xmlns:a14="http://schemas.microsoft.com/office/drawing/2010/main" val="0"/>
              </a:ext>
            </a:extLst>
          </a:blip>
          <a:srcRect/>
          <a:stretch/>
        </p:blipFill>
        <p:spPr>
          <a:xfrm flipH="1" flipV="1">
            <a:off x="8686799" y="6356350"/>
            <a:ext cx="45719" cy="45719"/>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18A84132-8D78-1020-9163-32668185C2B3}"/>
              </a:ext>
            </a:extLst>
          </p:cNvPr>
          <p:cNvPicPr>
            <a:picLocks noChangeAspect="1"/>
          </p:cNvPicPr>
          <p:nvPr/>
        </p:nvPicPr>
        <p:blipFill>
          <a:blip r:embed="rId4"/>
          <a:stretch>
            <a:fillRect/>
          </a:stretch>
        </p:blipFill>
        <p:spPr>
          <a:xfrm>
            <a:off x="457200" y="1733630"/>
            <a:ext cx="8252458" cy="4622720"/>
          </a:xfrm>
          <a:prstGeom prst="rect">
            <a:avLst/>
          </a:prstGeom>
        </p:spPr>
      </p:pic>
    </p:spTree>
    <p:extLst>
      <p:ext uri="{BB962C8B-B14F-4D97-AF65-F5344CB8AC3E}">
        <p14:creationId xmlns:p14="http://schemas.microsoft.com/office/powerpoint/2010/main" val="4124207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1692541" y="1197864"/>
            <a:ext cx="6171299" cy="886002"/>
          </a:xfrm>
        </p:spPr>
        <p:txBody>
          <a:bodyPr>
            <a:noAutofit/>
          </a:bodyPr>
          <a:lstStyle/>
          <a:p>
            <a:r>
              <a:rPr lang="en-US" sz="4000" b="1" dirty="0"/>
              <a:t>GUI OUTPUT</a:t>
            </a: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3387015" y="405625"/>
            <a:ext cx="2237740" cy="755015"/>
          </a:xfrm>
          <a:prstGeom prst="rect">
            <a:avLst/>
          </a:prstGeom>
          <a:noFill/>
          <a:ln>
            <a:noFill/>
          </a:ln>
        </p:spPr>
      </p:pic>
      <p:pic>
        <p:nvPicPr>
          <p:cNvPr id="8" name="Picture 7" descr="A screenshot of a computer&#10;&#10;Description automatically generated">
            <a:extLst>
              <a:ext uri="{FF2B5EF4-FFF2-40B4-BE49-F238E27FC236}">
                <a16:creationId xmlns:a16="http://schemas.microsoft.com/office/drawing/2014/main" id="{2788066C-9D3E-28C7-0623-46B9E7991C1E}"/>
              </a:ext>
            </a:extLst>
          </p:cNvPr>
          <p:cNvPicPr>
            <a:picLocks noChangeAspect="1"/>
          </p:cNvPicPr>
          <p:nvPr/>
        </p:nvPicPr>
        <p:blipFill>
          <a:blip r:embed="rId3"/>
          <a:stretch>
            <a:fillRect/>
          </a:stretch>
        </p:blipFill>
        <p:spPr>
          <a:xfrm>
            <a:off x="689922" y="1995078"/>
            <a:ext cx="7764156" cy="4361272"/>
          </a:xfrm>
          <a:prstGeom prst="rect">
            <a:avLst/>
          </a:prstGeom>
        </p:spPr>
      </p:pic>
    </p:spTree>
    <p:extLst>
      <p:ext uri="{BB962C8B-B14F-4D97-AF65-F5344CB8AC3E}">
        <p14:creationId xmlns:p14="http://schemas.microsoft.com/office/powerpoint/2010/main" val="776730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1522926" y="1693401"/>
            <a:ext cx="6098147" cy="1143000"/>
          </a:xfrm>
        </p:spPr>
        <p:txBody>
          <a:bodyPr>
            <a:noAutofit/>
          </a:bodyPr>
          <a:lstStyle/>
          <a:p>
            <a:r>
              <a:rPr lang="en-US" sz="4000" b="1" dirty="0"/>
              <a:t>DATABASE DESIGN </a:t>
            </a:r>
          </a:p>
        </p:txBody>
      </p:sp>
      <p:sp>
        <p:nvSpPr>
          <p:cNvPr id="3" name="Text Placeholder 2">
            <a:extLst>
              <a:ext uri="{FF2B5EF4-FFF2-40B4-BE49-F238E27FC236}">
                <a16:creationId xmlns:a16="http://schemas.microsoft.com/office/drawing/2014/main" id="{110C3D7D-D194-F57E-DCB9-BDBB92FD5C65}"/>
              </a:ext>
            </a:extLst>
          </p:cNvPr>
          <p:cNvSpPr>
            <a:spLocks noGrp="1"/>
          </p:cNvSpPr>
          <p:nvPr>
            <p:ph type="body" idx="1"/>
          </p:nvPr>
        </p:nvSpPr>
        <p:spPr>
          <a:xfrm>
            <a:off x="457200" y="2681905"/>
            <a:ext cx="8229600" cy="2840436"/>
          </a:xfrm>
        </p:spPr>
        <p:txBody>
          <a:bodyPr>
            <a:noAutofit/>
          </a:bodyPr>
          <a:lstStyle/>
          <a:p>
            <a:pPr marL="114300" indent="0">
              <a:buNone/>
            </a:pPr>
            <a:r>
              <a:rPr lang="en-US" sz="2800" spc="-70" dirty="0">
                <a:latin typeface="+mn-lt"/>
              </a:rPr>
              <a:t>A</a:t>
            </a:r>
            <a:r>
              <a:rPr lang="en-US" sz="2800" spc="-65" dirty="0">
                <a:latin typeface="+mn-lt"/>
              </a:rPr>
              <a:t> </a:t>
            </a:r>
            <a:r>
              <a:rPr lang="en-US" sz="2800" spc="-70" dirty="0">
                <a:latin typeface="+mn-lt"/>
              </a:rPr>
              <a:t>JSON</a:t>
            </a:r>
            <a:r>
              <a:rPr lang="en-US" sz="2800" spc="-65" dirty="0">
                <a:latin typeface="+mn-lt"/>
              </a:rPr>
              <a:t> </a:t>
            </a:r>
            <a:r>
              <a:rPr lang="en-US" sz="2800" spc="90" dirty="0">
                <a:latin typeface="+mn-lt"/>
              </a:rPr>
              <a:t>document database </a:t>
            </a:r>
            <a:r>
              <a:rPr lang="en-US" sz="2800" spc="-70" dirty="0">
                <a:latin typeface="+mn-lt"/>
              </a:rPr>
              <a:t>is</a:t>
            </a:r>
            <a:r>
              <a:rPr lang="en-US" sz="2800" spc="-65" dirty="0">
                <a:latin typeface="+mn-lt"/>
              </a:rPr>
              <a:t> </a:t>
            </a:r>
            <a:r>
              <a:rPr lang="en-US" sz="2800" spc="60" dirty="0">
                <a:latin typeface="+mn-lt"/>
              </a:rPr>
              <a:t>a </a:t>
            </a:r>
            <a:r>
              <a:rPr lang="en-US" sz="2800" spc="160" dirty="0">
                <a:latin typeface="+mn-lt"/>
              </a:rPr>
              <a:t>type </a:t>
            </a:r>
            <a:r>
              <a:rPr lang="en-US" sz="2800" spc="30" dirty="0">
                <a:latin typeface="+mn-lt"/>
              </a:rPr>
              <a:t>of </a:t>
            </a:r>
            <a:r>
              <a:rPr lang="en-US" sz="2800" spc="20" dirty="0">
                <a:latin typeface="+mn-lt"/>
              </a:rPr>
              <a:t>nonrelational </a:t>
            </a:r>
            <a:r>
              <a:rPr lang="en-US" sz="2800" spc="90" dirty="0">
                <a:latin typeface="+mn-lt"/>
              </a:rPr>
              <a:t>database </a:t>
            </a:r>
            <a:r>
              <a:rPr lang="en-US" sz="2800" spc="145" dirty="0">
                <a:latin typeface="+mn-lt"/>
              </a:rPr>
              <a:t>that </a:t>
            </a:r>
            <a:r>
              <a:rPr lang="en-US" sz="2800" spc="-70" dirty="0">
                <a:latin typeface="+mn-lt"/>
              </a:rPr>
              <a:t>is </a:t>
            </a:r>
            <a:r>
              <a:rPr lang="en-US" sz="2800" spc="-65" dirty="0">
                <a:latin typeface="+mn-lt"/>
              </a:rPr>
              <a:t> </a:t>
            </a:r>
            <a:r>
              <a:rPr lang="en-US" sz="2800" spc="25" dirty="0">
                <a:latin typeface="+mn-lt"/>
              </a:rPr>
              <a:t>designed</a:t>
            </a:r>
            <a:r>
              <a:rPr lang="en-US" sz="2800" spc="30" dirty="0">
                <a:latin typeface="+mn-lt"/>
              </a:rPr>
              <a:t> </a:t>
            </a:r>
            <a:r>
              <a:rPr lang="en-US" sz="2800" spc="125" dirty="0">
                <a:latin typeface="+mn-lt"/>
              </a:rPr>
              <a:t>to</a:t>
            </a:r>
            <a:r>
              <a:rPr lang="en-US" sz="2800" spc="130" dirty="0">
                <a:latin typeface="+mn-lt"/>
              </a:rPr>
              <a:t> </a:t>
            </a:r>
            <a:r>
              <a:rPr lang="en-US" sz="2800" spc="55" dirty="0">
                <a:latin typeface="+mn-lt"/>
              </a:rPr>
              <a:t>store</a:t>
            </a:r>
            <a:r>
              <a:rPr lang="en-US" sz="2800" spc="60" dirty="0">
                <a:latin typeface="+mn-lt"/>
              </a:rPr>
              <a:t> </a:t>
            </a:r>
            <a:r>
              <a:rPr lang="en-US" sz="2800" spc="55" dirty="0">
                <a:latin typeface="+mn-lt"/>
              </a:rPr>
              <a:t>and</a:t>
            </a:r>
            <a:r>
              <a:rPr lang="en-US" sz="2800" spc="60" dirty="0">
                <a:latin typeface="+mn-lt"/>
              </a:rPr>
              <a:t> </a:t>
            </a:r>
            <a:r>
              <a:rPr lang="en-US" sz="2800" spc="75" dirty="0">
                <a:latin typeface="+mn-lt"/>
              </a:rPr>
              <a:t>query</a:t>
            </a:r>
            <a:r>
              <a:rPr lang="en-US" sz="2800" spc="80" dirty="0">
                <a:latin typeface="+mn-lt"/>
              </a:rPr>
              <a:t> </a:t>
            </a:r>
            <a:r>
              <a:rPr lang="en-US" sz="2800" spc="125" dirty="0">
                <a:latin typeface="+mn-lt"/>
              </a:rPr>
              <a:t>data</a:t>
            </a:r>
            <a:r>
              <a:rPr lang="en-US" sz="2800" spc="130" dirty="0">
                <a:latin typeface="+mn-lt"/>
              </a:rPr>
              <a:t> </a:t>
            </a:r>
            <a:r>
              <a:rPr lang="en-US" sz="2800" spc="-20" dirty="0">
                <a:latin typeface="+mn-lt"/>
              </a:rPr>
              <a:t>as</a:t>
            </a:r>
            <a:r>
              <a:rPr lang="en-US" sz="2800" spc="-15" dirty="0">
                <a:latin typeface="+mn-lt"/>
              </a:rPr>
              <a:t> </a:t>
            </a:r>
            <a:r>
              <a:rPr lang="en-US" sz="2800" spc="-70" dirty="0">
                <a:latin typeface="+mn-lt"/>
              </a:rPr>
              <a:t>JSON</a:t>
            </a:r>
            <a:r>
              <a:rPr lang="en-US" sz="2800" spc="-65" dirty="0">
                <a:latin typeface="+mn-lt"/>
              </a:rPr>
              <a:t> </a:t>
            </a:r>
            <a:r>
              <a:rPr lang="en-US" sz="2800" spc="45" dirty="0">
                <a:latin typeface="+mn-lt"/>
              </a:rPr>
              <a:t>documents,</a:t>
            </a:r>
            <a:r>
              <a:rPr lang="en-US" sz="2800" spc="50" dirty="0">
                <a:latin typeface="+mn-lt"/>
              </a:rPr>
              <a:t> </a:t>
            </a:r>
            <a:r>
              <a:rPr lang="en-US" sz="2800" spc="75" dirty="0">
                <a:latin typeface="+mn-lt"/>
              </a:rPr>
              <a:t>rather</a:t>
            </a:r>
            <a:r>
              <a:rPr lang="en-US" sz="2800" spc="80" dirty="0">
                <a:latin typeface="+mn-lt"/>
              </a:rPr>
              <a:t> </a:t>
            </a:r>
            <a:r>
              <a:rPr lang="en-US" sz="2800" spc="75" dirty="0">
                <a:latin typeface="+mn-lt"/>
              </a:rPr>
              <a:t>than </a:t>
            </a:r>
            <a:r>
              <a:rPr lang="en-US" sz="2800" spc="80" dirty="0">
                <a:latin typeface="+mn-lt"/>
              </a:rPr>
              <a:t> </a:t>
            </a:r>
            <a:r>
              <a:rPr lang="en-US" sz="2800" spc="-15" dirty="0">
                <a:latin typeface="+mn-lt"/>
              </a:rPr>
              <a:t>normalizing</a:t>
            </a:r>
            <a:r>
              <a:rPr lang="en-US" sz="2800" spc="-10" dirty="0">
                <a:latin typeface="+mn-lt"/>
              </a:rPr>
              <a:t> </a:t>
            </a:r>
            <a:r>
              <a:rPr lang="en-US" sz="2800" spc="125" dirty="0">
                <a:latin typeface="+mn-lt"/>
              </a:rPr>
              <a:t>data</a:t>
            </a:r>
            <a:r>
              <a:rPr lang="en-US" sz="2800" spc="130" dirty="0">
                <a:latin typeface="+mn-lt"/>
              </a:rPr>
              <a:t> </a:t>
            </a:r>
            <a:r>
              <a:rPr lang="en-US" sz="2800" spc="-5" dirty="0">
                <a:latin typeface="+mn-lt"/>
              </a:rPr>
              <a:t>across</a:t>
            </a:r>
            <a:r>
              <a:rPr lang="en-US" sz="2800" dirty="0">
                <a:latin typeface="+mn-lt"/>
              </a:rPr>
              <a:t> </a:t>
            </a:r>
            <a:r>
              <a:rPr lang="en-US" sz="2800" spc="60" dirty="0">
                <a:latin typeface="+mn-lt"/>
              </a:rPr>
              <a:t>multiple</a:t>
            </a:r>
            <a:r>
              <a:rPr lang="en-US" sz="2800" spc="65" dirty="0">
                <a:latin typeface="+mn-lt"/>
              </a:rPr>
              <a:t> </a:t>
            </a:r>
            <a:r>
              <a:rPr lang="en-US" sz="2800" spc="35" dirty="0">
                <a:latin typeface="+mn-lt"/>
              </a:rPr>
              <a:t>tables,</a:t>
            </a:r>
            <a:r>
              <a:rPr lang="en-US" sz="2800" spc="40" dirty="0">
                <a:latin typeface="+mn-lt"/>
              </a:rPr>
              <a:t> </a:t>
            </a:r>
            <a:r>
              <a:rPr lang="en-US" sz="2800" spc="75" dirty="0">
                <a:latin typeface="+mn-lt"/>
              </a:rPr>
              <a:t>each</a:t>
            </a:r>
            <a:r>
              <a:rPr lang="en-US" sz="2800" spc="80" dirty="0">
                <a:latin typeface="+mn-lt"/>
              </a:rPr>
              <a:t> </a:t>
            </a:r>
            <a:r>
              <a:rPr lang="en-US" sz="2800" spc="70" dirty="0">
                <a:latin typeface="+mn-lt"/>
              </a:rPr>
              <a:t>with</a:t>
            </a:r>
            <a:r>
              <a:rPr lang="en-US" sz="2800" spc="75" dirty="0">
                <a:latin typeface="+mn-lt"/>
              </a:rPr>
              <a:t> </a:t>
            </a:r>
            <a:r>
              <a:rPr lang="en-US" sz="2800" spc="60" dirty="0">
                <a:latin typeface="+mn-lt"/>
              </a:rPr>
              <a:t>a</a:t>
            </a:r>
            <a:r>
              <a:rPr lang="en-US" sz="2800" spc="65" dirty="0">
                <a:latin typeface="+mn-lt"/>
              </a:rPr>
              <a:t> </a:t>
            </a:r>
            <a:r>
              <a:rPr lang="en-US" sz="2800" spc="25" dirty="0">
                <a:latin typeface="+mn-lt"/>
              </a:rPr>
              <a:t>unique</a:t>
            </a:r>
            <a:r>
              <a:rPr lang="en-US" sz="2800" spc="30" dirty="0">
                <a:latin typeface="+mn-lt"/>
              </a:rPr>
              <a:t> </a:t>
            </a:r>
            <a:r>
              <a:rPr lang="en-US" sz="2800" spc="55" dirty="0">
                <a:latin typeface="+mn-lt"/>
              </a:rPr>
              <a:t>and</a:t>
            </a:r>
            <a:r>
              <a:rPr lang="en-US" sz="2800" spc="60" dirty="0">
                <a:latin typeface="+mn-lt"/>
              </a:rPr>
              <a:t> fixed </a:t>
            </a:r>
            <a:r>
              <a:rPr lang="en-US" sz="2800" spc="65" dirty="0">
                <a:latin typeface="+mn-lt"/>
              </a:rPr>
              <a:t> </a:t>
            </a:r>
            <a:r>
              <a:rPr lang="en-US" sz="2800" spc="50" dirty="0">
                <a:latin typeface="+mn-lt"/>
              </a:rPr>
              <a:t>structure, </a:t>
            </a:r>
            <a:r>
              <a:rPr lang="en-US" sz="2800" spc="-20" dirty="0">
                <a:latin typeface="+mn-lt"/>
              </a:rPr>
              <a:t>as </a:t>
            </a:r>
            <a:r>
              <a:rPr lang="en-US" sz="2800" spc="-25" dirty="0">
                <a:latin typeface="+mn-lt"/>
              </a:rPr>
              <a:t>in </a:t>
            </a:r>
            <a:r>
              <a:rPr lang="en-US" sz="2800" spc="60" dirty="0">
                <a:latin typeface="+mn-lt"/>
              </a:rPr>
              <a:t>a </a:t>
            </a:r>
            <a:r>
              <a:rPr lang="en-US" sz="2800" spc="30" dirty="0">
                <a:latin typeface="+mn-lt"/>
              </a:rPr>
              <a:t>relational </a:t>
            </a:r>
            <a:r>
              <a:rPr lang="en-US" sz="2800" spc="65" dirty="0">
                <a:latin typeface="+mn-lt"/>
              </a:rPr>
              <a:t>database.</a:t>
            </a:r>
            <a:r>
              <a:rPr lang="en-US" spc="65" dirty="0">
                <a:latin typeface="+mn-lt"/>
              </a:rPr>
              <a:t> </a:t>
            </a:r>
            <a:endParaRPr lang="en-US" dirty="0">
              <a:latin typeface="+mn-lt"/>
            </a:endParaRP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3295575" y="821642"/>
            <a:ext cx="2237740" cy="755015"/>
          </a:xfrm>
          <a:prstGeom prst="rect">
            <a:avLst/>
          </a:prstGeom>
          <a:noFill/>
          <a:ln>
            <a:noFill/>
          </a:ln>
        </p:spPr>
      </p:pic>
    </p:spTree>
    <p:extLst>
      <p:ext uri="{BB962C8B-B14F-4D97-AF65-F5344CB8AC3E}">
        <p14:creationId xmlns:p14="http://schemas.microsoft.com/office/powerpoint/2010/main" val="1867204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1683397" y="1607322"/>
            <a:ext cx="6098147" cy="1143000"/>
          </a:xfrm>
        </p:spPr>
        <p:txBody>
          <a:bodyPr>
            <a:noAutofit/>
          </a:bodyPr>
          <a:lstStyle/>
          <a:p>
            <a:r>
              <a:rPr lang="en-US" sz="4000" b="1" dirty="0"/>
              <a:t>DATABASE DESIGN </a:t>
            </a:r>
          </a:p>
        </p:txBody>
      </p:sp>
      <p:sp>
        <p:nvSpPr>
          <p:cNvPr id="3" name="Text Placeholder 2">
            <a:extLst>
              <a:ext uri="{FF2B5EF4-FFF2-40B4-BE49-F238E27FC236}">
                <a16:creationId xmlns:a16="http://schemas.microsoft.com/office/drawing/2014/main" id="{110C3D7D-D194-F57E-DCB9-BDBB92FD5C65}"/>
              </a:ext>
            </a:extLst>
          </p:cNvPr>
          <p:cNvSpPr>
            <a:spLocks noGrp="1"/>
          </p:cNvSpPr>
          <p:nvPr>
            <p:ph type="body" idx="1"/>
          </p:nvPr>
        </p:nvSpPr>
        <p:spPr>
          <a:xfrm>
            <a:off x="457200" y="2797076"/>
            <a:ext cx="8229600" cy="2941020"/>
          </a:xfrm>
        </p:spPr>
        <p:txBody>
          <a:bodyPr>
            <a:noAutofit/>
          </a:bodyPr>
          <a:lstStyle/>
          <a:p>
            <a:pPr marL="114300" indent="0">
              <a:buNone/>
            </a:pPr>
            <a:r>
              <a:rPr lang="en-US" spc="-70" dirty="0">
                <a:latin typeface="+mn-lt"/>
              </a:rPr>
              <a:t>JSON </a:t>
            </a:r>
            <a:r>
              <a:rPr lang="en-US" spc="90" dirty="0">
                <a:latin typeface="+mn-lt"/>
              </a:rPr>
              <a:t>document </a:t>
            </a:r>
            <a:r>
              <a:rPr lang="en-US" spc="65" dirty="0">
                <a:latin typeface="+mn-lt"/>
              </a:rPr>
              <a:t>databases </a:t>
            </a:r>
            <a:r>
              <a:rPr lang="en-US" dirty="0">
                <a:latin typeface="+mn-lt"/>
              </a:rPr>
              <a:t>use </a:t>
            </a:r>
            <a:r>
              <a:rPr lang="en-US" spc="125" dirty="0">
                <a:latin typeface="+mn-lt"/>
              </a:rPr>
              <a:t>the </a:t>
            </a:r>
            <a:r>
              <a:rPr lang="en-US" spc="130" dirty="0">
                <a:latin typeface="+mn-lt"/>
              </a:rPr>
              <a:t> </a:t>
            </a:r>
            <a:r>
              <a:rPr lang="en-US" spc="55" dirty="0">
                <a:latin typeface="+mn-lt"/>
              </a:rPr>
              <a:t>same</a:t>
            </a:r>
            <a:r>
              <a:rPr lang="en-US" spc="60" dirty="0">
                <a:latin typeface="+mn-lt"/>
              </a:rPr>
              <a:t> </a:t>
            </a:r>
            <a:r>
              <a:rPr lang="en-US" spc="114" dirty="0">
                <a:latin typeface="+mn-lt"/>
              </a:rPr>
              <a:t>document-model </a:t>
            </a:r>
            <a:r>
              <a:rPr lang="en-US" spc="90" dirty="0">
                <a:latin typeface="+mn-lt"/>
              </a:rPr>
              <a:t>format</a:t>
            </a:r>
            <a:r>
              <a:rPr lang="en-US" spc="95" dirty="0">
                <a:latin typeface="+mn-lt"/>
              </a:rPr>
              <a:t> </a:t>
            </a:r>
            <a:r>
              <a:rPr lang="en-US" spc="145" dirty="0">
                <a:latin typeface="+mn-lt"/>
              </a:rPr>
              <a:t>that </a:t>
            </a:r>
            <a:r>
              <a:rPr lang="en-US" spc="40" dirty="0">
                <a:latin typeface="+mn-lt"/>
              </a:rPr>
              <a:t>developers</a:t>
            </a:r>
            <a:r>
              <a:rPr lang="en-US" spc="45" dirty="0">
                <a:latin typeface="+mn-lt"/>
              </a:rPr>
              <a:t> </a:t>
            </a:r>
            <a:r>
              <a:rPr lang="en-US" dirty="0">
                <a:latin typeface="+mn-lt"/>
              </a:rPr>
              <a:t>use</a:t>
            </a:r>
            <a:r>
              <a:rPr lang="en-US" spc="5" dirty="0">
                <a:latin typeface="+mn-lt"/>
              </a:rPr>
              <a:t> </a:t>
            </a:r>
            <a:r>
              <a:rPr lang="en-US" spc="-25" dirty="0">
                <a:latin typeface="+mn-lt"/>
              </a:rPr>
              <a:t>in</a:t>
            </a:r>
            <a:r>
              <a:rPr lang="en-US" spc="-20" dirty="0">
                <a:latin typeface="+mn-lt"/>
              </a:rPr>
              <a:t> </a:t>
            </a:r>
            <a:r>
              <a:rPr lang="en-US" spc="70" dirty="0">
                <a:latin typeface="+mn-lt"/>
              </a:rPr>
              <a:t>their</a:t>
            </a:r>
            <a:r>
              <a:rPr lang="en-US" spc="75" dirty="0">
                <a:latin typeface="+mn-lt"/>
              </a:rPr>
              <a:t> </a:t>
            </a:r>
            <a:r>
              <a:rPr lang="en-US" spc="55" dirty="0">
                <a:latin typeface="+mn-lt"/>
              </a:rPr>
              <a:t>application </a:t>
            </a:r>
            <a:r>
              <a:rPr lang="en-US" spc="60" dirty="0">
                <a:latin typeface="+mn-lt"/>
              </a:rPr>
              <a:t> </a:t>
            </a:r>
            <a:r>
              <a:rPr lang="en-US" spc="40" dirty="0">
                <a:latin typeface="+mn-lt"/>
              </a:rPr>
              <a:t>code, </a:t>
            </a:r>
            <a:r>
              <a:rPr lang="en-US" spc="25" dirty="0">
                <a:latin typeface="+mn-lt"/>
              </a:rPr>
              <a:t>which </a:t>
            </a:r>
            <a:r>
              <a:rPr lang="en-US" spc="90" dirty="0">
                <a:latin typeface="+mn-lt"/>
              </a:rPr>
              <a:t>make </a:t>
            </a:r>
            <a:r>
              <a:rPr lang="en-US" spc="114" dirty="0">
                <a:latin typeface="+mn-lt"/>
              </a:rPr>
              <a:t>it </a:t>
            </a:r>
            <a:r>
              <a:rPr lang="en-US" spc="60" dirty="0">
                <a:latin typeface="+mn-lt"/>
              </a:rPr>
              <a:t>much </a:t>
            </a:r>
            <a:r>
              <a:rPr lang="en-US" spc="30" dirty="0">
                <a:latin typeface="+mn-lt"/>
              </a:rPr>
              <a:t>easier </a:t>
            </a:r>
            <a:r>
              <a:rPr lang="en-US" spc="25" dirty="0">
                <a:latin typeface="+mn-lt"/>
              </a:rPr>
              <a:t>for </a:t>
            </a:r>
            <a:r>
              <a:rPr lang="en-US" spc="130" dirty="0">
                <a:latin typeface="+mn-lt"/>
              </a:rPr>
              <a:t>them </a:t>
            </a:r>
            <a:r>
              <a:rPr lang="en-US" spc="125" dirty="0">
                <a:latin typeface="+mn-lt"/>
              </a:rPr>
              <a:t>to </a:t>
            </a:r>
            <a:r>
              <a:rPr lang="en-US" spc="55" dirty="0">
                <a:latin typeface="+mn-lt"/>
              </a:rPr>
              <a:t>store and </a:t>
            </a:r>
            <a:r>
              <a:rPr lang="en-US" spc="75" dirty="0">
                <a:latin typeface="+mn-lt"/>
              </a:rPr>
              <a:t>query data.</a:t>
            </a:r>
            <a:endParaRPr lang="en-US" dirty="0">
              <a:latin typeface="+mn-lt"/>
            </a:endParaRP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3323007" y="852307"/>
            <a:ext cx="2237740" cy="755015"/>
          </a:xfrm>
          <a:prstGeom prst="rect">
            <a:avLst/>
          </a:prstGeom>
          <a:noFill/>
          <a:ln>
            <a:noFill/>
          </a:ln>
        </p:spPr>
      </p:pic>
    </p:spTree>
    <p:extLst>
      <p:ext uri="{BB962C8B-B14F-4D97-AF65-F5344CB8AC3E}">
        <p14:creationId xmlns:p14="http://schemas.microsoft.com/office/powerpoint/2010/main" val="2630964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1811413" y="1499035"/>
            <a:ext cx="6006707" cy="917493"/>
          </a:xfrm>
        </p:spPr>
        <p:txBody>
          <a:bodyPr>
            <a:noAutofit/>
          </a:bodyPr>
          <a:lstStyle/>
          <a:p>
            <a:r>
              <a:rPr lang="en-US" sz="4000" b="1" dirty="0"/>
              <a:t>DATABASE DESIGN </a:t>
            </a:r>
          </a:p>
        </p:txBody>
      </p:sp>
      <p:sp>
        <p:nvSpPr>
          <p:cNvPr id="3" name="Text Placeholder 2">
            <a:extLst>
              <a:ext uri="{FF2B5EF4-FFF2-40B4-BE49-F238E27FC236}">
                <a16:creationId xmlns:a16="http://schemas.microsoft.com/office/drawing/2014/main" id="{110C3D7D-D194-F57E-DCB9-BDBB92FD5C65}"/>
              </a:ext>
            </a:extLst>
          </p:cNvPr>
          <p:cNvSpPr>
            <a:spLocks noGrp="1"/>
          </p:cNvSpPr>
          <p:nvPr>
            <p:ph type="body" idx="1"/>
          </p:nvPr>
        </p:nvSpPr>
        <p:spPr>
          <a:xfrm>
            <a:off x="585216" y="2618912"/>
            <a:ext cx="8101584" cy="2922352"/>
          </a:xfrm>
        </p:spPr>
        <p:txBody>
          <a:bodyPr>
            <a:normAutofit/>
          </a:bodyPr>
          <a:lstStyle/>
          <a:p>
            <a:pPr marL="114300" indent="0">
              <a:buNone/>
            </a:pPr>
            <a:r>
              <a:rPr lang="en-US" sz="2800" spc="15" dirty="0">
                <a:latin typeface="+mn-lt"/>
              </a:rPr>
              <a:t>The </a:t>
            </a:r>
            <a:r>
              <a:rPr lang="en-US" sz="2800" spc="20" dirty="0">
                <a:latin typeface="+mn-lt"/>
              </a:rPr>
              <a:t> </a:t>
            </a:r>
            <a:r>
              <a:rPr lang="en-US" sz="2800" spc="15" dirty="0">
                <a:latin typeface="+mn-lt"/>
              </a:rPr>
              <a:t>flexible,</a:t>
            </a:r>
            <a:r>
              <a:rPr lang="en-US" sz="2800" spc="20" dirty="0">
                <a:latin typeface="+mn-lt"/>
              </a:rPr>
              <a:t> </a:t>
            </a:r>
            <a:r>
              <a:rPr lang="en-US" sz="2800" spc="85" dirty="0">
                <a:latin typeface="+mn-lt"/>
              </a:rPr>
              <a:t>semi-structured,</a:t>
            </a:r>
            <a:r>
              <a:rPr lang="en-US" sz="2800" spc="90" dirty="0">
                <a:latin typeface="+mn-lt"/>
              </a:rPr>
              <a:t> </a:t>
            </a:r>
            <a:r>
              <a:rPr lang="en-US" sz="2800" spc="55" dirty="0">
                <a:latin typeface="+mn-lt"/>
              </a:rPr>
              <a:t>and</a:t>
            </a:r>
            <a:r>
              <a:rPr lang="en-US" sz="2800" spc="60" dirty="0">
                <a:latin typeface="+mn-lt"/>
              </a:rPr>
              <a:t> </a:t>
            </a:r>
            <a:r>
              <a:rPr lang="en-US" sz="2800" spc="30" dirty="0">
                <a:latin typeface="+mn-lt"/>
              </a:rPr>
              <a:t>hierarchical</a:t>
            </a:r>
            <a:r>
              <a:rPr lang="en-US" sz="2800" spc="35" dirty="0">
                <a:latin typeface="+mn-lt"/>
              </a:rPr>
              <a:t> </a:t>
            </a:r>
            <a:r>
              <a:rPr lang="en-US" sz="2800" spc="70" dirty="0">
                <a:latin typeface="+mn-lt"/>
              </a:rPr>
              <a:t>nature</a:t>
            </a:r>
            <a:r>
              <a:rPr lang="en-US" sz="2800" spc="75" dirty="0">
                <a:latin typeface="+mn-lt"/>
              </a:rPr>
              <a:t> </a:t>
            </a:r>
            <a:r>
              <a:rPr lang="en-US" sz="2800" spc="30" dirty="0">
                <a:latin typeface="+mn-lt"/>
              </a:rPr>
              <a:t>of</a:t>
            </a:r>
            <a:r>
              <a:rPr lang="en-US" sz="2800" spc="35" dirty="0">
                <a:latin typeface="+mn-lt"/>
              </a:rPr>
              <a:t> </a:t>
            </a:r>
            <a:r>
              <a:rPr lang="en-US" sz="2800" spc="-70" dirty="0">
                <a:latin typeface="+mn-lt"/>
              </a:rPr>
              <a:t>JSON</a:t>
            </a:r>
            <a:r>
              <a:rPr lang="en-US" sz="2800" spc="-65" dirty="0">
                <a:latin typeface="+mn-lt"/>
              </a:rPr>
              <a:t> </a:t>
            </a:r>
            <a:r>
              <a:rPr lang="en-US" sz="2800" spc="90" dirty="0">
                <a:latin typeface="+mn-lt"/>
              </a:rPr>
              <a:t>document </a:t>
            </a:r>
            <a:r>
              <a:rPr lang="en-US" sz="2800" spc="95" dirty="0">
                <a:latin typeface="+mn-lt"/>
              </a:rPr>
              <a:t> </a:t>
            </a:r>
            <a:r>
              <a:rPr lang="en-US" sz="2800" spc="65" dirty="0">
                <a:latin typeface="+mn-lt"/>
              </a:rPr>
              <a:t>databases </a:t>
            </a:r>
            <a:r>
              <a:rPr lang="en-US" sz="2800" spc="-20" dirty="0">
                <a:latin typeface="+mn-lt"/>
              </a:rPr>
              <a:t>allows </a:t>
            </a:r>
            <a:r>
              <a:rPr lang="en-US" sz="2800" spc="130" dirty="0">
                <a:latin typeface="+mn-lt"/>
              </a:rPr>
              <a:t>them </a:t>
            </a:r>
            <a:r>
              <a:rPr lang="en-US" sz="2800" spc="125" dirty="0">
                <a:latin typeface="+mn-lt"/>
              </a:rPr>
              <a:t>to </a:t>
            </a:r>
            <a:r>
              <a:rPr lang="en-US" sz="2800" spc="20" dirty="0">
                <a:latin typeface="+mn-lt"/>
              </a:rPr>
              <a:t>evolve </a:t>
            </a:r>
            <a:r>
              <a:rPr lang="en-US" sz="2800" spc="70" dirty="0">
                <a:latin typeface="+mn-lt"/>
              </a:rPr>
              <a:t>with </a:t>
            </a:r>
            <a:r>
              <a:rPr lang="en-US" sz="2800" spc="35" dirty="0">
                <a:latin typeface="+mn-lt"/>
              </a:rPr>
              <a:t>applications’ </a:t>
            </a:r>
            <a:r>
              <a:rPr lang="en-US" sz="2800" spc="20" dirty="0">
                <a:latin typeface="+mn-lt"/>
              </a:rPr>
              <a:t>needs. </a:t>
            </a:r>
            <a:r>
              <a:rPr lang="en-US" sz="2800" spc="-70" dirty="0">
                <a:latin typeface="+mn-lt"/>
              </a:rPr>
              <a:t>JSON </a:t>
            </a:r>
            <a:r>
              <a:rPr lang="en-US" sz="2800" spc="90" dirty="0">
                <a:latin typeface="+mn-lt"/>
              </a:rPr>
              <a:t>document </a:t>
            </a:r>
            <a:r>
              <a:rPr lang="en-US" sz="2800" spc="95" dirty="0">
                <a:latin typeface="+mn-lt"/>
              </a:rPr>
              <a:t> </a:t>
            </a:r>
            <a:r>
              <a:rPr lang="en-US" sz="2800" spc="65" dirty="0">
                <a:latin typeface="+mn-lt"/>
              </a:rPr>
              <a:t>databases</a:t>
            </a:r>
            <a:r>
              <a:rPr lang="en-US" sz="2800" spc="70" dirty="0">
                <a:latin typeface="+mn-lt"/>
              </a:rPr>
              <a:t> </a:t>
            </a:r>
            <a:r>
              <a:rPr lang="en-US" sz="2800" spc="45" dirty="0">
                <a:latin typeface="+mn-lt"/>
              </a:rPr>
              <a:t>provide</a:t>
            </a:r>
            <a:r>
              <a:rPr lang="en-US" sz="2800" spc="50" dirty="0">
                <a:latin typeface="+mn-lt"/>
              </a:rPr>
              <a:t> </a:t>
            </a:r>
            <a:r>
              <a:rPr lang="en-US" sz="2800" spc="35" dirty="0">
                <a:latin typeface="+mn-lt"/>
              </a:rPr>
              <a:t>powerful</a:t>
            </a:r>
            <a:r>
              <a:rPr lang="en-US" sz="2800" spc="40" dirty="0">
                <a:latin typeface="+mn-lt"/>
              </a:rPr>
              <a:t> </a:t>
            </a:r>
            <a:r>
              <a:rPr lang="en-US" sz="2800" spc="55" dirty="0">
                <a:latin typeface="+mn-lt"/>
              </a:rPr>
              <a:t>and</a:t>
            </a:r>
            <a:r>
              <a:rPr lang="en-US" sz="2800" spc="60" dirty="0">
                <a:latin typeface="+mn-lt"/>
              </a:rPr>
              <a:t> </a:t>
            </a:r>
            <a:r>
              <a:rPr lang="en-US" sz="2800" spc="55" dirty="0">
                <a:latin typeface="+mn-lt"/>
              </a:rPr>
              <a:t>intuitive</a:t>
            </a:r>
            <a:r>
              <a:rPr lang="en-US" sz="2800" spc="60" dirty="0">
                <a:latin typeface="+mn-lt"/>
              </a:rPr>
              <a:t> </a:t>
            </a:r>
            <a:r>
              <a:rPr lang="en-US" sz="2800" spc="-105" dirty="0">
                <a:latin typeface="+mn-lt"/>
              </a:rPr>
              <a:t>APIs</a:t>
            </a:r>
            <a:r>
              <a:rPr lang="en-US" sz="2800" spc="-100" dirty="0">
                <a:latin typeface="+mn-lt"/>
              </a:rPr>
              <a:t> </a:t>
            </a:r>
            <a:r>
              <a:rPr lang="en-US" sz="2800" spc="25" dirty="0">
                <a:latin typeface="+mn-lt"/>
              </a:rPr>
              <a:t>for</a:t>
            </a:r>
            <a:r>
              <a:rPr lang="en-US" sz="2800" spc="30" dirty="0">
                <a:latin typeface="+mn-lt"/>
              </a:rPr>
              <a:t> </a:t>
            </a:r>
            <a:r>
              <a:rPr lang="en-US" sz="2800" spc="35" dirty="0">
                <a:latin typeface="+mn-lt"/>
              </a:rPr>
              <a:t>flexible</a:t>
            </a:r>
            <a:r>
              <a:rPr lang="en-US" sz="2800" spc="40" dirty="0">
                <a:latin typeface="+mn-lt"/>
              </a:rPr>
              <a:t> </a:t>
            </a:r>
            <a:r>
              <a:rPr lang="en-US" sz="2800" spc="55" dirty="0">
                <a:latin typeface="+mn-lt"/>
              </a:rPr>
              <a:t>and</a:t>
            </a:r>
            <a:r>
              <a:rPr lang="en-US" sz="2800" spc="60" dirty="0">
                <a:latin typeface="+mn-lt"/>
              </a:rPr>
              <a:t> </a:t>
            </a:r>
            <a:r>
              <a:rPr lang="en-US" sz="2800" spc="-10" dirty="0">
                <a:latin typeface="+mn-lt"/>
              </a:rPr>
              <a:t>agile </a:t>
            </a:r>
            <a:r>
              <a:rPr lang="en-US" sz="2800" spc="-5" dirty="0">
                <a:latin typeface="+mn-lt"/>
              </a:rPr>
              <a:t> </a:t>
            </a:r>
            <a:r>
              <a:rPr lang="en-US" sz="2800" spc="65" dirty="0">
                <a:latin typeface="+mn-lt"/>
              </a:rPr>
              <a:t>development.</a:t>
            </a:r>
          </a:p>
          <a:p>
            <a:pPr marL="114300" indent="0">
              <a:buNone/>
            </a:pPr>
            <a:endParaRPr lang="en-US" dirty="0">
              <a:latin typeface="+mn-lt"/>
            </a:endParaRP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3350439" y="541636"/>
            <a:ext cx="2237740" cy="755015"/>
          </a:xfrm>
          <a:prstGeom prst="rect">
            <a:avLst/>
          </a:prstGeom>
          <a:noFill/>
          <a:ln>
            <a:noFill/>
          </a:ln>
        </p:spPr>
      </p:pic>
    </p:spTree>
    <p:extLst>
      <p:ext uri="{BB962C8B-B14F-4D97-AF65-F5344CB8AC3E}">
        <p14:creationId xmlns:p14="http://schemas.microsoft.com/office/powerpoint/2010/main" val="1347680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2588653" y="80645"/>
            <a:ext cx="6098147" cy="1143000"/>
          </a:xfrm>
        </p:spPr>
        <p:txBody>
          <a:bodyPr>
            <a:noAutofit/>
          </a:bodyPr>
          <a:lstStyle/>
          <a:p>
            <a:r>
              <a:rPr lang="en-US" dirty="0"/>
              <a:t>IMPLEMENTATION </a:t>
            </a:r>
          </a:p>
        </p:txBody>
      </p:sp>
      <p:sp>
        <p:nvSpPr>
          <p:cNvPr id="3" name="Text Placeholder 2">
            <a:extLst>
              <a:ext uri="{FF2B5EF4-FFF2-40B4-BE49-F238E27FC236}">
                <a16:creationId xmlns:a16="http://schemas.microsoft.com/office/drawing/2014/main" id="{110C3D7D-D194-F57E-DCB9-BDBB92FD5C65}"/>
              </a:ext>
            </a:extLst>
          </p:cNvPr>
          <p:cNvSpPr>
            <a:spLocks noGrp="1"/>
          </p:cNvSpPr>
          <p:nvPr>
            <p:ph type="body" idx="1"/>
          </p:nvPr>
        </p:nvSpPr>
        <p:spPr>
          <a:xfrm>
            <a:off x="457200" y="2005884"/>
            <a:ext cx="8229600" cy="4156474"/>
          </a:xfrm>
        </p:spPr>
        <p:txBody>
          <a:bodyPr>
            <a:normAutofit fontScale="40000" lnSpcReduction="20000"/>
          </a:bodyPr>
          <a:lstStyle/>
          <a:p>
            <a:pPr marL="114300" indent="0">
              <a:buNone/>
            </a:pPr>
            <a:r>
              <a:rPr lang="en-US" b="1" dirty="0">
                <a:latin typeface="+mn-lt"/>
              </a:rPr>
              <a:t>import </a:t>
            </a:r>
            <a:r>
              <a:rPr lang="en-US" b="1" dirty="0" err="1">
                <a:latin typeface="+mn-lt"/>
              </a:rPr>
              <a:t>tkinter</a:t>
            </a:r>
            <a:r>
              <a:rPr lang="en-US" b="1" dirty="0">
                <a:latin typeface="+mn-lt"/>
              </a:rPr>
              <a:t> as </a:t>
            </a:r>
            <a:r>
              <a:rPr lang="en-US" b="1" dirty="0" err="1">
                <a:latin typeface="+mn-lt"/>
              </a:rPr>
              <a:t>tkimport</a:t>
            </a:r>
            <a:endParaRPr lang="en-US" b="1" dirty="0">
              <a:latin typeface="+mn-lt"/>
            </a:endParaRPr>
          </a:p>
          <a:p>
            <a:pPr marL="114300" indent="0">
              <a:buNone/>
            </a:pPr>
            <a:r>
              <a:rPr lang="en-US" b="1" dirty="0">
                <a:latin typeface="+mn-lt"/>
              </a:rPr>
              <a:t> </a:t>
            </a:r>
            <a:r>
              <a:rPr lang="en-US" b="1" dirty="0" err="1">
                <a:latin typeface="+mn-lt"/>
              </a:rPr>
              <a:t>jsonclass</a:t>
            </a:r>
            <a:r>
              <a:rPr lang="en-US" b="1" dirty="0">
                <a:latin typeface="+mn-lt"/>
              </a:rPr>
              <a:t> </a:t>
            </a:r>
            <a:r>
              <a:rPr lang="en-US" b="1" dirty="0" err="1">
                <a:latin typeface="+mn-lt"/>
              </a:rPr>
              <a:t>GymManagementSystem</a:t>
            </a:r>
            <a:r>
              <a:rPr lang="en-US" b="1" dirty="0">
                <a:latin typeface="+mn-lt"/>
              </a:rPr>
              <a:t>: </a:t>
            </a:r>
          </a:p>
          <a:p>
            <a:pPr marL="114300" indent="0">
              <a:buNone/>
            </a:pPr>
            <a:r>
              <a:rPr lang="en-US" b="1" dirty="0">
                <a:latin typeface="+mn-lt"/>
              </a:rPr>
              <a:t>   def _</a:t>
            </a:r>
            <a:r>
              <a:rPr lang="en-US" b="1" dirty="0" err="1">
                <a:latin typeface="+mn-lt"/>
              </a:rPr>
              <a:t>init</a:t>
            </a:r>
            <a:r>
              <a:rPr lang="en-US" b="1" dirty="0">
                <a:latin typeface="+mn-lt"/>
              </a:rPr>
              <a:t>_(self, root):      </a:t>
            </a:r>
          </a:p>
          <a:p>
            <a:pPr marL="114300" indent="0">
              <a:buNone/>
            </a:pPr>
            <a:r>
              <a:rPr lang="en-US" b="1" dirty="0">
                <a:latin typeface="+mn-lt"/>
              </a:rPr>
              <a:t>  </a:t>
            </a:r>
            <a:r>
              <a:rPr lang="en-US" b="1" dirty="0" err="1">
                <a:latin typeface="+mn-lt"/>
              </a:rPr>
              <a:t>self.root</a:t>
            </a:r>
            <a:r>
              <a:rPr lang="en-US" b="1" dirty="0">
                <a:latin typeface="+mn-lt"/>
              </a:rPr>
              <a:t> = root       </a:t>
            </a:r>
          </a:p>
          <a:p>
            <a:pPr marL="114300" indent="0">
              <a:buNone/>
            </a:pPr>
            <a:r>
              <a:rPr lang="en-US" b="1" dirty="0">
                <a:latin typeface="+mn-lt"/>
              </a:rPr>
              <a:t> </a:t>
            </a:r>
            <a:r>
              <a:rPr lang="en-US" b="1" dirty="0" err="1">
                <a:latin typeface="+mn-lt"/>
              </a:rPr>
              <a:t>self.root.title</a:t>
            </a:r>
            <a:r>
              <a:rPr lang="en-US" b="1" dirty="0">
                <a:latin typeface="+mn-lt"/>
              </a:rPr>
              <a:t>("Gym Management System")        </a:t>
            </a:r>
          </a:p>
          <a:p>
            <a:pPr marL="114300" indent="0">
              <a:buNone/>
            </a:pPr>
            <a:r>
              <a:rPr lang="en-US" b="1" dirty="0" err="1">
                <a:latin typeface="+mn-lt"/>
              </a:rPr>
              <a:t>self.main_frame</a:t>
            </a:r>
            <a:r>
              <a:rPr lang="en-US" b="1" dirty="0">
                <a:latin typeface="+mn-lt"/>
              </a:rPr>
              <a:t> = </a:t>
            </a:r>
            <a:r>
              <a:rPr lang="en-US" b="1" dirty="0" err="1">
                <a:latin typeface="+mn-lt"/>
              </a:rPr>
              <a:t>tk.Frame</a:t>
            </a:r>
            <a:r>
              <a:rPr lang="en-US" b="1" dirty="0">
                <a:latin typeface="+mn-lt"/>
              </a:rPr>
              <a:t>(root)   </a:t>
            </a:r>
          </a:p>
          <a:p>
            <a:pPr marL="114300" indent="0">
              <a:buNone/>
            </a:pPr>
            <a:r>
              <a:rPr lang="en-US" b="1" dirty="0">
                <a:latin typeface="+mn-lt"/>
              </a:rPr>
              <a:t>     </a:t>
            </a:r>
            <a:r>
              <a:rPr lang="en-US" b="1" dirty="0" err="1">
                <a:latin typeface="+mn-lt"/>
              </a:rPr>
              <a:t>self.main_frame.pack</a:t>
            </a:r>
            <a:r>
              <a:rPr lang="en-US" b="1" dirty="0">
                <a:latin typeface="+mn-lt"/>
              </a:rPr>
              <a:t>(</a:t>
            </a:r>
            <a:r>
              <a:rPr lang="en-US" b="1" dirty="0" err="1">
                <a:latin typeface="+mn-lt"/>
              </a:rPr>
              <a:t>padx</a:t>
            </a:r>
            <a:r>
              <a:rPr lang="en-US" b="1" dirty="0">
                <a:latin typeface="+mn-lt"/>
              </a:rPr>
              <a:t>=20, </a:t>
            </a:r>
            <a:r>
              <a:rPr lang="en-US" b="1" dirty="0" err="1">
                <a:latin typeface="+mn-lt"/>
              </a:rPr>
              <a:t>pady</a:t>
            </a:r>
            <a:r>
              <a:rPr lang="en-US" b="1" dirty="0">
                <a:latin typeface="+mn-lt"/>
              </a:rPr>
              <a:t>=20)    </a:t>
            </a:r>
          </a:p>
          <a:p>
            <a:pPr marL="114300" indent="0">
              <a:buNone/>
            </a:pPr>
            <a:r>
              <a:rPr lang="en-US" b="1" dirty="0">
                <a:latin typeface="+mn-lt"/>
              </a:rPr>
              <a:t>    </a:t>
            </a:r>
            <a:r>
              <a:rPr lang="en-US" b="1" dirty="0" err="1">
                <a:latin typeface="+mn-lt"/>
              </a:rPr>
              <a:t>self.member_id_label</a:t>
            </a:r>
            <a:r>
              <a:rPr lang="en-US" b="1" dirty="0">
                <a:latin typeface="+mn-lt"/>
              </a:rPr>
              <a:t> = </a:t>
            </a:r>
            <a:r>
              <a:rPr lang="en-US" b="1" dirty="0" err="1">
                <a:latin typeface="+mn-lt"/>
              </a:rPr>
              <a:t>tk.Label</a:t>
            </a:r>
            <a:r>
              <a:rPr lang="en-US" b="1" dirty="0">
                <a:latin typeface="+mn-lt"/>
              </a:rPr>
              <a:t>(</a:t>
            </a:r>
            <a:r>
              <a:rPr lang="en-US" b="1" dirty="0" err="1">
                <a:latin typeface="+mn-lt"/>
              </a:rPr>
              <a:t>self.main_frame</a:t>
            </a:r>
            <a:r>
              <a:rPr lang="en-US" b="1" dirty="0">
                <a:latin typeface="+mn-lt"/>
              </a:rPr>
              <a:t>, text="Member ID:")        </a:t>
            </a:r>
            <a:r>
              <a:rPr lang="en-US" b="1" dirty="0" err="1">
                <a:latin typeface="+mn-lt"/>
              </a:rPr>
              <a:t>self.member_id_label.grid</a:t>
            </a:r>
            <a:r>
              <a:rPr lang="en-US" b="1" dirty="0">
                <a:latin typeface="+mn-lt"/>
              </a:rPr>
              <a:t>(row=0, column=0)     </a:t>
            </a:r>
          </a:p>
          <a:p>
            <a:pPr marL="114300" indent="0">
              <a:buNone/>
            </a:pPr>
            <a:r>
              <a:rPr lang="en-US" b="1" dirty="0">
                <a:latin typeface="+mn-lt"/>
              </a:rPr>
              <a:t>   </a:t>
            </a:r>
            <a:r>
              <a:rPr lang="en-US" b="1" dirty="0" err="1">
                <a:latin typeface="+mn-lt"/>
              </a:rPr>
              <a:t>self.member_id_entry</a:t>
            </a:r>
            <a:r>
              <a:rPr lang="en-US" b="1" dirty="0">
                <a:latin typeface="+mn-lt"/>
              </a:rPr>
              <a:t> = </a:t>
            </a:r>
            <a:r>
              <a:rPr lang="en-US" b="1" dirty="0" err="1">
                <a:latin typeface="+mn-lt"/>
              </a:rPr>
              <a:t>tk.Entry</a:t>
            </a:r>
            <a:r>
              <a:rPr lang="en-US" b="1" dirty="0">
                <a:latin typeface="+mn-lt"/>
              </a:rPr>
              <a:t>(</a:t>
            </a:r>
            <a:r>
              <a:rPr lang="en-US" b="1" dirty="0" err="1">
                <a:latin typeface="+mn-lt"/>
              </a:rPr>
              <a:t>self.main_frame</a:t>
            </a:r>
            <a:r>
              <a:rPr lang="en-US" b="1" dirty="0">
                <a:latin typeface="+mn-lt"/>
              </a:rPr>
              <a:t>)       </a:t>
            </a:r>
          </a:p>
          <a:p>
            <a:pPr marL="114300" indent="0">
              <a:buNone/>
            </a:pPr>
            <a:r>
              <a:rPr lang="en-US" b="1" dirty="0">
                <a:latin typeface="+mn-lt"/>
              </a:rPr>
              <a:t> </a:t>
            </a:r>
            <a:r>
              <a:rPr lang="en-US" b="1" dirty="0" err="1">
                <a:latin typeface="+mn-lt"/>
              </a:rPr>
              <a:t>self.member_id_entry.grid</a:t>
            </a:r>
            <a:r>
              <a:rPr lang="en-US" b="1" dirty="0">
                <a:latin typeface="+mn-lt"/>
              </a:rPr>
              <a:t>(row=0, column=1) </a:t>
            </a:r>
          </a:p>
          <a:p>
            <a:pPr marL="114300" indent="0">
              <a:buNone/>
            </a:pPr>
            <a:r>
              <a:rPr lang="en-US" b="1" dirty="0">
                <a:latin typeface="+mn-lt"/>
              </a:rPr>
              <a:t>       </a:t>
            </a:r>
            <a:r>
              <a:rPr lang="en-US" b="1" dirty="0" err="1">
                <a:latin typeface="+mn-lt"/>
              </a:rPr>
              <a:t>self.member_name_label</a:t>
            </a:r>
            <a:r>
              <a:rPr lang="en-US" b="1" dirty="0">
                <a:latin typeface="+mn-lt"/>
              </a:rPr>
              <a:t> = </a:t>
            </a:r>
            <a:r>
              <a:rPr lang="en-US" b="1" dirty="0" err="1">
                <a:latin typeface="+mn-lt"/>
              </a:rPr>
              <a:t>tk.Label</a:t>
            </a:r>
            <a:r>
              <a:rPr lang="en-US" b="1" dirty="0">
                <a:latin typeface="+mn-lt"/>
              </a:rPr>
              <a:t>(</a:t>
            </a:r>
            <a:r>
              <a:rPr lang="en-US" b="1" dirty="0" err="1">
                <a:latin typeface="+mn-lt"/>
              </a:rPr>
              <a:t>self.main_frame</a:t>
            </a:r>
            <a:r>
              <a:rPr lang="en-US" b="1" dirty="0">
                <a:latin typeface="+mn-lt"/>
              </a:rPr>
              <a:t>, text="Member Name:")        </a:t>
            </a:r>
            <a:r>
              <a:rPr lang="en-US" b="1" dirty="0" err="1">
                <a:latin typeface="+mn-lt"/>
              </a:rPr>
              <a:t>self.member_name_label.grid</a:t>
            </a:r>
            <a:r>
              <a:rPr lang="en-US" b="1" dirty="0">
                <a:latin typeface="+mn-lt"/>
              </a:rPr>
              <a:t>(row=1, column=0) </a:t>
            </a:r>
            <a:br>
              <a:rPr lang="en-US" b="1" dirty="0">
                <a:latin typeface="+mn-lt"/>
              </a:rPr>
            </a:br>
            <a:r>
              <a:rPr lang="en-US" b="1" dirty="0">
                <a:latin typeface="+mn-lt"/>
              </a:rPr>
              <a:t>       </a:t>
            </a:r>
            <a:r>
              <a:rPr lang="en-US" b="1" dirty="0" err="1">
                <a:latin typeface="+mn-lt"/>
              </a:rPr>
              <a:t>self.member_name_entry</a:t>
            </a:r>
            <a:r>
              <a:rPr lang="en-US" b="1" dirty="0">
                <a:latin typeface="+mn-lt"/>
              </a:rPr>
              <a:t> = </a:t>
            </a:r>
            <a:r>
              <a:rPr lang="en-US" b="1" dirty="0" err="1">
                <a:latin typeface="+mn-lt"/>
              </a:rPr>
              <a:t>tk.Entry</a:t>
            </a:r>
            <a:r>
              <a:rPr lang="en-US" b="1" dirty="0">
                <a:latin typeface="+mn-lt"/>
              </a:rPr>
              <a:t>(</a:t>
            </a:r>
            <a:r>
              <a:rPr lang="en-US" b="1" dirty="0" err="1">
                <a:latin typeface="+mn-lt"/>
              </a:rPr>
              <a:t>self.main_frame</a:t>
            </a:r>
            <a:r>
              <a:rPr lang="en-US" b="1" dirty="0">
                <a:latin typeface="+mn-lt"/>
              </a:rPr>
              <a:t>)    </a:t>
            </a:r>
          </a:p>
          <a:p>
            <a:pPr marL="114300" indent="0">
              <a:buNone/>
            </a:pPr>
            <a:r>
              <a:rPr lang="en-US" b="1" dirty="0">
                <a:latin typeface="+mn-lt"/>
              </a:rPr>
              <a:t>    </a:t>
            </a:r>
            <a:r>
              <a:rPr lang="en-US" b="1" dirty="0" err="1">
                <a:latin typeface="+mn-lt"/>
              </a:rPr>
              <a:t>self.member_name_entry.grid</a:t>
            </a:r>
            <a:r>
              <a:rPr lang="en-US" b="1" dirty="0">
                <a:latin typeface="+mn-lt"/>
              </a:rPr>
              <a:t>(row=1, column=1)    </a:t>
            </a:r>
          </a:p>
          <a:p>
            <a:pPr marL="114300" indent="0">
              <a:buNone/>
            </a:pPr>
            <a:r>
              <a:rPr lang="en-US" b="1" dirty="0">
                <a:latin typeface="+mn-lt"/>
              </a:rPr>
              <a:t>    </a:t>
            </a:r>
            <a:r>
              <a:rPr lang="en-US" b="1" dirty="0" err="1">
                <a:latin typeface="+mn-lt"/>
              </a:rPr>
              <a:t>self.member_age_label</a:t>
            </a:r>
            <a:r>
              <a:rPr lang="en-US" b="1" dirty="0">
                <a:latin typeface="+mn-lt"/>
              </a:rPr>
              <a:t> = </a:t>
            </a:r>
            <a:r>
              <a:rPr lang="en-US" b="1" dirty="0" err="1">
                <a:latin typeface="+mn-lt"/>
              </a:rPr>
              <a:t>tk.Label</a:t>
            </a:r>
            <a:r>
              <a:rPr lang="en-US" b="1" dirty="0">
                <a:latin typeface="+mn-lt"/>
              </a:rPr>
              <a:t>(</a:t>
            </a:r>
            <a:r>
              <a:rPr lang="en-US" b="1" dirty="0" err="1">
                <a:latin typeface="+mn-lt"/>
              </a:rPr>
              <a:t>self.main_frame</a:t>
            </a:r>
            <a:r>
              <a:rPr lang="en-US" b="1" dirty="0">
                <a:latin typeface="+mn-lt"/>
              </a:rPr>
              <a:t>, text="Member Age:")        </a:t>
            </a:r>
            <a:r>
              <a:rPr lang="en-US" b="1" dirty="0" err="1">
                <a:latin typeface="+mn-lt"/>
              </a:rPr>
              <a:t>self.member_age_label.grid</a:t>
            </a:r>
            <a:r>
              <a:rPr lang="en-US" b="1" dirty="0">
                <a:latin typeface="+mn-lt"/>
              </a:rPr>
              <a:t>(row=2, column=0)      </a:t>
            </a:r>
          </a:p>
          <a:p>
            <a:pPr marL="114300" indent="0">
              <a:buNone/>
            </a:pPr>
            <a:r>
              <a:rPr lang="en-US" b="1" dirty="0">
                <a:latin typeface="+mn-lt"/>
              </a:rPr>
              <a:t>  </a:t>
            </a:r>
            <a:r>
              <a:rPr lang="en-US" b="1" dirty="0" err="1">
                <a:latin typeface="+mn-lt"/>
              </a:rPr>
              <a:t>self.member_age_entry</a:t>
            </a:r>
            <a:r>
              <a:rPr lang="en-US" b="1" dirty="0">
                <a:latin typeface="+mn-lt"/>
              </a:rPr>
              <a:t> = </a:t>
            </a:r>
            <a:r>
              <a:rPr lang="en-US" b="1" dirty="0" err="1">
                <a:latin typeface="+mn-lt"/>
              </a:rPr>
              <a:t>tk.Entry</a:t>
            </a:r>
            <a:r>
              <a:rPr lang="en-US" b="1" dirty="0">
                <a:latin typeface="+mn-lt"/>
              </a:rPr>
              <a:t>(</a:t>
            </a:r>
            <a:r>
              <a:rPr lang="en-US" b="1" dirty="0" err="1">
                <a:latin typeface="+mn-lt"/>
              </a:rPr>
              <a:t>self.main_frame</a:t>
            </a:r>
            <a:r>
              <a:rPr lang="en-US" b="1" dirty="0">
                <a:latin typeface="+mn-lt"/>
              </a:rPr>
              <a:t>)       </a:t>
            </a:r>
          </a:p>
          <a:p>
            <a:pPr marL="114300" indent="0">
              <a:buNone/>
            </a:pPr>
            <a:r>
              <a:rPr lang="en-US" b="1" dirty="0">
                <a:latin typeface="+mn-lt"/>
              </a:rPr>
              <a:t> </a:t>
            </a:r>
            <a:r>
              <a:rPr lang="en-US" b="1" dirty="0" err="1">
                <a:latin typeface="+mn-lt"/>
              </a:rPr>
              <a:t>self.member_age_entry.grid</a:t>
            </a:r>
            <a:r>
              <a:rPr lang="en-US" b="1" dirty="0">
                <a:latin typeface="+mn-lt"/>
              </a:rPr>
              <a:t>(row=2, column=1)</a:t>
            </a: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241479" y="274638"/>
            <a:ext cx="2237740" cy="755015"/>
          </a:xfrm>
          <a:prstGeom prst="rect">
            <a:avLst/>
          </a:prstGeom>
          <a:noFill/>
          <a:ln>
            <a:noFill/>
          </a:ln>
        </p:spPr>
      </p:pic>
    </p:spTree>
    <p:extLst>
      <p:ext uri="{BB962C8B-B14F-4D97-AF65-F5344CB8AC3E}">
        <p14:creationId xmlns:p14="http://schemas.microsoft.com/office/powerpoint/2010/main" val="2654470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2588653" y="80645"/>
            <a:ext cx="6098147" cy="1143000"/>
          </a:xfrm>
        </p:spPr>
        <p:txBody>
          <a:bodyPr>
            <a:noAutofit/>
          </a:bodyPr>
          <a:lstStyle/>
          <a:p>
            <a:r>
              <a:rPr lang="en-US" dirty="0"/>
              <a:t>IMPLEMENTATION </a:t>
            </a:r>
          </a:p>
        </p:txBody>
      </p:sp>
      <p:sp>
        <p:nvSpPr>
          <p:cNvPr id="3" name="Text Placeholder 2">
            <a:extLst>
              <a:ext uri="{FF2B5EF4-FFF2-40B4-BE49-F238E27FC236}">
                <a16:creationId xmlns:a16="http://schemas.microsoft.com/office/drawing/2014/main" id="{110C3D7D-D194-F57E-DCB9-BDBB92FD5C65}"/>
              </a:ext>
            </a:extLst>
          </p:cNvPr>
          <p:cNvSpPr>
            <a:spLocks noGrp="1"/>
          </p:cNvSpPr>
          <p:nvPr>
            <p:ph type="body" idx="1"/>
          </p:nvPr>
        </p:nvSpPr>
        <p:spPr>
          <a:xfrm>
            <a:off x="457200" y="2005884"/>
            <a:ext cx="8229600" cy="4156474"/>
          </a:xfrm>
        </p:spPr>
        <p:txBody>
          <a:bodyPr>
            <a:normAutofit fontScale="77500" lnSpcReduction="20000"/>
          </a:bodyPr>
          <a:lstStyle/>
          <a:p>
            <a:pPr marL="114300" indent="0">
              <a:buNone/>
            </a:pPr>
            <a:r>
              <a:rPr lang="en-US" dirty="0">
                <a:latin typeface="+mn-lt"/>
              </a:rPr>
              <a:t> </a:t>
            </a:r>
            <a:r>
              <a:rPr lang="en-US" dirty="0" err="1">
                <a:latin typeface="+mn-lt"/>
              </a:rPr>
              <a:t>self.membership_fee_label</a:t>
            </a:r>
            <a:r>
              <a:rPr lang="en-US" dirty="0">
                <a:latin typeface="+mn-lt"/>
              </a:rPr>
              <a:t> = </a:t>
            </a:r>
            <a:r>
              <a:rPr lang="en-US" dirty="0" err="1">
                <a:latin typeface="+mn-lt"/>
              </a:rPr>
              <a:t>tk.Label</a:t>
            </a:r>
            <a:r>
              <a:rPr lang="en-US" dirty="0">
                <a:latin typeface="+mn-lt"/>
              </a:rPr>
              <a:t>(</a:t>
            </a:r>
            <a:r>
              <a:rPr lang="en-US" dirty="0" err="1">
                <a:latin typeface="+mn-lt"/>
              </a:rPr>
              <a:t>self.main_frame</a:t>
            </a:r>
            <a:r>
              <a:rPr lang="en-US" dirty="0">
                <a:latin typeface="+mn-lt"/>
              </a:rPr>
              <a:t>, text="Membership Fee:")        </a:t>
            </a:r>
            <a:r>
              <a:rPr lang="en-US" dirty="0" err="1">
                <a:latin typeface="+mn-lt"/>
              </a:rPr>
              <a:t>self.membership_fee_label.grid</a:t>
            </a:r>
            <a:r>
              <a:rPr lang="en-US" dirty="0">
                <a:latin typeface="+mn-lt"/>
              </a:rPr>
              <a:t>(row=3, column=0)        </a:t>
            </a:r>
            <a:r>
              <a:rPr lang="en-US" dirty="0" err="1">
                <a:latin typeface="+mn-lt"/>
              </a:rPr>
              <a:t>self.membership_fee_entry</a:t>
            </a:r>
            <a:r>
              <a:rPr lang="en-US" dirty="0">
                <a:latin typeface="+mn-lt"/>
              </a:rPr>
              <a:t> = </a:t>
            </a:r>
            <a:r>
              <a:rPr lang="en-US" dirty="0" err="1">
                <a:latin typeface="+mn-lt"/>
              </a:rPr>
              <a:t>tk.Entry</a:t>
            </a:r>
            <a:r>
              <a:rPr lang="en-US" dirty="0">
                <a:latin typeface="+mn-lt"/>
              </a:rPr>
              <a:t>(</a:t>
            </a:r>
            <a:r>
              <a:rPr lang="en-US" dirty="0" err="1">
                <a:latin typeface="+mn-lt"/>
              </a:rPr>
              <a:t>self.main_frame</a:t>
            </a:r>
            <a:r>
              <a:rPr lang="en-US" dirty="0">
                <a:latin typeface="+mn-lt"/>
              </a:rPr>
              <a:t>)        </a:t>
            </a:r>
            <a:r>
              <a:rPr lang="en-US" dirty="0" err="1">
                <a:latin typeface="+mn-lt"/>
              </a:rPr>
              <a:t>self.membership_fee_entry.grid</a:t>
            </a:r>
            <a:r>
              <a:rPr lang="en-US" dirty="0">
                <a:latin typeface="+mn-lt"/>
              </a:rPr>
              <a:t>(row=3, column=1)        </a:t>
            </a:r>
            <a:r>
              <a:rPr lang="en-US" dirty="0" err="1">
                <a:latin typeface="+mn-lt"/>
              </a:rPr>
              <a:t>self.add_member_button</a:t>
            </a:r>
            <a:r>
              <a:rPr lang="en-US" dirty="0">
                <a:latin typeface="+mn-lt"/>
              </a:rPr>
              <a:t> = </a:t>
            </a:r>
            <a:r>
              <a:rPr lang="en-US" dirty="0" err="1">
                <a:latin typeface="+mn-lt"/>
              </a:rPr>
              <a:t>tk.Button</a:t>
            </a:r>
            <a:r>
              <a:rPr lang="en-US" dirty="0">
                <a:latin typeface="+mn-lt"/>
              </a:rPr>
              <a:t>(</a:t>
            </a:r>
            <a:r>
              <a:rPr lang="en-US" dirty="0" err="1">
                <a:latin typeface="+mn-lt"/>
              </a:rPr>
              <a:t>self.main_frame</a:t>
            </a:r>
            <a:r>
              <a:rPr lang="en-US" dirty="0">
                <a:latin typeface="+mn-lt"/>
              </a:rPr>
              <a:t>, text="Add Member", command=</a:t>
            </a:r>
            <a:r>
              <a:rPr lang="en-US" dirty="0" err="1">
                <a:latin typeface="+mn-lt"/>
              </a:rPr>
              <a:t>self.add_member</a:t>
            </a:r>
            <a:r>
              <a:rPr lang="en-US" dirty="0">
                <a:latin typeface="+mn-lt"/>
              </a:rPr>
              <a:t>)        </a:t>
            </a:r>
            <a:r>
              <a:rPr lang="en-US" dirty="0" err="1">
                <a:latin typeface="+mn-lt"/>
              </a:rPr>
              <a:t>self.add_member_button.grid</a:t>
            </a:r>
            <a:r>
              <a:rPr lang="en-US" dirty="0">
                <a:latin typeface="+mn-lt"/>
              </a:rPr>
              <a:t>(row=4, column=0)        </a:t>
            </a:r>
            <a:r>
              <a:rPr lang="en-US" dirty="0" err="1">
                <a:latin typeface="+mn-lt"/>
              </a:rPr>
              <a:t>self.show_members_button</a:t>
            </a:r>
            <a:r>
              <a:rPr lang="en-US" dirty="0">
                <a:latin typeface="+mn-lt"/>
              </a:rPr>
              <a:t> = </a:t>
            </a:r>
            <a:r>
              <a:rPr lang="en-US" dirty="0" err="1">
                <a:latin typeface="+mn-lt"/>
              </a:rPr>
              <a:t>tk.Button</a:t>
            </a:r>
            <a:r>
              <a:rPr lang="en-US" dirty="0">
                <a:latin typeface="+mn-lt"/>
              </a:rPr>
              <a:t>(</a:t>
            </a:r>
            <a:r>
              <a:rPr lang="en-US" dirty="0" err="1">
                <a:latin typeface="+mn-lt"/>
              </a:rPr>
              <a:t>self.main_frame</a:t>
            </a:r>
            <a:r>
              <a:rPr lang="en-US" dirty="0">
                <a:latin typeface="+mn-lt"/>
              </a:rPr>
              <a:t>, text="Show Members", command=</a:t>
            </a:r>
            <a:r>
              <a:rPr lang="en-US" dirty="0" err="1">
                <a:latin typeface="+mn-lt"/>
              </a:rPr>
              <a:t>self.show_members</a:t>
            </a:r>
            <a:r>
              <a:rPr lang="en-US" dirty="0">
                <a:latin typeface="+mn-lt"/>
              </a:rPr>
              <a:t>)        </a:t>
            </a:r>
            <a:r>
              <a:rPr lang="en-US" dirty="0" err="1">
                <a:latin typeface="+mn-lt"/>
              </a:rPr>
              <a:t>self.show_members_button.grid</a:t>
            </a:r>
            <a:r>
              <a:rPr lang="en-US" dirty="0">
                <a:latin typeface="+mn-lt"/>
              </a:rPr>
              <a:t>(row=4, column=1)</a:t>
            </a: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241479" y="274638"/>
            <a:ext cx="2237740" cy="755015"/>
          </a:xfrm>
          <a:prstGeom prst="rect">
            <a:avLst/>
          </a:prstGeom>
          <a:noFill/>
          <a:ln>
            <a:noFill/>
          </a:ln>
        </p:spPr>
      </p:pic>
    </p:spTree>
    <p:extLst>
      <p:ext uri="{BB962C8B-B14F-4D97-AF65-F5344CB8AC3E}">
        <p14:creationId xmlns:p14="http://schemas.microsoft.com/office/powerpoint/2010/main" val="1035632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2588653" y="80645"/>
            <a:ext cx="6098147" cy="1143000"/>
          </a:xfrm>
        </p:spPr>
        <p:txBody>
          <a:bodyPr>
            <a:noAutofit/>
          </a:bodyPr>
          <a:lstStyle/>
          <a:p>
            <a:r>
              <a:rPr lang="en-US" dirty="0"/>
              <a:t>IMPLEMENTATION </a:t>
            </a:r>
          </a:p>
        </p:txBody>
      </p:sp>
      <p:sp>
        <p:nvSpPr>
          <p:cNvPr id="3" name="Text Placeholder 2">
            <a:extLst>
              <a:ext uri="{FF2B5EF4-FFF2-40B4-BE49-F238E27FC236}">
                <a16:creationId xmlns:a16="http://schemas.microsoft.com/office/drawing/2014/main" id="{110C3D7D-D194-F57E-DCB9-BDBB92FD5C65}"/>
              </a:ext>
            </a:extLst>
          </p:cNvPr>
          <p:cNvSpPr>
            <a:spLocks noGrp="1"/>
          </p:cNvSpPr>
          <p:nvPr>
            <p:ph type="body" idx="1"/>
          </p:nvPr>
        </p:nvSpPr>
        <p:spPr>
          <a:xfrm>
            <a:off x="457200" y="2005884"/>
            <a:ext cx="8229600" cy="4156474"/>
          </a:xfrm>
        </p:spPr>
        <p:txBody>
          <a:bodyPr>
            <a:normAutofit fontScale="70000" lnSpcReduction="20000"/>
          </a:bodyPr>
          <a:lstStyle/>
          <a:p>
            <a:pPr marL="114300" indent="0">
              <a:buNone/>
            </a:pPr>
            <a:r>
              <a:rPr lang="en-US" dirty="0">
                <a:latin typeface="+mn-lt"/>
              </a:rPr>
              <a:t> </a:t>
            </a:r>
            <a:r>
              <a:rPr lang="en-US" dirty="0" err="1">
                <a:latin typeface="+mn-lt"/>
              </a:rPr>
              <a:t>self.delete_member_button</a:t>
            </a:r>
            <a:r>
              <a:rPr lang="en-US" dirty="0">
                <a:latin typeface="+mn-lt"/>
              </a:rPr>
              <a:t> = </a:t>
            </a:r>
            <a:r>
              <a:rPr lang="en-US" dirty="0" err="1">
                <a:latin typeface="+mn-lt"/>
              </a:rPr>
              <a:t>tk.Button</a:t>
            </a:r>
            <a:r>
              <a:rPr lang="en-US" dirty="0">
                <a:latin typeface="+mn-lt"/>
              </a:rPr>
              <a:t>(</a:t>
            </a:r>
            <a:r>
              <a:rPr lang="en-US" dirty="0" err="1">
                <a:latin typeface="+mn-lt"/>
              </a:rPr>
              <a:t>self.main_frame</a:t>
            </a:r>
            <a:r>
              <a:rPr lang="en-US" dirty="0">
                <a:latin typeface="+mn-lt"/>
              </a:rPr>
              <a:t>, text="Delete Member", command=</a:t>
            </a:r>
            <a:r>
              <a:rPr lang="en-US" dirty="0" err="1">
                <a:latin typeface="+mn-lt"/>
              </a:rPr>
              <a:t>self.delete_member</a:t>
            </a:r>
            <a:r>
              <a:rPr lang="en-US" dirty="0">
                <a:latin typeface="+mn-lt"/>
              </a:rPr>
              <a:t>)        </a:t>
            </a:r>
            <a:r>
              <a:rPr lang="en-US" dirty="0" err="1">
                <a:latin typeface="+mn-lt"/>
              </a:rPr>
              <a:t>self.delete_member_button.grid</a:t>
            </a:r>
            <a:r>
              <a:rPr lang="en-US" dirty="0">
                <a:latin typeface="+mn-lt"/>
              </a:rPr>
              <a:t>(row=5, column=0)        </a:t>
            </a:r>
            <a:r>
              <a:rPr lang="en-US" dirty="0" err="1">
                <a:latin typeface="+mn-lt"/>
              </a:rPr>
              <a:t>self.diet_plan_button</a:t>
            </a:r>
            <a:r>
              <a:rPr lang="en-US" dirty="0">
                <a:latin typeface="+mn-lt"/>
              </a:rPr>
              <a:t> = </a:t>
            </a:r>
            <a:r>
              <a:rPr lang="en-US" dirty="0" err="1">
                <a:latin typeface="+mn-lt"/>
              </a:rPr>
              <a:t>tk.Button</a:t>
            </a:r>
            <a:r>
              <a:rPr lang="en-US" dirty="0">
                <a:latin typeface="+mn-lt"/>
              </a:rPr>
              <a:t>(</a:t>
            </a:r>
            <a:r>
              <a:rPr lang="en-US" dirty="0" err="1">
                <a:latin typeface="+mn-lt"/>
              </a:rPr>
              <a:t>self.main_frame</a:t>
            </a:r>
            <a:r>
              <a:rPr lang="en-US" dirty="0">
                <a:latin typeface="+mn-lt"/>
              </a:rPr>
              <a:t>, text="Diet Plan", command=</a:t>
            </a:r>
            <a:r>
              <a:rPr lang="en-US" dirty="0" err="1">
                <a:latin typeface="+mn-lt"/>
              </a:rPr>
              <a:t>self.open_diet_plan_window</a:t>
            </a:r>
            <a:r>
              <a:rPr lang="en-US" dirty="0">
                <a:latin typeface="+mn-lt"/>
              </a:rPr>
              <a:t>)        </a:t>
            </a:r>
            <a:r>
              <a:rPr lang="en-US" dirty="0" err="1">
                <a:latin typeface="+mn-lt"/>
              </a:rPr>
              <a:t>self.diet_plan_button.grid</a:t>
            </a:r>
            <a:r>
              <a:rPr lang="en-US" dirty="0">
                <a:latin typeface="+mn-lt"/>
              </a:rPr>
              <a:t>(row=5, column=1)        </a:t>
            </a:r>
            <a:r>
              <a:rPr lang="en-US" dirty="0" err="1">
                <a:latin typeface="+mn-lt"/>
              </a:rPr>
              <a:t>self.status_label</a:t>
            </a:r>
            <a:r>
              <a:rPr lang="en-US" dirty="0">
                <a:latin typeface="+mn-lt"/>
              </a:rPr>
              <a:t> = </a:t>
            </a:r>
            <a:r>
              <a:rPr lang="en-US" dirty="0" err="1">
                <a:latin typeface="+mn-lt"/>
              </a:rPr>
              <a:t>tk.Label</a:t>
            </a:r>
            <a:r>
              <a:rPr lang="en-US" dirty="0">
                <a:latin typeface="+mn-lt"/>
              </a:rPr>
              <a:t>(</a:t>
            </a:r>
            <a:r>
              <a:rPr lang="en-US" dirty="0" err="1">
                <a:latin typeface="+mn-lt"/>
              </a:rPr>
              <a:t>self.main_frame</a:t>
            </a:r>
            <a:r>
              <a:rPr lang="en-US" dirty="0">
                <a:latin typeface="+mn-lt"/>
              </a:rPr>
              <a:t>, text="")        </a:t>
            </a:r>
            <a:r>
              <a:rPr lang="en-US" dirty="0" err="1">
                <a:latin typeface="+mn-lt"/>
              </a:rPr>
              <a:t>self.status_label.grid</a:t>
            </a:r>
            <a:r>
              <a:rPr lang="en-US" dirty="0">
                <a:latin typeface="+mn-lt"/>
              </a:rPr>
              <a:t>(row=6, column=0, </a:t>
            </a:r>
            <a:r>
              <a:rPr lang="en-US" dirty="0" err="1">
                <a:latin typeface="+mn-lt"/>
              </a:rPr>
              <a:t>columnspan</a:t>
            </a:r>
            <a:r>
              <a:rPr lang="en-US" dirty="0">
                <a:latin typeface="+mn-lt"/>
              </a:rPr>
              <a:t>=2)        </a:t>
            </a:r>
            <a:r>
              <a:rPr lang="en-US" dirty="0" err="1">
                <a:latin typeface="+mn-lt"/>
              </a:rPr>
              <a:t>self.member_list_text</a:t>
            </a:r>
            <a:r>
              <a:rPr lang="en-US" dirty="0">
                <a:latin typeface="+mn-lt"/>
              </a:rPr>
              <a:t> = </a:t>
            </a:r>
            <a:r>
              <a:rPr lang="en-US" dirty="0" err="1">
                <a:latin typeface="+mn-lt"/>
              </a:rPr>
              <a:t>tk.Text</a:t>
            </a:r>
            <a:r>
              <a:rPr lang="en-US" dirty="0">
                <a:latin typeface="+mn-lt"/>
              </a:rPr>
              <a:t>(</a:t>
            </a:r>
            <a:r>
              <a:rPr lang="en-US" dirty="0" err="1">
                <a:latin typeface="+mn-lt"/>
              </a:rPr>
              <a:t>self.main_frame</a:t>
            </a:r>
            <a:r>
              <a:rPr lang="en-US" dirty="0">
                <a:latin typeface="+mn-lt"/>
              </a:rPr>
              <a:t>, height=10, width=40)        </a:t>
            </a:r>
            <a:r>
              <a:rPr lang="en-US" dirty="0" err="1">
                <a:latin typeface="+mn-lt"/>
              </a:rPr>
              <a:t>self.member_list_text.grid</a:t>
            </a:r>
            <a:r>
              <a:rPr lang="en-US" dirty="0">
                <a:latin typeface="+mn-lt"/>
              </a:rPr>
              <a:t>(row=7, column=0, </a:t>
            </a:r>
            <a:r>
              <a:rPr lang="en-US" dirty="0" err="1">
                <a:latin typeface="+mn-lt"/>
              </a:rPr>
              <a:t>columnspan</a:t>
            </a:r>
            <a:r>
              <a:rPr lang="en-US" dirty="0">
                <a:latin typeface="+mn-lt"/>
              </a:rPr>
              <a:t>=2)    def </a:t>
            </a:r>
            <a:r>
              <a:rPr lang="en-US" dirty="0" err="1">
                <a:latin typeface="+mn-lt"/>
              </a:rPr>
              <a:t>save_data_to_json</a:t>
            </a:r>
            <a:r>
              <a:rPr lang="en-US" dirty="0">
                <a:latin typeface="+mn-lt"/>
              </a:rPr>
              <a:t>(self):        with open("</a:t>
            </a:r>
            <a:r>
              <a:rPr lang="en-US" dirty="0" err="1">
                <a:latin typeface="+mn-lt"/>
              </a:rPr>
              <a:t>gymdata.json</a:t>
            </a:r>
            <a:r>
              <a:rPr lang="en-US" dirty="0">
                <a:latin typeface="+mn-lt"/>
              </a:rPr>
              <a:t>", "w") as </a:t>
            </a:r>
            <a:r>
              <a:rPr lang="en-US" dirty="0" err="1">
                <a:latin typeface="+mn-lt"/>
              </a:rPr>
              <a:t>json_file</a:t>
            </a:r>
            <a:r>
              <a:rPr lang="en-US" dirty="0">
                <a:latin typeface="+mn-lt"/>
              </a:rPr>
              <a:t>:            </a:t>
            </a:r>
            <a:r>
              <a:rPr lang="en-US" dirty="0" err="1">
                <a:latin typeface="+mn-lt"/>
              </a:rPr>
              <a:t>json.dump</a:t>
            </a:r>
            <a:r>
              <a:rPr lang="en-US" dirty="0">
                <a:latin typeface="+mn-lt"/>
              </a:rPr>
              <a:t>(</a:t>
            </a:r>
            <a:r>
              <a:rPr lang="en-US" dirty="0" err="1">
                <a:latin typeface="+mn-lt"/>
              </a:rPr>
              <a:t>self.members_data</a:t>
            </a:r>
            <a:r>
              <a:rPr lang="en-US" dirty="0">
                <a:latin typeface="+mn-lt"/>
              </a:rPr>
              <a:t>, </a:t>
            </a:r>
            <a:r>
              <a:rPr lang="en-US" dirty="0" err="1">
                <a:latin typeface="+mn-lt"/>
              </a:rPr>
              <a:t>json_file</a:t>
            </a:r>
            <a:r>
              <a:rPr lang="en-US" dirty="0">
                <a:latin typeface="+mn-lt"/>
              </a:rPr>
              <a:t>)</a:t>
            </a: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241479" y="274638"/>
            <a:ext cx="2237740" cy="755015"/>
          </a:xfrm>
          <a:prstGeom prst="rect">
            <a:avLst/>
          </a:prstGeom>
          <a:noFill/>
          <a:ln>
            <a:noFill/>
          </a:ln>
        </p:spPr>
      </p:pic>
    </p:spTree>
    <p:extLst>
      <p:ext uri="{BB962C8B-B14F-4D97-AF65-F5344CB8AC3E}">
        <p14:creationId xmlns:p14="http://schemas.microsoft.com/office/powerpoint/2010/main" val="146745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2588653" y="80645"/>
            <a:ext cx="6098147" cy="1143000"/>
          </a:xfrm>
        </p:spPr>
        <p:txBody>
          <a:bodyPr>
            <a:noAutofit/>
          </a:bodyPr>
          <a:lstStyle/>
          <a:p>
            <a:r>
              <a:rPr lang="en-US" dirty="0"/>
              <a:t>IMPLEMENTATION </a:t>
            </a:r>
          </a:p>
        </p:txBody>
      </p:sp>
      <p:sp>
        <p:nvSpPr>
          <p:cNvPr id="3" name="Text Placeholder 2">
            <a:extLst>
              <a:ext uri="{FF2B5EF4-FFF2-40B4-BE49-F238E27FC236}">
                <a16:creationId xmlns:a16="http://schemas.microsoft.com/office/drawing/2014/main" id="{110C3D7D-D194-F57E-DCB9-BDBB92FD5C65}"/>
              </a:ext>
            </a:extLst>
          </p:cNvPr>
          <p:cNvSpPr>
            <a:spLocks noGrp="1"/>
          </p:cNvSpPr>
          <p:nvPr>
            <p:ph type="body" idx="1"/>
          </p:nvPr>
        </p:nvSpPr>
        <p:spPr>
          <a:xfrm>
            <a:off x="457200" y="2005884"/>
            <a:ext cx="8229600" cy="4156474"/>
          </a:xfrm>
        </p:spPr>
        <p:txBody>
          <a:bodyPr>
            <a:normAutofit fontScale="92500" lnSpcReduction="20000"/>
          </a:bodyPr>
          <a:lstStyle/>
          <a:p>
            <a:pPr marL="114300" indent="0">
              <a:buNone/>
            </a:pPr>
            <a:r>
              <a:rPr lang="en-IN" sz="2000" dirty="0">
                <a:latin typeface="+mn-lt"/>
              </a:rPr>
              <a:t> def </a:t>
            </a:r>
            <a:r>
              <a:rPr lang="en-IN" sz="2000" dirty="0" err="1">
                <a:latin typeface="+mn-lt"/>
              </a:rPr>
              <a:t>add_member</a:t>
            </a:r>
            <a:r>
              <a:rPr lang="en-IN" sz="2000" dirty="0">
                <a:latin typeface="+mn-lt"/>
              </a:rPr>
              <a:t>(self):     </a:t>
            </a:r>
          </a:p>
          <a:p>
            <a:pPr marL="114300" indent="0">
              <a:buNone/>
            </a:pPr>
            <a:r>
              <a:rPr lang="en-IN" sz="2000" dirty="0">
                <a:latin typeface="+mn-lt"/>
              </a:rPr>
              <a:t>   </a:t>
            </a:r>
            <a:r>
              <a:rPr lang="en-IN" sz="2000" dirty="0" err="1">
                <a:latin typeface="+mn-lt"/>
              </a:rPr>
              <a:t>member_id</a:t>
            </a:r>
            <a:r>
              <a:rPr lang="en-IN" sz="2000" dirty="0">
                <a:latin typeface="+mn-lt"/>
              </a:rPr>
              <a:t> = </a:t>
            </a:r>
            <a:r>
              <a:rPr lang="en-IN" sz="2000" dirty="0" err="1">
                <a:latin typeface="+mn-lt"/>
              </a:rPr>
              <a:t>self.member_id_entry.get</a:t>
            </a:r>
            <a:r>
              <a:rPr lang="en-IN" sz="2000" dirty="0">
                <a:latin typeface="+mn-lt"/>
              </a:rPr>
              <a:t>()       </a:t>
            </a:r>
          </a:p>
          <a:p>
            <a:pPr marL="114300" indent="0">
              <a:buNone/>
            </a:pPr>
            <a:r>
              <a:rPr lang="en-IN" sz="2000" dirty="0">
                <a:latin typeface="+mn-lt"/>
              </a:rPr>
              <a:t> </a:t>
            </a:r>
            <a:r>
              <a:rPr lang="en-IN" sz="2000" dirty="0" err="1">
                <a:latin typeface="+mn-lt"/>
              </a:rPr>
              <a:t>member_name</a:t>
            </a:r>
            <a:r>
              <a:rPr lang="en-IN" sz="2000" dirty="0">
                <a:latin typeface="+mn-lt"/>
              </a:rPr>
              <a:t> = </a:t>
            </a:r>
            <a:r>
              <a:rPr lang="en-IN" sz="2000" dirty="0" err="1">
                <a:latin typeface="+mn-lt"/>
              </a:rPr>
              <a:t>self.member_name_entry.get</a:t>
            </a:r>
            <a:r>
              <a:rPr lang="en-IN" sz="2000" dirty="0">
                <a:latin typeface="+mn-lt"/>
              </a:rPr>
              <a:t>()      </a:t>
            </a:r>
          </a:p>
          <a:p>
            <a:pPr marL="114300" indent="0">
              <a:buNone/>
            </a:pPr>
            <a:r>
              <a:rPr lang="en-IN" sz="2000" dirty="0">
                <a:latin typeface="+mn-lt"/>
              </a:rPr>
              <a:t>  </a:t>
            </a:r>
            <a:r>
              <a:rPr lang="en-IN" sz="2000" dirty="0" err="1">
                <a:latin typeface="+mn-lt"/>
              </a:rPr>
              <a:t>member_age</a:t>
            </a:r>
            <a:r>
              <a:rPr lang="en-IN" sz="2000" dirty="0">
                <a:latin typeface="+mn-lt"/>
              </a:rPr>
              <a:t> = </a:t>
            </a:r>
            <a:r>
              <a:rPr lang="en-IN" sz="2000" dirty="0" err="1">
                <a:latin typeface="+mn-lt"/>
              </a:rPr>
              <a:t>self.member_age_entry.get</a:t>
            </a:r>
            <a:r>
              <a:rPr lang="en-IN" sz="2000" dirty="0">
                <a:latin typeface="+mn-lt"/>
              </a:rPr>
              <a:t>()   </a:t>
            </a:r>
          </a:p>
          <a:p>
            <a:pPr marL="114300" indent="0">
              <a:buNone/>
            </a:pPr>
            <a:r>
              <a:rPr lang="en-IN" sz="2000" dirty="0">
                <a:latin typeface="+mn-lt"/>
              </a:rPr>
              <a:t>     </a:t>
            </a:r>
            <a:r>
              <a:rPr lang="en-IN" sz="2000" dirty="0" err="1">
                <a:latin typeface="+mn-lt"/>
              </a:rPr>
              <a:t>membership_fee</a:t>
            </a:r>
            <a:r>
              <a:rPr lang="en-IN" sz="2000" dirty="0">
                <a:latin typeface="+mn-lt"/>
              </a:rPr>
              <a:t> = </a:t>
            </a:r>
            <a:r>
              <a:rPr lang="en-IN" sz="2000" dirty="0" err="1">
                <a:latin typeface="+mn-lt"/>
              </a:rPr>
              <a:t>self.membership_fee_entry.get</a:t>
            </a:r>
            <a:r>
              <a:rPr lang="en-IN" sz="2000" dirty="0">
                <a:latin typeface="+mn-lt"/>
              </a:rPr>
              <a:t>()  </a:t>
            </a:r>
          </a:p>
          <a:p>
            <a:pPr marL="114300" indent="0">
              <a:buNone/>
            </a:pPr>
            <a:r>
              <a:rPr lang="en-IN" sz="2000" dirty="0">
                <a:latin typeface="+mn-lt"/>
              </a:rPr>
              <a:t>      if not all([</a:t>
            </a:r>
            <a:r>
              <a:rPr lang="en-IN" sz="2000" dirty="0" err="1">
                <a:latin typeface="+mn-lt"/>
              </a:rPr>
              <a:t>member_id</a:t>
            </a:r>
            <a:r>
              <a:rPr lang="en-IN" sz="2000" dirty="0">
                <a:latin typeface="+mn-lt"/>
              </a:rPr>
              <a:t>,</a:t>
            </a:r>
          </a:p>
          <a:p>
            <a:pPr marL="114300" indent="0">
              <a:buNone/>
            </a:pPr>
            <a:r>
              <a:rPr lang="en-IN" sz="2000" dirty="0">
                <a:latin typeface="+mn-lt"/>
              </a:rPr>
              <a:t> </a:t>
            </a:r>
            <a:r>
              <a:rPr lang="en-IN" sz="2000" dirty="0" err="1">
                <a:latin typeface="+mn-lt"/>
              </a:rPr>
              <a:t>member_name</a:t>
            </a:r>
            <a:endParaRPr lang="en-IN" sz="2000" dirty="0">
              <a:latin typeface="+mn-lt"/>
            </a:endParaRPr>
          </a:p>
          <a:p>
            <a:pPr marL="114300" indent="0">
              <a:buNone/>
            </a:pPr>
            <a:r>
              <a:rPr lang="en-IN" sz="2000" dirty="0">
                <a:latin typeface="+mn-lt"/>
              </a:rPr>
              <a:t>, </a:t>
            </a:r>
            <a:r>
              <a:rPr lang="en-IN" sz="2000" dirty="0" err="1">
                <a:latin typeface="+mn-lt"/>
              </a:rPr>
              <a:t>member_age</a:t>
            </a:r>
            <a:r>
              <a:rPr lang="en-IN" sz="2000" dirty="0">
                <a:latin typeface="+mn-lt"/>
              </a:rPr>
              <a:t>,</a:t>
            </a:r>
          </a:p>
          <a:p>
            <a:pPr marL="114300" indent="0">
              <a:buNone/>
            </a:pPr>
            <a:r>
              <a:rPr lang="en-IN" sz="2000" dirty="0">
                <a:latin typeface="+mn-lt"/>
              </a:rPr>
              <a:t> </a:t>
            </a:r>
            <a:r>
              <a:rPr lang="en-IN" sz="2000" dirty="0" err="1">
                <a:latin typeface="+mn-lt"/>
              </a:rPr>
              <a:t>membership_fee</a:t>
            </a:r>
            <a:r>
              <a:rPr lang="en-IN" sz="2000" dirty="0">
                <a:latin typeface="+mn-lt"/>
              </a:rPr>
              <a:t>]):           </a:t>
            </a:r>
          </a:p>
          <a:p>
            <a:pPr marL="114300" indent="0">
              <a:buNone/>
            </a:pPr>
            <a:r>
              <a:rPr lang="en-IN" sz="2000" dirty="0">
                <a:latin typeface="+mn-lt"/>
              </a:rPr>
              <a:t> </a:t>
            </a:r>
            <a:r>
              <a:rPr lang="en-IN" sz="2000" dirty="0" err="1">
                <a:latin typeface="+mn-lt"/>
              </a:rPr>
              <a:t>self.status_label.config</a:t>
            </a:r>
            <a:r>
              <a:rPr lang="en-IN" sz="2000" dirty="0">
                <a:latin typeface="+mn-lt"/>
              </a:rPr>
              <a:t>(text="Please fill in all fields")    </a:t>
            </a:r>
          </a:p>
          <a:p>
            <a:pPr marL="114300" indent="0">
              <a:buNone/>
            </a:pPr>
            <a:r>
              <a:rPr lang="en-IN" sz="2000" dirty="0">
                <a:latin typeface="+mn-lt"/>
              </a:rPr>
              <a:t>        return        </a:t>
            </a:r>
          </a:p>
          <a:p>
            <a:pPr marL="114300" indent="0">
              <a:buNone/>
            </a:pPr>
            <a:r>
              <a:rPr lang="en-IN" sz="2000" dirty="0">
                <a:latin typeface="+mn-lt"/>
              </a:rPr>
              <a:t>member = { "id": </a:t>
            </a:r>
            <a:r>
              <a:rPr lang="en-IN" sz="2000" dirty="0" err="1">
                <a:latin typeface="+mn-lt"/>
              </a:rPr>
              <a:t>member_id</a:t>
            </a:r>
            <a:r>
              <a:rPr lang="en-IN" sz="2000" dirty="0">
                <a:latin typeface="+mn-lt"/>
              </a:rPr>
              <a:t>, "name": </a:t>
            </a:r>
            <a:r>
              <a:rPr lang="en-IN" sz="2000" dirty="0" err="1">
                <a:latin typeface="+mn-lt"/>
              </a:rPr>
              <a:t>member_name</a:t>
            </a:r>
            <a:r>
              <a:rPr lang="en-IN" sz="2000" dirty="0">
                <a:latin typeface="+mn-lt"/>
              </a:rPr>
              <a:t>,     "age": </a:t>
            </a:r>
            <a:r>
              <a:rPr lang="en-IN" sz="2000" dirty="0" err="1">
                <a:latin typeface="+mn-lt"/>
              </a:rPr>
              <a:t>member_age</a:t>
            </a:r>
            <a:r>
              <a:rPr lang="en-IN" sz="2000" dirty="0">
                <a:latin typeface="+mn-lt"/>
              </a:rPr>
              <a:t>,        </a:t>
            </a:r>
          </a:p>
          <a:p>
            <a:pPr marL="114300" indent="0">
              <a:buNone/>
            </a:pPr>
            <a:r>
              <a:rPr lang="en-IN" sz="2000" dirty="0">
                <a:latin typeface="+mn-lt"/>
              </a:rPr>
              <a:t>    "</a:t>
            </a:r>
            <a:r>
              <a:rPr lang="en-IN" sz="2000" dirty="0" err="1">
                <a:latin typeface="+mn-lt"/>
              </a:rPr>
              <a:t>membership_fee</a:t>
            </a:r>
            <a:r>
              <a:rPr lang="en-IN" sz="2000" dirty="0">
                <a:latin typeface="+mn-lt"/>
              </a:rPr>
              <a:t>": </a:t>
            </a:r>
            <a:r>
              <a:rPr lang="en-IN" sz="2000" dirty="0" err="1">
                <a:latin typeface="+mn-lt"/>
              </a:rPr>
              <a:t>membership_fee</a:t>
            </a:r>
            <a:r>
              <a:rPr lang="en-IN" sz="2000" dirty="0">
                <a:latin typeface="+mn-lt"/>
              </a:rPr>
              <a:t>        }</a:t>
            </a:r>
            <a:endParaRPr lang="en-US" sz="2000" dirty="0">
              <a:latin typeface="+mn-lt"/>
            </a:endParaRP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241479" y="274638"/>
            <a:ext cx="2237740" cy="755015"/>
          </a:xfrm>
          <a:prstGeom prst="rect">
            <a:avLst/>
          </a:prstGeom>
          <a:noFill/>
          <a:ln>
            <a:noFill/>
          </a:ln>
        </p:spPr>
      </p:pic>
    </p:spTree>
    <p:extLst>
      <p:ext uri="{BB962C8B-B14F-4D97-AF65-F5344CB8AC3E}">
        <p14:creationId xmlns:p14="http://schemas.microsoft.com/office/powerpoint/2010/main" val="3769517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sz="3600">
                <a:latin typeface="Times New Roman"/>
                <a:ea typeface="Times New Roman"/>
                <a:cs typeface="Times New Roman"/>
                <a:sym typeface="Times New Roman"/>
              </a:rPr>
              <a:t>      Table of contents</a:t>
            </a:r>
            <a:endParaRPr sz="3600">
              <a:latin typeface="Times New Roman"/>
              <a:ea typeface="Times New Roman"/>
              <a:cs typeface="Times New Roman"/>
              <a:sym typeface="Times New Roman"/>
            </a:endParaRPr>
          </a:p>
        </p:txBody>
      </p:sp>
      <p:sp>
        <p:nvSpPr>
          <p:cNvPr id="97" name="Google Shape;97;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292100" algn="l" rtl="0">
              <a:lnSpc>
                <a:spcPct val="100000"/>
              </a:lnSpc>
              <a:spcBef>
                <a:spcPts val="640"/>
              </a:spcBef>
              <a:spcAft>
                <a:spcPts val="0"/>
              </a:spcAft>
              <a:buClr>
                <a:schemeClr val="dk1"/>
              </a:buClr>
              <a:buSzPts val="2400"/>
              <a:buFont typeface="Times New Roman"/>
              <a:buChar char="•"/>
            </a:pPr>
            <a:r>
              <a:rPr lang="en-US" sz="2400" dirty="0">
                <a:latin typeface="Times New Roman"/>
                <a:ea typeface="Times New Roman"/>
                <a:cs typeface="Times New Roman"/>
                <a:sym typeface="Times New Roman"/>
              </a:rPr>
              <a:t>  </a:t>
            </a:r>
            <a:r>
              <a:rPr lang="en-US" sz="3600" dirty="0">
                <a:latin typeface="Times New Roman"/>
                <a:ea typeface="Times New Roman"/>
                <a:cs typeface="Times New Roman"/>
                <a:sym typeface="Times New Roman"/>
              </a:rPr>
              <a:t>Introduction</a:t>
            </a:r>
            <a:endParaRPr sz="3600" dirty="0">
              <a:latin typeface="Times New Roman"/>
              <a:ea typeface="Times New Roman"/>
              <a:cs typeface="Times New Roman"/>
              <a:sym typeface="Times New Roman"/>
            </a:endParaRPr>
          </a:p>
          <a:p>
            <a:pPr marL="342900" lvl="0" indent="-292100" algn="l" rtl="0">
              <a:lnSpc>
                <a:spcPct val="100000"/>
              </a:lnSpc>
              <a:spcBef>
                <a:spcPts val="640"/>
              </a:spcBef>
              <a:spcAft>
                <a:spcPts val="0"/>
              </a:spcAft>
              <a:buClr>
                <a:schemeClr val="dk1"/>
              </a:buClr>
              <a:buSzPts val="2400"/>
              <a:buFont typeface="Times New Roman"/>
              <a:buChar char="•"/>
            </a:pPr>
            <a:r>
              <a:rPr lang="en-US" sz="3600" dirty="0">
                <a:latin typeface="Times New Roman"/>
                <a:ea typeface="Times New Roman"/>
                <a:cs typeface="Times New Roman"/>
                <a:sym typeface="Times New Roman"/>
              </a:rPr>
              <a:t> Abstraction</a:t>
            </a:r>
            <a:endParaRPr sz="3600" dirty="0">
              <a:latin typeface="Times New Roman"/>
              <a:ea typeface="Times New Roman"/>
              <a:cs typeface="Times New Roman"/>
              <a:sym typeface="Times New Roman"/>
            </a:endParaRPr>
          </a:p>
          <a:p>
            <a:pPr marL="457200" lvl="0" indent="-381000" algn="l" rtl="0">
              <a:spcBef>
                <a:spcPts val="640"/>
              </a:spcBef>
              <a:spcAft>
                <a:spcPts val="0"/>
              </a:spcAft>
              <a:buSzPts val="2400"/>
              <a:buFont typeface="Times New Roman"/>
              <a:buChar char="•"/>
            </a:pPr>
            <a:r>
              <a:rPr lang="en-US" sz="3600" dirty="0">
                <a:latin typeface="Times New Roman"/>
                <a:ea typeface="Times New Roman"/>
                <a:cs typeface="Times New Roman"/>
                <a:sym typeface="Times New Roman"/>
              </a:rPr>
              <a:t>Graphical User Interface</a:t>
            </a:r>
            <a:endParaRPr sz="3600" dirty="0">
              <a:latin typeface="Times New Roman"/>
              <a:ea typeface="Times New Roman"/>
              <a:cs typeface="Times New Roman"/>
              <a:sym typeface="Times New Roman"/>
            </a:endParaRPr>
          </a:p>
          <a:p>
            <a:pPr marL="457200" lvl="0" indent="-381000" algn="l" rtl="0">
              <a:spcBef>
                <a:spcPts val="640"/>
              </a:spcBef>
              <a:spcAft>
                <a:spcPts val="0"/>
              </a:spcAft>
              <a:buSzPts val="2400"/>
              <a:buFont typeface="Times New Roman"/>
              <a:buChar char="•"/>
            </a:pPr>
            <a:r>
              <a:rPr lang="en-US" sz="3600" dirty="0">
                <a:latin typeface="Times New Roman"/>
                <a:ea typeface="Times New Roman"/>
                <a:cs typeface="Times New Roman"/>
                <a:sym typeface="Times New Roman"/>
              </a:rPr>
              <a:t>Database Design</a:t>
            </a:r>
          </a:p>
          <a:p>
            <a:pPr marL="457200" lvl="0" indent="-381000" algn="l" rtl="0">
              <a:spcBef>
                <a:spcPts val="640"/>
              </a:spcBef>
              <a:spcAft>
                <a:spcPts val="0"/>
              </a:spcAft>
              <a:buSzPts val="2400"/>
              <a:buFont typeface="Times New Roman"/>
              <a:buChar char="•"/>
            </a:pPr>
            <a:r>
              <a:rPr lang="en-US" sz="3600" dirty="0">
                <a:latin typeface="Times New Roman"/>
                <a:ea typeface="Times New Roman"/>
                <a:cs typeface="Times New Roman"/>
                <a:sym typeface="Times New Roman"/>
              </a:rPr>
              <a:t>Implementation</a:t>
            </a:r>
            <a:endParaRPr sz="3600" dirty="0">
              <a:latin typeface="Times New Roman"/>
              <a:ea typeface="Times New Roman"/>
              <a:cs typeface="Times New Roman"/>
              <a:sym typeface="Times New Roman"/>
            </a:endParaRPr>
          </a:p>
          <a:p>
            <a:pPr marL="342900" lvl="0" indent="-292100" algn="l" rtl="0">
              <a:lnSpc>
                <a:spcPct val="100000"/>
              </a:lnSpc>
              <a:spcBef>
                <a:spcPts val="640"/>
              </a:spcBef>
              <a:spcAft>
                <a:spcPts val="0"/>
              </a:spcAft>
              <a:buClr>
                <a:schemeClr val="dk1"/>
              </a:buClr>
              <a:buSzPts val="2400"/>
              <a:buFont typeface="Times New Roman"/>
              <a:buChar char="•"/>
            </a:pPr>
            <a:r>
              <a:rPr lang="en-US" sz="3600" dirty="0">
                <a:latin typeface="Times New Roman"/>
                <a:ea typeface="Times New Roman"/>
                <a:cs typeface="Times New Roman"/>
                <a:sym typeface="Times New Roman"/>
              </a:rPr>
              <a:t> Output</a:t>
            </a:r>
            <a:endParaRPr sz="3600" dirty="0">
              <a:latin typeface="Times New Roman"/>
              <a:ea typeface="Times New Roman"/>
              <a:cs typeface="Times New Roman"/>
              <a:sym typeface="Times New Roman"/>
            </a:endParaRPr>
          </a:p>
          <a:p>
            <a:pPr marL="342900" lvl="0" indent="-292100" algn="l" rtl="0">
              <a:lnSpc>
                <a:spcPct val="100000"/>
              </a:lnSpc>
              <a:spcBef>
                <a:spcPts val="640"/>
              </a:spcBef>
              <a:spcAft>
                <a:spcPts val="0"/>
              </a:spcAft>
              <a:buClr>
                <a:schemeClr val="dk1"/>
              </a:buClr>
              <a:buSzPts val="2400"/>
              <a:buFont typeface="Times New Roman"/>
              <a:buChar char="•"/>
            </a:pPr>
            <a:r>
              <a:rPr lang="en-US" sz="3600" dirty="0">
                <a:latin typeface="Times New Roman"/>
                <a:ea typeface="Times New Roman"/>
                <a:cs typeface="Times New Roman"/>
                <a:sym typeface="Times New Roman"/>
              </a:rPr>
              <a:t> Literature Survey</a:t>
            </a:r>
            <a:endParaRPr sz="3600" dirty="0">
              <a:latin typeface="Times New Roman"/>
              <a:ea typeface="Times New Roman"/>
              <a:cs typeface="Times New Roman"/>
              <a:sym typeface="Times New Roman"/>
            </a:endParaRPr>
          </a:p>
          <a:p>
            <a:pPr marL="342900" lvl="0" indent="-292100" algn="l" rtl="0">
              <a:lnSpc>
                <a:spcPct val="100000"/>
              </a:lnSpc>
              <a:spcBef>
                <a:spcPts val="640"/>
              </a:spcBef>
              <a:spcAft>
                <a:spcPts val="0"/>
              </a:spcAft>
              <a:buSzPts val="2400"/>
              <a:buFont typeface="Times New Roman"/>
              <a:buChar char="•"/>
            </a:pPr>
            <a:r>
              <a:rPr lang="en-US" sz="3600" dirty="0">
                <a:latin typeface="Times New Roman"/>
                <a:ea typeface="Times New Roman"/>
                <a:cs typeface="Times New Roman"/>
                <a:sym typeface="Times New Roman"/>
              </a:rPr>
              <a:t> References</a:t>
            </a:r>
            <a:endParaRPr sz="3600" dirty="0">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sz="2400" dirty="0">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ts val="3200"/>
              <a:buNone/>
            </a:pPr>
            <a:endParaRPr sz="2400" dirty="0">
              <a:latin typeface="Times New Roman"/>
              <a:ea typeface="Times New Roman"/>
              <a:cs typeface="Times New Roman"/>
              <a:sym typeface="Times New Roman"/>
            </a:endParaRPr>
          </a:p>
        </p:txBody>
      </p:sp>
      <p:pic>
        <p:nvPicPr>
          <p:cNvPr id="98" name="Google Shape;98;p14"/>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2</a:t>
            </a:fld>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2588653" y="80645"/>
            <a:ext cx="6098147" cy="1143000"/>
          </a:xfrm>
        </p:spPr>
        <p:txBody>
          <a:bodyPr>
            <a:noAutofit/>
          </a:bodyPr>
          <a:lstStyle/>
          <a:p>
            <a:r>
              <a:rPr lang="en-US" dirty="0"/>
              <a:t>IMPLEMENTATION </a:t>
            </a:r>
          </a:p>
        </p:txBody>
      </p:sp>
      <p:sp>
        <p:nvSpPr>
          <p:cNvPr id="3" name="Text Placeholder 2">
            <a:extLst>
              <a:ext uri="{FF2B5EF4-FFF2-40B4-BE49-F238E27FC236}">
                <a16:creationId xmlns:a16="http://schemas.microsoft.com/office/drawing/2014/main" id="{110C3D7D-D194-F57E-DCB9-BDBB92FD5C65}"/>
              </a:ext>
            </a:extLst>
          </p:cNvPr>
          <p:cNvSpPr>
            <a:spLocks noGrp="1"/>
          </p:cNvSpPr>
          <p:nvPr>
            <p:ph type="body" idx="1"/>
          </p:nvPr>
        </p:nvSpPr>
        <p:spPr>
          <a:xfrm>
            <a:off x="457200" y="2005884"/>
            <a:ext cx="8229600" cy="4156474"/>
          </a:xfrm>
        </p:spPr>
        <p:txBody>
          <a:bodyPr>
            <a:normAutofit fontScale="40000" lnSpcReduction="20000"/>
          </a:bodyPr>
          <a:lstStyle/>
          <a:p>
            <a:pPr marL="114300" indent="0">
              <a:buNone/>
            </a:pPr>
            <a:r>
              <a:rPr lang="en-US" dirty="0">
                <a:latin typeface="+mn-lt"/>
              </a:rPr>
              <a:t> </a:t>
            </a:r>
            <a:r>
              <a:rPr lang="en-US" dirty="0" err="1">
                <a:latin typeface="+mn-lt"/>
              </a:rPr>
              <a:t>self.members_data.append</a:t>
            </a:r>
            <a:r>
              <a:rPr lang="en-US" dirty="0">
                <a:latin typeface="+mn-lt"/>
              </a:rPr>
              <a:t>(member)   </a:t>
            </a:r>
          </a:p>
          <a:p>
            <a:pPr marL="114300" indent="0">
              <a:buNone/>
            </a:pPr>
            <a:r>
              <a:rPr lang="en-US" dirty="0">
                <a:latin typeface="+mn-lt"/>
              </a:rPr>
              <a:t>     </a:t>
            </a:r>
            <a:r>
              <a:rPr lang="en-US" dirty="0" err="1">
                <a:latin typeface="+mn-lt"/>
              </a:rPr>
              <a:t>self.save_data_to_json</a:t>
            </a:r>
            <a:r>
              <a:rPr lang="en-US" dirty="0">
                <a:latin typeface="+mn-lt"/>
              </a:rPr>
              <a:t>()       </a:t>
            </a:r>
          </a:p>
          <a:p>
            <a:pPr marL="114300" indent="0">
              <a:buNone/>
            </a:pPr>
            <a:r>
              <a:rPr lang="en-US" dirty="0">
                <a:latin typeface="+mn-lt"/>
              </a:rPr>
              <a:t> </a:t>
            </a:r>
            <a:r>
              <a:rPr lang="en-US" dirty="0" err="1">
                <a:latin typeface="+mn-lt"/>
              </a:rPr>
              <a:t>self.status_label.config</a:t>
            </a:r>
            <a:r>
              <a:rPr lang="en-US" dirty="0">
                <a:latin typeface="+mn-lt"/>
              </a:rPr>
              <a:t>(text="Member added successfully")        </a:t>
            </a:r>
          </a:p>
          <a:p>
            <a:pPr marL="114300" indent="0">
              <a:buNone/>
            </a:pPr>
            <a:r>
              <a:rPr lang="en-US" dirty="0" err="1">
                <a:latin typeface="+mn-lt"/>
              </a:rPr>
              <a:t>self.member_id_entry.delete</a:t>
            </a:r>
            <a:r>
              <a:rPr lang="en-US" dirty="0">
                <a:latin typeface="+mn-lt"/>
              </a:rPr>
              <a:t>(0, </a:t>
            </a:r>
            <a:r>
              <a:rPr lang="en-US" dirty="0" err="1">
                <a:latin typeface="+mn-lt"/>
              </a:rPr>
              <a:t>tk.END</a:t>
            </a:r>
            <a:r>
              <a:rPr lang="en-US" dirty="0">
                <a:latin typeface="+mn-lt"/>
              </a:rPr>
              <a:t>)       </a:t>
            </a:r>
          </a:p>
          <a:p>
            <a:pPr marL="114300" indent="0">
              <a:buNone/>
            </a:pPr>
            <a:r>
              <a:rPr lang="en-US" dirty="0">
                <a:latin typeface="+mn-lt"/>
              </a:rPr>
              <a:t> </a:t>
            </a:r>
            <a:r>
              <a:rPr lang="en-US" dirty="0" err="1">
                <a:latin typeface="+mn-lt"/>
              </a:rPr>
              <a:t>self.member_name_entry.delete</a:t>
            </a:r>
            <a:r>
              <a:rPr lang="en-US" dirty="0">
                <a:latin typeface="+mn-lt"/>
              </a:rPr>
              <a:t>(0, </a:t>
            </a:r>
            <a:r>
              <a:rPr lang="en-US" dirty="0" err="1">
                <a:latin typeface="+mn-lt"/>
              </a:rPr>
              <a:t>tk.END</a:t>
            </a:r>
            <a:r>
              <a:rPr lang="en-US" dirty="0">
                <a:latin typeface="+mn-lt"/>
              </a:rPr>
              <a:t>)        </a:t>
            </a:r>
          </a:p>
          <a:p>
            <a:pPr marL="114300" indent="0">
              <a:buNone/>
            </a:pPr>
            <a:r>
              <a:rPr lang="en-US" dirty="0" err="1">
                <a:latin typeface="+mn-lt"/>
              </a:rPr>
              <a:t>self.member_age_entry.delete</a:t>
            </a:r>
            <a:r>
              <a:rPr lang="en-US" dirty="0">
                <a:latin typeface="+mn-lt"/>
              </a:rPr>
              <a:t>(0, </a:t>
            </a:r>
            <a:r>
              <a:rPr lang="en-US" dirty="0" err="1">
                <a:latin typeface="+mn-lt"/>
              </a:rPr>
              <a:t>tk.END</a:t>
            </a:r>
            <a:r>
              <a:rPr lang="en-US" dirty="0">
                <a:latin typeface="+mn-lt"/>
              </a:rPr>
              <a:t>)        </a:t>
            </a:r>
          </a:p>
          <a:p>
            <a:pPr marL="114300" indent="0">
              <a:buNone/>
            </a:pPr>
            <a:r>
              <a:rPr lang="en-US" dirty="0" err="1">
                <a:latin typeface="+mn-lt"/>
              </a:rPr>
              <a:t>self.membership_fee_entry.delete</a:t>
            </a:r>
            <a:r>
              <a:rPr lang="en-US" dirty="0">
                <a:latin typeface="+mn-lt"/>
              </a:rPr>
              <a:t>(0, </a:t>
            </a:r>
            <a:r>
              <a:rPr lang="en-US" dirty="0" err="1">
                <a:latin typeface="+mn-lt"/>
              </a:rPr>
              <a:t>tk.END</a:t>
            </a:r>
            <a:r>
              <a:rPr lang="en-US" dirty="0">
                <a:latin typeface="+mn-lt"/>
              </a:rPr>
              <a:t>) </a:t>
            </a:r>
          </a:p>
          <a:p>
            <a:pPr marL="114300" indent="0">
              <a:buNone/>
            </a:pPr>
            <a:r>
              <a:rPr lang="en-US" dirty="0">
                <a:latin typeface="+mn-lt"/>
              </a:rPr>
              <a:t>   def </a:t>
            </a:r>
            <a:r>
              <a:rPr lang="en-US" dirty="0" err="1">
                <a:latin typeface="+mn-lt"/>
              </a:rPr>
              <a:t>show_members</a:t>
            </a:r>
            <a:r>
              <a:rPr lang="en-US" dirty="0">
                <a:latin typeface="+mn-lt"/>
              </a:rPr>
              <a:t>(self):     </a:t>
            </a:r>
          </a:p>
          <a:p>
            <a:pPr marL="114300" indent="0">
              <a:buNone/>
            </a:pPr>
            <a:r>
              <a:rPr lang="en-US" dirty="0">
                <a:latin typeface="+mn-lt"/>
              </a:rPr>
              <a:t>   </a:t>
            </a:r>
            <a:r>
              <a:rPr lang="en-US" dirty="0" err="1">
                <a:latin typeface="+mn-lt"/>
              </a:rPr>
              <a:t>self.member_list_text.delete</a:t>
            </a:r>
            <a:r>
              <a:rPr lang="en-US" dirty="0">
                <a:latin typeface="+mn-lt"/>
              </a:rPr>
              <a:t>(1.0, </a:t>
            </a:r>
            <a:r>
              <a:rPr lang="en-US" dirty="0" err="1">
                <a:latin typeface="+mn-lt"/>
              </a:rPr>
              <a:t>tk.END</a:t>
            </a:r>
            <a:r>
              <a:rPr lang="en-US" dirty="0">
                <a:latin typeface="+mn-lt"/>
              </a:rPr>
              <a:t>)        </a:t>
            </a:r>
          </a:p>
          <a:p>
            <a:pPr marL="114300" indent="0">
              <a:buNone/>
            </a:pPr>
            <a:r>
              <a:rPr lang="en-US" dirty="0">
                <a:latin typeface="+mn-lt"/>
              </a:rPr>
              <a:t>for member in </a:t>
            </a:r>
            <a:r>
              <a:rPr lang="en-US" dirty="0" err="1">
                <a:latin typeface="+mn-lt"/>
              </a:rPr>
              <a:t>self.members_data</a:t>
            </a:r>
            <a:r>
              <a:rPr lang="en-US" dirty="0">
                <a:latin typeface="+mn-lt"/>
              </a:rPr>
              <a:t>:          </a:t>
            </a:r>
          </a:p>
          <a:p>
            <a:pPr marL="114300" indent="0">
              <a:buNone/>
            </a:pPr>
            <a:r>
              <a:rPr lang="en-US" dirty="0">
                <a:latin typeface="+mn-lt"/>
              </a:rPr>
              <a:t>  </a:t>
            </a:r>
            <a:r>
              <a:rPr lang="en-US" dirty="0" err="1">
                <a:latin typeface="+mn-lt"/>
              </a:rPr>
              <a:t>self.member_list_text.insert</a:t>
            </a:r>
            <a:r>
              <a:rPr lang="en-US" dirty="0">
                <a:latin typeface="+mn-lt"/>
              </a:rPr>
              <a:t>(</a:t>
            </a:r>
            <a:r>
              <a:rPr lang="en-US" dirty="0" err="1">
                <a:latin typeface="+mn-lt"/>
              </a:rPr>
              <a:t>tk.END</a:t>
            </a:r>
            <a:r>
              <a:rPr lang="en-US" dirty="0">
                <a:latin typeface="+mn-lt"/>
              </a:rPr>
              <a:t>, </a:t>
            </a:r>
            <a:r>
              <a:rPr lang="en-US" dirty="0" err="1">
                <a:latin typeface="+mn-lt"/>
              </a:rPr>
              <a:t>f"ID</a:t>
            </a:r>
            <a:r>
              <a:rPr lang="en-US" dirty="0">
                <a:latin typeface="+mn-lt"/>
              </a:rPr>
              <a:t>: </a:t>
            </a:r>
          </a:p>
          <a:p>
            <a:pPr marL="114300" indent="0">
              <a:buNone/>
            </a:pPr>
            <a:r>
              <a:rPr lang="en-US" dirty="0">
                <a:latin typeface="+mn-lt"/>
              </a:rPr>
              <a:t>{member['id']}, Name: {member['name']}, </a:t>
            </a:r>
          </a:p>
          <a:p>
            <a:pPr marL="114300" indent="0">
              <a:buNone/>
            </a:pPr>
            <a:r>
              <a:rPr lang="en-US" dirty="0">
                <a:latin typeface="+mn-lt"/>
              </a:rPr>
              <a:t>Age: {member['age’]},</a:t>
            </a:r>
          </a:p>
          <a:p>
            <a:pPr marL="114300" indent="0">
              <a:buNone/>
            </a:pPr>
            <a:r>
              <a:rPr lang="en-US" dirty="0">
                <a:latin typeface="+mn-lt"/>
              </a:rPr>
              <a:t> Fee: ${member['</a:t>
            </a:r>
            <a:r>
              <a:rPr lang="en-US" dirty="0" err="1">
                <a:latin typeface="+mn-lt"/>
              </a:rPr>
              <a:t>membership_fee</a:t>
            </a:r>
            <a:r>
              <a:rPr lang="en-US" dirty="0">
                <a:latin typeface="+mn-lt"/>
              </a:rPr>
              <a:t>']} per month\n")  </a:t>
            </a:r>
          </a:p>
          <a:p>
            <a:pPr marL="114300" indent="0">
              <a:buNone/>
            </a:pPr>
            <a:r>
              <a:rPr lang="en-US" dirty="0">
                <a:latin typeface="+mn-lt"/>
              </a:rPr>
              <a:t>  def </a:t>
            </a:r>
            <a:r>
              <a:rPr lang="en-US" dirty="0" err="1">
                <a:latin typeface="+mn-lt"/>
              </a:rPr>
              <a:t>open_diet_plan_window</a:t>
            </a:r>
            <a:r>
              <a:rPr lang="en-US" dirty="0">
                <a:latin typeface="+mn-lt"/>
              </a:rPr>
              <a:t>(self):       </a:t>
            </a:r>
          </a:p>
          <a:p>
            <a:pPr marL="114300" indent="0">
              <a:buNone/>
            </a:pPr>
            <a:r>
              <a:rPr lang="en-US" dirty="0">
                <a:latin typeface="+mn-lt"/>
              </a:rPr>
              <a:t> </a:t>
            </a:r>
            <a:r>
              <a:rPr lang="en-US" dirty="0" err="1">
                <a:latin typeface="+mn-lt"/>
              </a:rPr>
              <a:t>diet_plan_window</a:t>
            </a:r>
            <a:r>
              <a:rPr lang="en-US" dirty="0">
                <a:latin typeface="+mn-lt"/>
              </a:rPr>
              <a:t> = </a:t>
            </a:r>
            <a:r>
              <a:rPr lang="en-US" dirty="0" err="1">
                <a:latin typeface="+mn-lt"/>
              </a:rPr>
              <a:t>tk.Toplevel</a:t>
            </a:r>
            <a:r>
              <a:rPr lang="en-US" dirty="0">
                <a:latin typeface="+mn-lt"/>
              </a:rPr>
              <a:t>(</a:t>
            </a:r>
            <a:r>
              <a:rPr lang="en-US" dirty="0" err="1">
                <a:latin typeface="+mn-lt"/>
              </a:rPr>
              <a:t>self.root</a:t>
            </a:r>
            <a:r>
              <a:rPr lang="en-US" dirty="0">
                <a:latin typeface="+mn-lt"/>
              </a:rPr>
              <a:t>)        app2 = </a:t>
            </a:r>
            <a:r>
              <a:rPr lang="en-US" dirty="0" err="1">
                <a:latin typeface="+mn-lt"/>
              </a:rPr>
              <a:t>DietaryPlanSuggestion</a:t>
            </a:r>
            <a:r>
              <a:rPr lang="en-US" dirty="0">
                <a:latin typeface="+mn-lt"/>
              </a:rPr>
              <a:t>(</a:t>
            </a:r>
            <a:r>
              <a:rPr lang="en-US" dirty="0" err="1">
                <a:latin typeface="+mn-lt"/>
              </a:rPr>
              <a:t>diet_plan_window</a:t>
            </a:r>
            <a:r>
              <a:rPr lang="en-US" dirty="0">
                <a:latin typeface="+mn-lt"/>
              </a:rPr>
              <a:t>)   </a:t>
            </a:r>
          </a:p>
          <a:p>
            <a:pPr marL="114300" indent="0">
              <a:buNone/>
            </a:pPr>
            <a:r>
              <a:rPr lang="en-US" dirty="0">
                <a:latin typeface="+mn-lt"/>
              </a:rPr>
              <a:t> def </a:t>
            </a:r>
            <a:r>
              <a:rPr lang="en-US" dirty="0" err="1">
                <a:latin typeface="+mn-lt"/>
              </a:rPr>
              <a:t>delete_member</a:t>
            </a:r>
            <a:r>
              <a:rPr lang="en-US" dirty="0">
                <a:latin typeface="+mn-lt"/>
              </a:rPr>
              <a:t>(self):        </a:t>
            </a:r>
            <a:r>
              <a:rPr lang="en-US" dirty="0" err="1">
                <a:latin typeface="+mn-lt"/>
              </a:rPr>
              <a:t>member_id</a:t>
            </a:r>
            <a:r>
              <a:rPr lang="en-US" dirty="0">
                <a:latin typeface="+mn-lt"/>
              </a:rPr>
              <a:t> = </a:t>
            </a:r>
            <a:r>
              <a:rPr lang="en-US" dirty="0" err="1">
                <a:latin typeface="+mn-lt"/>
              </a:rPr>
              <a:t>self.member_id_entry.get</a:t>
            </a:r>
            <a:r>
              <a:rPr lang="en-US" dirty="0">
                <a:latin typeface="+mn-lt"/>
              </a:rPr>
              <a:t>()      </a:t>
            </a:r>
          </a:p>
          <a:p>
            <a:pPr marL="114300" indent="0">
              <a:buNone/>
            </a:pPr>
            <a:r>
              <a:rPr lang="en-US" dirty="0">
                <a:latin typeface="+mn-lt"/>
              </a:rPr>
              <a:t>  if not </a:t>
            </a:r>
            <a:r>
              <a:rPr lang="en-US" dirty="0" err="1">
                <a:latin typeface="+mn-lt"/>
              </a:rPr>
              <a:t>member_id</a:t>
            </a:r>
            <a:r>
              <a:rPr lang="en-US" dirty="0">
                <a:latin typeface="+mn-lt"/>
              </a:rPr>
              <a:t>:            </a:t>
            </a:r>
            <a:r>
              <a:rPr lang="en-US" dirty="0" err="1">
                <a:latin typeface="+mn-lt"/>
              </a:rPr>
              <a:t>self.status_label.config</a:t>
            </a:r>
            <a:r>
              <a:rPr lang="en-US" dirty="0">
                <a:latin typeface="+mn-lt"/>
              </a:rPr>
              <a:t>(text="Please enter a Member ID to delete.")        </a:t>
            </a:r>
          </a:p>
          <a:p>
            <a:pPr marL="114300" indent="0">
              <a:buNone/>
            </a:pPr>
            <a:r>
              <a:rPr lang="en-US" dirty="0">
                <a:latin typeface="+mn-lt"/>
              </a:rPr>
              <a:t>    return</a:t>
            </a: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241479" y="274638"/>
            <a:ext cx="2237740" cy="755015"/>
          </a:xfrm>
          <a:prstGeom prst="rect">
            <a:avLst/>
          </a:prstGeom>
          <a:noFill/>
          <a:ln>
            <a:noFill/>
          </a:ln>
        </p:spPr>
      </p:pic>
    </p:spTree>
    <p:extLst>
      <p:ext uri="{BB962C8B-B14F-4D97-AF65-F5344CB8AC3E}">
        <p14:creationId xmlns:p14="http://schemas.microsoft.com/office/powerpoint/2010/main" val="2270893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2588653" y="80645"/>
            <a:ext cx="6098147" cy="1143000"/>
          </a:xfrm>
        </p:spPr>
        <p:txBody>
          <a:bodyPr>
            <a:noAutofit/>
          </a:bodyPr>
          <a:lstStyle/>
          <a:p>
            <a:r>
              <a:rPr lang="en-US" dirty="0"/>
              <a:t>IMPLEMENTATION </a:t>
            </a:r>
          </a:p>
        </p:txBody>
      </p:sp>
      <p:sp>
        <p:nvSpPr>
          <p:cNvPr id="3" name="Text Placeholder 2">
            <a:extLst>
              <a:ext uri="{FF2B5EF4-FFF2-40B4-BE49-F238E27FC236}">
                <a16:creationId xmlns:a16="http://schemas.microsoft.com/office/drawing/2014/main" id="{110C3D7D-D194-F57E-DCB9-BDBB92FD5C65}"/>
              </a:ext>
            </a:extLst>
          </p:cNvPr>
          <p:cNvSpPr>
            <a:spLocks noGrp="1"/>
          </p:cNvSpPr>
          <p:nvPr>
            <p:ph type="body" idx="1"/>
          </p:nvPr>
        </p:nvSpPr>
        <p:spPr>
          <a:xfrm>
            <a:off x="457200" y="2005884"/>
            <a:ext cx="8229600" cy="4156474"/>
          </a:xfrm>
        </p:spPr>
        <p:txBody>
          <a:bodyPr>
            <a:noAutofit/>
          </a:bodyPr>
          <a:lstStyle/>
          <a:p>
            <a:pPr marL="114300" indent="0">
              <a:buNone/>
            </a:pPr>
            <a:r>
              <a:rPr lang="en-US" sz="1400" dirty="0">
                <a:latin typeface="+mn-lt"/>
              </a:rPr>
              <a:t>deleted = False</a:t>
            </a:r>
          </a:p>
          <a:p>
            <a:pPr marL="114300" indent="0">
              <a:buNone/>
            </a:pPr>
            <a:r>
              <a:rPr lang="en-US" sz="1400" dirty="0">
                <a:latin typeface="+mn-lt"/>
              </a:rPr>
              <a:t>        for member in </a:t>
            </a:r>
            <a:r>
              <a:rPr lang="en-US" sz="1400" dirty="0" err="1">
                <a:latin typeface="+mn-lt"/>
              </a:rPr>
              <a:t>self.members_data</a:t>
            </a:r>
            <a:r>
              <a:rPr lang="en-US" sz="1400" dirty="0">
                <a:latin typeface="+mn-lt"/>
              </a:rPr>
              <a:t>:     </a:t>
            </a:r>
          </a:p>
          <a:p>
            <a:pPr marL="114300" indent="0">
              <a:buNone/>
            </a:pPr>
            <a:r>
              <a:rPr lang="en-US" sz="1400" dirty="0">
                <a:latin typeface="+mn-lt"/>
              </a:rPr>
              <a:t>       if member['id'] == </a:t>
            </a:r>
            <a:r>
              <a:rPr lang="en-US" sz="1400" dirty="0" err="1">
                <a:latin typeface="+mn-lt"/>
              </a:rPr>
              <a:t>member_id</a:t>
            </a:r>
            <a:r>
              <a:rPr lang="en-US" sz="1400" dirty="0">
                <a:latin typeface="+mn-lt"/>
              </a:rPr>
              <a:t>:          </a:t>
            </a:r>
          </a:p>
          <a:p>
            <a:pPr marL="114300" indent="0">
              <a:buNone/>
            </a:pPr>
            <a:r>
              <a:rPr lang="en-US" sz="1400" dirty="0">
                <a:latin typeface="+mn-lt"/>
              </a:rPr>
              <a:t>      </a:t>
            </a:r>
            <a:r>
              <a:rPr lang="en-US" sz="1400" dirty="0" err="1">
                <a:latin typeface="+mn-lt"/>
              </a:rPr>
              <a:t>self.members_data.remove</a:t>
            </a:r>
            <a:r>
              <a:rPr lang="en-US" sz="1400" dirty="0">
                <a:latin typeface="+mn-lt"/>
              </a:rPr>
              <a:t>(member) </a:t>
            </a:r>
          </a:p>
          <a:p>
            <a:pPr marL="114300" indent="0">
              <a:buNone/>
            </a:pPr>
            <a:r>
              <a:rPr lang="en-US" sz="1400" dirty="0">
                <a:latin typeface="+mn-lt"/>
              </a:rPr>
              <a:t>               </a:t>
            </a:r>
            <a:r>
              <a:rPr lang="en-US" sz="1400" dirty="0" err="1">
                <a:latin typeface="+mn-lt"/>
              </a:rPr>
              <a:t>self.save_data_to_json</a:t>
            </a:r>
            <a:r>
              <a:rPr lang="en-US" sz="1400" dirty="0">
                <a:latin typeface="+mn-lt"/>
              </a:rPr>
              <a:t>()        </a:t>
            </a:r>
          </a:p>
          <a:p>
            <a:pPr marL="114300" indent="0">
              <a:buNone/>
            </a:pPr>
            <a:r>
              <a:rPr lang="en-US" sz="1400" dirty="0">
                <a:latin typeface="+mn-lt"/>
              </a:rPr>
              <a:t>        </a:t>
            </a:r>
            <a:r>
              <a:rPr lang="en-US" sz="1400" dirty="0" err="1">
                <a:latin typeface="+mn-lt"/>
              </a:rPr>
              <a:t>self.status_label.config</a:t>
            </a:r>
            <a:r>
              <a:rPr lang="en-US" sz="1400" dirty="0">
                <a:latin typeface="+mn-lt"/>
              </a:rPr>
              <a:t>(text=</a:t>
            </a:r>
            <a:r>
              <a:rPr lang="en-US" sz="1400" dirty="0" err="1">
                <a:latin typeface="+mn-lt"/>
              </a:rPr>
              <a:t>f"Member</a:t>
            </a:r>
            <a:r>
              <a:rPr lang="en-US" sz="1400" dirty="0">
                <a:latin typeface="+mn-lt"/>
              </a:rPr>
              <a:t> with ID {</a:t>
            </a:r>
            <a:r>
              <a:rPr lang="en-US" sz="1400" dirty="0" err="1">
                <a:latin typeface="+mn-lt"/>
              </a:rPr>
              <a:t>member_id</a:t>
            </a:r>
            <a:r>
              <a:rPr lang="en-US" sz="1400" dirty="0">
                <a:latin typeface="+mn-lt"/>
              </a:rPr>
              <a:t>} deleted successfully.")       </a:t>
            </a:r>
          </a:p>
          <a:p>
            <a:pPr marL="114300" indent="0">
              <a:buNone/>
            </a:pPr>
            <a:r>
              <a:rPr lang="en-US" sz="1400" dirty="0">
                <a:latin typeface="+mn-lt"/>
              </a:rPr>
              <a:t>         deleted = True                break        if not deleted:      </a:t>
            </a:r>
          </a:p>
          <a:p>
            <a:pPr marL="114300" indent="0">
              <a:buNone/>
            </a:pPr>
            <a:r>
              <a:rPr lang="en-US" sz="1400" dirty="0">
                <a:latin typeface="+mn-lt"/>
              </a:rPr>
              <a:t>      </a:t>
            </a:r>
            <a:r>
              <a:rPr lang="en-US" sz="1400" dirty="0" err="1">
                <a:latin typeface="+mn-lt"/>
              </a:rPr>
              <a:t>self.status_label.config</a:t>
            </a:r>
            <a:r>
              <a:rPr lang="en-US" sz="1400" dirty="0">
                <a:latin typeface="+mn-lt"/>
              </a:rPr>
              <a:t>(text=</a:t>
            </a:r>
            <a:r>
              <a:rPr lang="en-US" sz="1400" dirty="0" err="1">
                <a:latin typeface="+mn-lt"/>
              </a:rPr>
              <a:t>f"Member</a:t>
            </a:r>
            <a:r>
              <a:rPr lang="en-US" sz="1400" dirty="0">
                <a:latin typeface="+mn-lt"/>
              </a:rPr>
              <a:t> with ID {</a:t>
            </a:r>
            <a:r>
              <a:rPr lang="en-US" sz="1400" dirty="0" err="1">
                <a:latin typeface="+mn-lt"/>
              </a:rPr>
              <a:t>member_id</a:t>
            </a:r>
            <a:r>
              <a:rPr lang="en-US" sz="1400" dirty="0">
                <a:latin typeface="+mn-lt"/>
              </a:rPr>
              <a:t>} not found.")</a:t>
            </a:r>
          </a:p>
          <a:p>
            <a:pPr marL="114300" indent="0">
              <a:buNone/>
            </a:pPr>
            <a:r>
              <a:rPr lang="en-US" sz="1400" dirty="0">
                <a:latin typeface="+mn-lt"/>
              </a:rPr>
              <a:t>class </a:t>
            </a:r>
            <a:r>
              <a:rPr lang="en-US" sz="1400" dirty="0" err="1">
                <a:latin typeface="+mn-lt"/>
              </a:rPr>
              <a:t>DietaryPlanSuggestion</a:t>
            </a:r>
            <a:r>
              <a:rPr lang="en-US" sz="1400" dirty="0">
                <a:latin typeface="+mn-lt"/>
              </a:rPr>
              <a:t>:    def _</a:t>
            </a:r>
            <a:r>
              <a:rPr lang="en-US" sz="1400" dirty="0" err="1">
                <a:latin typeface="+mn-lt"/>
              </a:rPr>
              <a:t>init</a:t>
            </a:r>
            <a:r>
              <a:rPr lang="en-US" sz="1400" dirty="0">
                <a:latin typeface="+mn-lt"/>
              </a:rPr>
              <a:t>_(self, root):   </a:t>
            </a:r>
          </a:p>
          <a:p>
            <a:pPr marL="114300" indent="0">
              <a:buNone/>
            </a:pPr>
            <a:r>
              <a:rPr lang="en-US" sz="1400" dirty="0">
                <a:latin typeface="+mn-lt"/>
              </a:rPr>
              <a:t>     </a:t>
            </a:r>
            <a:r>
              <a:rPr lang="en-US" sz="1400" dirty="0" err="1">
                <a:latin typeface="+mn-lt"/>
              </a:rPr>
              <a:t>self.root</a:t>
            </a:r>
            <a:r>
              <a:rPr lang="en-US" sz="1400" dirty="0">
                <a:latin typeface="+mn-lt"/>
              </a:rPr>
              <a:t> = root        </a:t>
            </a:r>
            <a:r>
              <a:rPr lang="en-US" sz="1400" dirty="0" err="1">
                <a:latin typeface="+mn-lt"/>
              </a:rPr>
              <a:t>self.root.title</a:t>
            </a:r>
            <a:r>
              <a:rPr lang="en-US" sz="1400" dirty="0">
                <a:latin typeface="+mn-lt"/>
              </a:rPr>
              <a:t>("Dietary Plan Suggestion")        </a:t>
            </a:r>
          </a:p>
          <a:p>
            <a:pPr marL="114300" indent="0">
              <a:buNone/>
            </a:pPr>
            <a:r>
              <a:rPr lang="en-US" sz="1400" dirty="0" err="1">
                <a:latin typeface="+mn-lt"/>
              </a:rPr>
              <a:t>self.main_frame</a:t>
            </a:r>
            <a:r>
              <a:rPr lang="en-US" sz="1400" dirty="0">
                <a:latin typeface="+mn-lt"/>
              </a:rPr>
              <a:t> = </a:t>
            </a:r>
            <a:r>
              <a:rPr lang="en-US" sz="1400" dirty="0" err="1">
                <a:latin typeface="+mn-lt"/>
              </a:rPr>
              <a:t>tk.Frame</a:t>
            </a:r>
            <a:r>
              <a:rPr lang="en-US" sz="1400" dirty="0">
                <a:latin typeface="+mn-lt"/>
              </a:rPr>
              <a:t>(root)       </a:t>
            </a:r>
          </a:p>
          <a:p>
            <a:pPr marL="114300" indent="0">
              <a:buNone/>
            </a:pPr>
            <a:r>
              <a:rPr lang="en-US" sz="1400" dirty="0">
                <a:latin typeface="+mn-lt"/>
              </a:rPr>
              <a:t> </a:t>
            </a:r>
            <a:r>
              <a:rPr lang="en-US" sz="1400" dirty="0" err="1">
                <a:latin typeface="+mn-lt"/>
              </a:rPr>
              <a:t>self.main_frame.pack</a:t>
            </a:r>
            <a:r>
              <a:rPr lang="en-US" sz="1400" dirty="0">
                <a:latin typeface="+mn-lt"/>
              </a:rPr>
              <a:t>(</a:t>
            </a:r>
            <a:r>
              <a:rPr lang="en-US" sz="1400" dirty="0" err="1">
                <a:latin typeface="+mn-lt"/>
              </a:rPr>
              <a:t>padx</a:t>
            </a:r>
            <a:r>
              <a:rPr lang="en-US" sz="1400" dirty="0">
                <a:latin typeface="+mn-lt"/>
              </a:rPr>
              <a:t>=20, </a:t>
            </a:r>
            <a:r>
              <a:rPr lang="en-US" sz="1400" dirty="0" err="1">
                <a:latin typeface="+mn-lt"/>
              </a:rPr>
              <a:t>pady</a:t>
            </a:r>
            <a:r>
              <a:rPr lang="en-US" sz="1400" dirty="0">
                <a:latin typeface="+mn-lt"/>
              </a:rPr>
              <a:t>=20) </a:t>
            </a:r>
          </a:p>
          <a:p>
            <a:pPr marL="114300" indent="0">
              <a:buNone/>
            </a:pPr>
            <a:r>
              <a:rPr lang="en-US" sz="1400" dirty="0">
                <a:latin typeface="+mn-lt"/>
              </a:rPr>
              <a:t>       </a:t>
            </a:r>
            <a:r>
              <a:rPr lang="en-US" sz="1400" dirty="0" err="1">
                <a:latin typeface="+mn-lt"/>
              </a:rPr>
              <a:t>self.age_label</a:t>
            </a:r>
            <a:r>
              <a:rPr lang="en-US" sz="1400" dirty="0">
                <a:latin typeface="+mn-lt"/>
              </a:rPr>
              <a:t> = </a:t>
            </a:r>
            <a:r>
              <a:rPr lang="en-US" sz="1400" dirty="0" err="1">
                <a:latin typeface="+mn-lt"/>
              </a:rPr>
              <a:t>tk.Label</a:t>
            </a:r>
            <a:r>
              <a:rPr lang="en-US" sz="1400" dirty="0">
                <a:latin typeface="+mn-lt"/>
              </a:rPr>
              <a:t>(</a:t>
            </a:r>
            <a:r>
              <a:rPr lang="en-US" sz="1400" dirty="0" err="1">
                <a:latin typeface="+mn-lt"/>
              </a:rPr>
              <a:t>self.main_frame</a:t>
            </a:r>
            <a:r>
              <a:rPr lang="en-US" sz="1400" dirty="0">
                <a:latin typeface="+mn-lt"/>
              </a:rPr>
              <a:t>, text="Enter your age:")     </a:t>
            </a:r>
          </a:p>
          <a:p>
            <a:pPr marL="114300" indent="0">
              <a:buNone/>
            </a:pPr>
            <a:r>
              <a:rPr lang="en-US" sz="1400" dirty="0">
                <a:latin typeface="+mn-lt"/>
              </a:rPr>
              <a:t>   </a:t>
            </a:r>
            <a:r>
              <a:rPr lang="en-US" sz="1400" dirty="0" err="1">
                <a:latin typeface="+mn-lt"/>
              </a:rPr>
              <a:t>self.age_label.grid</a:t>
            </a:r>
            <a:r>
              <a:rPr lang="en-US" sz="1400" dirty="0">
                <a:latin typeface="+mn-lt"/>
              </a:rPr>
              <a:t>(row=0, column=0)     </a:t>
            </a:r>
          </a:p>
          <a:p>
            <a:pPr marL="114300" indent="0">
              <a:buNone/>
            </a:pPr>
            <a:r>
              <a:rPr lang="en-US" sz="1400" dirty="0">
                <a:latin typeface="+mn-lt"/>
              </a:rPr>
              <a:t>   </a:t>
            </a:r>
            <a:r>
              <a:rPr lang="en-US" sz="1400" dirty="0" err="1">
                <a:latin typeface="+mn-lt"/>
              </a:rPr>
              <a:t>self.age_entry</a:t>
            </a:r>
            <a:r>
              <a:rPr lang="en-US" sz="1400" dirty="0">
                <a:latin typeface="+mn-lt"/>
              </a:rPr>
              <a:t> = </a:t>
            </a:r>
            <a:r>
              <a:rPr lang="en-US" sz="1400" dirty="0" err="1">
                <a:latin typeface="+mn-lt"/>
              </a:rPr>
              <a:t>tk.Entry</a:t>
            </a:r>
            <a:r>
              <a:rPr lang="en-US" sz="1400" dirty="0">
                <a:latin typeface="+mn-lt"/>
              </a:rPr>
              <a:t>(</a:t>
            </a:r>
            <a:r>
              <a:rPr lang="en-US" sz="1400" dirty="0" err="1">
                <a:latin typeface="+mn-lt"/>
              </a:rPr>
              <a:t>self.main_frame</a:t>
            </a:r>
            <a:r>
              <a:rPr lang="en-US" sz="1400" dirty="0">
                <a:latin typeface="+mn-lt"/>
              </a:rPr>
              <a:t>)   </a:t>
            </a:r>
          </a:p>
          <a:p>
            <a:pPr marL="114300" indent="0">
              <a:buNone/>
            </a:pPr>
            <a:r>
              <a:rPr lang="en-US" sz="1400" dirty="0">
                <a:latin typeface="+mn-lt"/>
              </a:rPr>
              <a:t>     </a:t>
            </a:r>
            <a:r>
              <a:rPr lang="en-US" sz="1400" dirty="0" err="1">
                <a:latin typeface="+mn-lt"/>
              </a:rPr>
              <a:t>self.age_entry.grid</a:t>
            </a:r>
            <a:r>
              <a:rPr lang="en-US" sz="1400" dirty="0">
                <a:latin typeface="+mn-lt"/>
              </a:rPr>
              <a:t>(row=0, column=1)</a:t>
            </a: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241479" y="274638"/>
            <a:ext cx="2237740" cy="755015"/>
          </a:xfrm>
          <a:prstGeom prst="rect">
            <a:avLst/>
          </a:prstGeom>
          <a:noFill/>
          <a:ln>
            <a:noFill/>
          </a:ln>
        </p:spPr>
      </p:pic>
    </p:spTree>
    <p:extLst>
      <p:ext uri="{BB962C8B-B14F-4D97-AF65-F5344CB8AC3E}">
        <p14:creationId xmlns:p14="http://schemas.microsoft.com/office/powerpoint/2010/main" val="4140157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2588653" y="80645"/>
            <a:ext cx="6098147" cy="1143000"/>
          </a:xfrm>
        </p:spPr>
        <p:txBody>
          <a:bodyPr>
            <a:noAutofit/>
          </a:bodyPr>
          <a:lstStyle/>
          <a:p>
            <a:r>
              <a:rPr lang="en-US" dirty="0"/>
              <a:t>IMPLEMENTATION </a:t>
            </a:r>
          </a:p>
        </p:txBody>
      </p:sp>
      <p:sp>
        <p:nvSpPr>
          <p:cNvPr id="3" name="Text Placeholder 2">
            <a:extLst>
              <a:ext uri="{FF2B5EF4-FFF2-40B4-BE49-F238E27FC236}">
                <a16:creationId xmlns:a16="http://schemas.microsoft.com/office/drawing/2014/main" id="{110C3D7D-D194-F57E-DCB9-BDBB92FD5C65}"/>
              </a:ext>
            </a:extLst>
          </p:cNvPr>
          <p:cNvSpPr>
            <a:spLocks noGrp="1"/>
          </p:cNvSpPr>
          <p:nvPr>
            <p:ph type="body" idx="1"/>
          </p:nvPr>
        </p:nvSpPr>
        <p:spPr>
          <a:xfrm>
            <a:off x="457200" y="2005884"/>
            <a:ext cx="8229600" cy="4350466"/>
          </a:xfrm>
        </p:spPr>
        <p:txBody>
          <a:bodyPr>
            <a:normAutofit fontScale="47500" lnSpcReduction="20000"/>
          </a:bodyPr>
          <a:lstStyle/>
          <a:p>
            <a:pPr marL="114300" indent="0">
              <a:buNone/>
            </a:pPr>
            <a:r>
              <a:rPr lang="en-US" dirty="0" err="1">
                <a:latin typeface="+mn-lt"/>
              </a:rPr>
              <a:t>self.goal_label</a:t>
            </a:r>
            <a:r>
              <a:rPr lang="en-US" dirty="0">
                <a:latin typeface="+mn-lt"/>
              </a:rPr>
              <a:t> = </a:t>
            </a:r>
            <a:r>
              <a:rPr lang="en-US" dirty="0" err="1">
                <a:latin typeface="+mn-lt"/>
              </a:rPr>
              <a:t>tk.Label</a:t>
            </a:r>
            <a:endParaRPr lang="en-US" dirty="0">
              <a:latin typeface="+mn-lt"/>
            </a:endParaRPr>
          </a:p>
          <a:p>
            <a:pPr marL="114300" indent="0">
              <a:buNone/>
            </a:pPr>
            <a:r>
              <a:rPr lang="en-US" dirty="0">
                <a:latin typeface="+mn-lt"/>
              </a:rPr>
              <a:t>(</a:t>
            </a:r>
            <a:r>
              <a:rPr lang="en-US" dirty="0" err="1">
                <a:latin typeface="+mn-lt"/>
              </a:rPr>
              <a:t>self.main_frame</a:t>
            </a:r>
            <a:r>
              <a:rPr lang="en-US" dirty="0">
                <a:latin typeface="+mn-lt"/>
              </a:rPr>
              <a:t>, text="Select your goal:") </a:t>
            </a:r>
          </a:p>
          <a:p>
            <a:pPr marL="114300" indent="0">
              <a:buNone/>
            </a:pPr>
            <a:r>
              <a:rPr lang="en-US" dirty="0">
                <a:latin typeface="+mn-lt"/>
              </a:rPr>
              <a:t>       </a:t>
            </a:r>
            <a:r>
              <a:rPr lang="en-US" dirty="0" err="1">
                <a:latin typeface="+mn-lt"/>
              </a:rPr>
              <a:t>self.goal_label.grid</a:t>
            </a:r>
            <a:r>
              <a:rPr lang="en-US" dirty="0">
                <a:latin typeface="+mn-lt"/>
              </a:rPr>
              <a:t>(row=1, column=0) </a:t>
            </a:r>
          </a:p>
          <a:p>
            <a:pPr marL="114300" indent="0">
              <a:buNone/>
            </a:pPr>
            <a:r>
              <a:rPr lang="en-US" dirty="0">
                <a:latin typeface="+mn-lt"/>
              </a:rPr>
              <a:t>       </a:t>
            </a:r>
            <a:r>
              <a:rPr lang="en-US" dirty="0" err="1">
                <a:latin typeface="+mn-lt"/>
              </a:rPr>
              <a:t>self.goal_var</a:t>
            </a:r>
            <a:r>
              <a:rPr lang="en-US" dirty="0">
                <a:latin typeface="+mn-lt"/>
              </a:rPr>
              <a:t> = </a:t>
            </a:r>
            <a:r>
              <a:rPr lang="en-US" dirty="0" err="1">
                <a:latin typeface="+mn-lt"/>
              </a:rPr>
              <a:t>tk.StringVar</a:t>
            </a:r>
            <a:r>
              <a:rPr lang="en-US" dirty="0">
                <a:latin typeface="+mn-lt"/>
              </a:rPr>
              <a:t>()     </a:t>
            </a:r>
          </a:p>
          <a:p>
            <a:pPr marL="114300" indent="0">
              <a:buNone/>
            </a:pPr>
            <a:r>
              <a:rPr lang="en-US" dirty="0">
                <a:latin typeface="+mn-lt"/>
              </a:rPr>
              <a:t>   </a:t>
            </a:r>
            <a:r>
              <a:rPr lang="en-US" dirty="0" err="1">
                <a:latin typeface="+mn-lt"/>
              </a:rPr>
              <a:t>self.goal_var.set</a:t>
            </a:r>
            <a:r>
              <a:rPr lang="en-US" dirty="0">
                <a:latin typeface="+mn-lt"/>
              </a:rPr>
              <a:t>("</a:t>
            </a:r>
            <a:r>
              <a:rPr lang="en-US" dirty="0" err="1">
                <a:latin typeface="+mn-lt"/>
              </a:rPr>
              <a:t>weight_loss</a:t>
            </a:r>
            <a:r>
              <a:rPr lang="en-US" dirty="0">
                <a:latin typeface="+mn-lt"/>
              </a:rPr>
              <a:t>")        </a:t>
            </a:r>
          </a:p>
          <a:p>
            <a:pPr marL="114300" indent="0">
              <a:buNone/>
            </a:pPr>
            <a:r>
              <a:rPr lang="en-US" dirty="0" err="1">
                <a:latin typeface="+mn-lt"/>
              </a:rPr>
              <a:t>self.goal_menu</a:t>
            </a:r>
            <a:r>
              <a:rPr lang="en-US" dirty="0">
                <a:latin typeface="+mn-lt"/>
              </a:rPr>
              <a:t> = </a:t>
            </a:r>
            <a:r>
              <a:rPr lang="en-US" dirty="0" err="1">
                <a:latin typeface="+mn-lt"/>
              </a:rPr>
              <a:t>tk.OptionMenu</a:t>
            </a:r>
            <a:r>
              <a:rPr lang="en-US" dirty="0">
                <a:latin typeface="+mn-lt"/>
              </a:rPr>
              <a:t>(</a:t>
            </a:r>
            <a:r>
              <a:rPr lang="en-US" dirty="0" err="1">
                <a:latin typeface="+mn-lt"/>
              </a:rPr>
              <a:t>self.main_frame</a:t>
            </a:r>
            <a:r>
              <a:rPr lang="en-US" dirty="0">
                <a:latin typeface="+mn-lt"/>
              </a:rPr>
              <a:t>, </a:t>
            </a:r>
            <a:r>
              <a:rPr lang="en-US" dirty="0" err="1">
                <a:latin typeface="+mn-lt"/>
              </a:rPr>
              <a:t>self.goal_var</a:t>
            </a:r>
            <a:r>
              <a:rPr lang="en-US" dirty="0">
                <a:latin typeface="+mn-lt"/>
              </a:rPr>
              <a:t>, "</a:t>
            </a:r>
            <a:r>
              <a:rPr lang="en-US" dirty="0" err="1">
                <a:latin typeface="+mn-lt"/>
              </a:rPr>
              <a:t>weight_loss</a:t>
            </a:r>
            <a:r>
              <a:rPr lang="en-US" dirty="0">
                <a:latin typeface="+mn-lt"/>
              </a:rPr>
              <a:t>", "</a:t>
            </a:r>
            <a:r>
              <a:rPr lang="en-US" dirty="0" err="1">
                <a:latin typeface="+mn-lt"/>
              </a:rPr>
              <a:t>muscle_gain</a:t>
            </a:r>
            <a:r>
              <a:rPr lang="en-US" dirty="0">
                <a:latin typeface="+mn-lt"/>
              </a:rPr>
              <a:t>")  </a:t>
            </a:r>
          </a:p>
          <a:p>
            <a:pPr marL="114300" indent="0">
              <a:buNone/>
            </a:pPr>
            <a:r>
              <a:rPr lang="en-US" dirty="0">
                <a:latin typeface="+mn-lt"/>
              </a:rPr>
              <a:t>      </a:t>
            </a:r>
            <a:r>
              <a:rPr lang="en-US" dirty="0" err="1">
                <a:latin typeface="+mn-lt"/>
              </a:rPr>
              <a:t>self.goal_menu.grid</a:t>
            </a:r>
            <a:r>
              <a:rPr lang="en-US" dirty="0">
                <a:latin typeface="+mn-lt"/>
              </a:rPr>
              <a:t>(row=1, column=1)  </a:t>
            </a:r>
          </a:p>
          <a:p>
            <a:pPr marL="114300" indent="0">
              <a:buNone/>
            </a:pPr>
            <a:endParaRPr lang="en-US" dirty="0">
              <a:latin typeface="+mn-lt"/>
            </a:endParaRPr>
          </a:p>
          <a:p>
            <a:pPr marL="114300" indent="0">
              <a:buNone/>
            </a:pPr>
            <a:r>
              <a:rPr lang="en-US" dirty="0">
                <a:latin typeface="+mn-lt"/>
              </a:rPr>
              <a:t>      </a:t>
            </a:r>
            <a:r>
              <a:rPr lang="en-US" dirty="0" err="1">
                <a:latin typeface="+mn-lt"/>
              </a:rPr>
              <a:t>self.generate_button</a:t>
            </a:r>
            <a:r>
              <a:rPr lang="en-US" dirty="0">
                <a:latin typeface="+mn-lt"/>
              </a:rPr>
              <a:t> = </a:t>
            </a:r>
            <a:r>
              <a:rPr lang="en-US" dirty="0" err="1">
                <a:latin typeface="+mn-lt"/>
              </a:rPr>
              <a:t>tk.Button</a:t>
            </a:r>
            <a:r>
              <a:rPr lang="en-US" dirty="0">
                <a:latin typeface="+mn-lt"/>
              </a:rPr>
              <a:t>(</a:t>
            </a:r>
            <a:r>
              <a:rPr lang="en-US" dirty="0" err="1">
                <a:latin typeface="+mn-lt"/>
              </a:rPr>
              <a:t>self.main_frame</a:t>
            </a:r>
            <a:r>
              <a:rPr lang="en-US" dirty="0">
                <a:latin typeface="+mn-lt"/>
              </a:rPr>
              <a:t>, text="Generate Plan",</a:t>
            </a:r>
          </a:p>
          <a:p>
            <a:pPr marL="114300" indent="0">
              <a:buNone/>
            </a:pPr>
            <a:r>
              <a:rPr lang="en-US" dirty="0">
                <a:latin typeface="+mn-lt"/>
              </a:rPr>
              <a:t> command=</a:t>
            </a:r>
            <a:r>
              <a:rPr lang="en-US" dirty="0" err="1">
                <a:latin typeface="+mn-lt"/>
              </a:rPr>
              <a:t>self.generate_dietary_plan</a:t>
            </a:r>
            <a:r>
              <a:rPr lang="en-US" dirty="0">
                <a:latin typeface="+mn-lt"/>
              </a:rPr>
              <a:t>)        </a:t>
            </a:r>
          </a:p>
          <a:p>
            <a:pPr marL="114300" indent="0">
              <a:buNone/>
            </a:pPr>
            <a:r>
              <a:rPr lang="en-US" dirty="0" err="1">
                <a:latin typeface="+mn-lt"/>
              </a:rPr>
              <a:t>self.generate_button.grid</a:t>
            </a:r>
            <a:r>
              <a:rPr lang="en-US" dirty="0">
                <a:latin typeface="+mn-lt"/>
              </a:rPr>
              <a:t>(row=2, column=0, </a:t>
            </a:r>
            <a:r>
              <a:rPr lang="en-US" dirty="0" err="1">
                <a:latin typeface="+mn-lt"/>
              </a:rPr>
              <a:t>columnspan</a:t>
            </a:r>
            <a:r>
              <a:rPr lang="en-US" dirty="0">
                <a:latin typeface="+mn-lt"/>
              </a:rPr>
              <a:t>=2)       </a:t>
            </a:r>
          </a:p>
          <a:p>
            <a:pPr marL="114300" indent="0">
              <a:buNone/>
            </a:pPr>
            <a:r>
              <a:rPr lang="en-US" dirty="0">
                <a:latin typeface="+mn-lt"/>
              </a:rPr>
              <a:t> </a:t>
            </a:r>
            <a:r>
              <a:rPr lang="en-US" dirty="0" err="1">
                <a:latin typeface="+mn-lt"/>
              </a:rPr>
              <a:t>self.result_text</a:t>
            </a:r>
            <a:r>
              <a:rPr lang="en-US" dirty="0">
                <a:latin typeface="+mn-lt"/>
              </a:rPr>
              <a:t> = </a:t>
            </a:r>
            <a:r>
              <a:rPr lang="en-US" dirty="0" err="1">
                <a:latin typeface="+mn-lt"/>
              </a:rPr>
              <a:t>tk.Text</a:t>
            </a:r>
            <a:r>
              <a:rPr lang="en-US" dirty="0">
                <a:latin typeface="+mn-lt"/>
              </a:rPr>
              <a:t>(</a:t>
            </a:r>
            <a:r>
              <a:rPr lang="en-US" dirty="0" err="1">
                <a:latin typeface="+mn-lt"/>
              </a:rPr>
              <a:t>self.main_frame</a:t>
            </a:r>
            <a:r>
              <a:rPr lang="en-US" dirty="0">
                <a:latin typeface="+mn-lt"/>
              </a:rPr>
              <a:t>, height=10, width=40)        </a:t>
            </a:r>
            <a:r>
              <a:rPr lang="en-US" dirty="0" err="1">
                <a:latin typeface="+mn-lt"/>
              </a:rPr>
              <a:t>self.result_text.grid</a:t>
            </a:r>
            <a:r>
              <a:rPr lang="en-US" dirty="0">
                <a:latin typeface="+mn-lt"/>
              </a:rPr>
              <a:t>(row=3, column=0, </a:t>
            </a:r>
            <a:r>
              <a:rPr lang="en-US" dirty="0" err="1">
                <a:latin typeface="+mn-lt"/>
              </a:rPr>
              <a:t>columnspan</a:t>
            </a:r>
            <a:r>
              <a:rPr lang="en-US" dirty="0">
                <a:latin typeface="+mn-lt"/>
              </a:rPr>
              <a:t>=2)       </a:t>
            </a:r>
          </a:p>
          <a:p>
            <a:pPr marL="114300" indent="0">
              <a:buNone/>
            </a:pPr>
            <a:r>
              <a:rPr lang="en-US" dirty="0">
                <a:latin typeface="+mn-lt"/>
              </a:rPr>
              <a:t> </a:t>
            </a:r>
            <a:r>
              <a:rPr lang="en-US" dirty="0" err="1">
                <a:latin typeface="+mn-lt"/>
              </a:rPr>
              <a:t>self.dietary_plans</a:t>
            </a:r>
            <a:r>
              <a:rPr lang="en-US" dirty="0">
                <a:latin typeface="+mn-lt"/>
              </a:rPr>
              <a:t> = {            "</a:t>
            </a:r>
            <a:r>
              <a:rPr lang="en-US" dirty="0" err="1">
                <a:latin typeface="+mn-lt"/>
              </a:rPr>
              <a:t>weight_loss</a:t>
            </a:r>
            <a:r>
              <a:rPr lang="en-US" dirty="0">
                <a:latin typeface="+mn-lt"/>
              </a:rPr>
              <a:t>": {                "1": {       </a:t>
            </a:r>
          </a:p>
          <a:p>
            <a:pPr marL="114300" indent="0">
              <a:buNone/>
            </a:pPr>
            <a:r>
              <a:rPr lang="en-US" dirty="0">
                <a:latin typeface="+mn-lt"/>
              </a:rPr>
              <a:t>             "breakfast": "Greek yogurt with mixed berries and honey",                    "lunch": "Grilled chicken breast with quinoa and roasted vegetables",                    "dinner": "Baked salmon with asparagus and brown rice",                    "snacks": "Vegetable sticks with hummus"                },</a:t>
            </a: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241479" y="274638"/>
            <a:ext cx="2237740" cy="755015"/>
          </a:xfrm>
          <a:prstGeom prst="rect">
            <a:avLst/>
          </a:prstGeom>
          <a:noFill/>
          <a:ln>
            <a:noFill/>
          </a:ln>
        </p:spPr>
      </p:pic>
    </p:spTree>
    <p:extLst>
      <p:ext uri="{BB962C8B-B14F-4D97-AF65-F5344CB8AC3E}">
        <p14:creationId xmlns:p14="http://schemas.microsoft.com/office/powerpoint/2010/main" val="3755447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2588653" y="80645"/>
            <a:ext cx="6098147" cy="1143000"/>
          </a:xfrm>
        </p:spPr>
        <p:txBody>
          <a:bodyPr>
            <a:noAutofit/>
          </a:bodyPr>
          <a:lstStyle/>
          <a:p>
            <a:r>
              <a:rPr lang="en-US" dirty="0"/>
              <a:t>IMPLEMENTATION </a:t>
            </a:r>
          </a:p>
        </p:txBody>
      </p:sp>
      <p:sp>
        <p:nvSpPr>
          <p:cNvPr id="3" name="Text Placeholder 2">
            <a:extLst>
              <a:ext uri="{FF2B5EF4-FFF2-40B4-BE49-F238E27FC236}">
                <a16:creationId xmlns:a16="http://schemas.microsoft.com/office/drawing/2014/main" id="{110C3D7D-D194-F57E-DCB9-BDBB92FD5C65}"/>
              </a:ext>
            </a:extLst>
          </p:cNvPr>
          <p:cNvSpPr>
            <a:spLocks noGrp="1"/>
          </p:cNvSpPr>
          <p:nvPr>
            <p:ph type="body" idx="1"/>
          </p:nvPr>
        </p:nvSpPr>
        <p:spPr>
          <a:xfrm>
            <a:off x="241479" y="1137204"/>
            <a:ext cx="8229600" cy="4156474"/>
          </a:xfrm>
        </p:spPr>
        <p:txBody>
          <a:bodyPr>
            <a:normAutofit fontScale="62500" lnSpcReduction="20000"/>
          </a:bodyPr>
          <a:lstStyle/>
          <a:p>
            <a:pPr marL="114300" indent="0">
              <a:buNone/>
            </a:pPr>
            <a:r>
              <a:rPr lang="en-US" dirty="0">
                <a:latin typeface="+mn-lt"/>
              </a:rPr>
              <a:t>"2": {                    "breakfast": "Avocado toast with poached eggs",                    "lunch": "Mixed greens salad with grilled shrimp and vinaigrette",                    "dinner": "Quinoa-stuffed bell peppers with lean ground turkey",                    "snacks": "Handful of almonds and an apple"                },     </a:t>
            </a:r>
          </a:p>
          <a:p>
            <a:pPr marL="114300" indent="0">
              <a:buNone/>
            </a:pPr>
            <a:r>
              <a:rPr lang="en-US" dirty="0">
                <a:latin typeface="+mn-lt"/>
              </a:rPr>
              <a:t>           "3": {                    "breakfast": "Chia seed pudding with fresh fruits",                    "lunch": "Grilled fish with quinoa and steamed vegetables",                    "dinner": "Baked chicken with wild rice and mixed greens",                    "snacks": "Yogurt with nuts and berries"                },            </a:t>
            </a:r>
          </a:p>
          <a:p>
            <a:pPr marL="114300" indent="0">
              <a:buNone/>
            </a:pPr>
            <a:r>
              <a:rPr lang="en-US" dirty="0">
                <a:latin typeface="+mn-lt"/>
              </a:rPr>
              <a:t>    "4": {                    "breakfast": "Oatmeal with sliced banana and nuts",                    "lunch": "Grilled chicken breast with steamed vegetables",                    "dinner": "Baked fish with quinoa and green salad",                    "snacks": "Greek yogurt with honey and walnuts"</a:t>
            </a: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241479" y="274638"/>
            <a:ext cx="2237740" cy="755015"/>
          </a:xfrm>
          <a:prstGeom prst="rect">
            <a:avLst/>
          </a:prstGeom>
          <a:noFill/>
          <a:ln>
            <a:noFill/>
          </a:ln>
        </p:spPr>
      </p:pic>
    </p:spTree>
    <p:extLst>
      <p:ext uri="{BB962C8B-B14F-4D97-AF65-F5344CB8AC3E}">
        <p14:creationId xmlns:p14="http://schemas.microsoft.com/office/powerpoint/2010/main" val="1744683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2588653" y="80645"/>
            <a:ext cx="6098147" cy="1143000"/>
          </a:xfrm>
        </p:spPr>
        <p:txBody>
          <a:bodyPr>
            <a:noAutofit/>
          </a:bodyPr>
          <a:lstStyle/>
          <a:p>
            <a:r>
              <a:rPr lang="en-US" dirty="0"/>
              <a:t>IMPLEMENTATION </a:t>
            </a:r>
          </a:p>
        </p:txBody>
      </p:sp>
      <p:sp>
        <p:nvSpPr>
          <p:cNvPr id="3" name="Text Placeholder 2">
            <a:extLst>
              <a:ext uri="{FF2B5EF4-FFF2-40B4-BE49-F238E27FC236}">
                <a16:creationId xmlns:a16="http://schemas.microsoft.com/office/drawing/2014/main" id="{110C3D7D-D194-F57E-DCB9-BDBB92FD5C65}"/>
              </a:ext>
            </a:extLst>
          </p:cNvPr>
          <p:cNvSpPr>
            <a:spLocks noGrp="1"/>
          </p:cNvSpPr>
          <p:nvPr>
            <p:ph type="body" idx="1"/>
          </p:nvPr>
        </p:nvSpPr>
        <p:spPr>
          <a:xfrm>
            <a:off x="547352" y="1350763"/>
            <a:ext cx="8229600" cy="4156474"/>
          </a:xfrm>
        </p:spPr>
        <p:txBody>
          <a:bodyPr>
            <a:noAutofit/>
          </a:bodyPr>
          <a:lstStyle/>
          <a:p>
            <a:pPr marL="114300" indent="0">
              <a:buNone/>
            </a:pPr>
            <a:r>
              <a:rPr lang="en-US" sz="1000" dirty="0">
                <a:latin typeface="+mn-lt"/>
              </a:rPr>
              <a:t>public static List&lt;</a:t>
            </a:r>
            <a:r>
              <a:rPr lang="en-US" sz="1000" dirty="0" err="1">
                <a:latin typeface="+mn-lt"/>
              </a:rPr>
              <a:t>SentimentRecord</a:t>
            </a:r>
            <a:r>
              <a:rPr lang="en-US" sz="1000" dirty="0">
                <a:latin typeface="+mn-lt"/>
              </a:rPr>
              <a:t>&gt; </a:t>
            </a:r>
            <a:r>
              <a:rPr lang="en-US" sz="1000" dirty="0" err="1">
                <a:latin typeface="+mn-lt"/>
              </a:rPr>
              <a:t>analyzeAndReturn</a:t>
            </a:r>
            <a:r>
              <a:rPr lang="en-US" sz="1000" dirty="0">
                <a:latin typeface="+mn-lt"/>
              </a:rPr>
              <a:t>(String content) {</a:t>
            </a:r>
          </a:p>
          <a:p>
            <a:pPr marL="114300" indent="0">
              <a:buNone/>
            </a:pPr>
            <a:r>
              <a:rPr lang="en-US" sz="1000" dirty="0">
                <a:latin typeface="+mn-lt"/>
              </a:rPr>
              <a:t>        var props = new Properties();</a:t>
            </a:r>
          </a:p>
          <a:p>
            <a:pPr marL="114300" indent="0">
              <a:buNone/>
            </a:pPr>
            <a:r>
              <a:rPr lang="en-US" sz="1000" dirty="0">
                <a:latin typeface="+mn-lt"/>
              </a:rPr>
              <a:t>        // tokenizer, sentence splitting, </a:t>
            </a:r>
            <a:r>
              <a:rPr lang="en-US" sz="1000" dirty="0" err="1">
                <a:latin typeface="+mn-lt"/>
              </a:rPr>
              <a:t>consistuency</a:t>
            </a:r>
            <a:r>
              <a:rPr lang="en-US" sz="1000" dirty="0">
                <a:latin typeface="+mn-lt"/>
              </a:rPr>
              <a:t> parsing, sentiment analysis</a:t>
            </a:r>
          </a:p>
          <a:p>
            <a:pPr marL="114300" indent="0">
              <a:buNone/>
            </a:pPr>
            <a:r>
              <a:rPr lang="en-US" sz="1000" dirty="0">
                <a:latin typeface="+mn-lt"/>
              </a:rPr>
              <a:t>        </a:t>
            </a:r>
            <a:r>
              <a:rPr lang="en-US" sz="1000" dirty="0" err="1">
                <a:latin typeface="+mn-lt"/>
              </a:rPr>
              <a:t>props.setProperty</a:t>
            </a:r>
            <a:r>
              <a:rPr lang="en-US" sz="1000" dirty="0">
                <a:latin typeface="+mn-lt"/>
              </a:rPr>
              <a:t>("annotators", "tokenize, </a:t>
            </a:r>
            <a:r>
              <a:rPr lang="en-US" sz="1000" dirty="0" err="1">
                <a:latin typeface="+mn-lt"/>
              </a:rPr>
              <a:t>ssplit</a:t>
            </a:r>
            <a:r>
              <a:rPr lang="en-US" sz="1000" dirty="0">
                <a:latin typeface="+mn-lt"/>
              </a:rPr>
              <a:t>, parse, sentiment");</a:t>
            </a:r>
          </a:p>
          <a:p>
            <a:pPr marL="114300" indent="0">
              <a:buNone/>
            </a:pPr>
            <a:r>
              <a:rPr lang="en-US" sz="1000" dirty="0">
                <a:latin typeface="+mn-lt"/>
              </a:rPr>
              <a:t>        var pipeline = new </a:t>
            </a:r>
            <a:r>
              <a:rPr lang="en-US" sz="1000" dirty="0" err="1">
                <a:latin typeface="+mn-lt"/>
              </a:rPr>
              <a:t>StanfordCoreNLP</a:t>
            </a:r>
            <a:r>
              <a:rPr lang="en-US" sz="1000" dirty="0">
                <a:latin typeface="+mn-lt"/>
              </a:rPr>
              <a:t>(props);</a:t>
            </a:r>
          </a:p>
          <a:p>
            <a:pPr marL="114300" indent="0">
              <a:buNone/>
            </a:pPr>
            <a:r>
              <a:rPr lang="en-US" sz="1000" dirty="0">
                <a:latin typeface="+mn-lt"/>
              </a:rPr>
              <a:t>        var annotation = </a:t>
            </a:r>
            <a:r>
              <a:rPr lang="en-US" sz="1000" dirty="0" err="1">
                <a:latin typeface="+mn-lt"/>
              </a:rPr>
              <a:t>pipeline.process</a:t>
            </a:r>
            <a:r>
              <a:rPr lang="en-US" sz="1000" dirty="0">
                <a:latin typeface="+mn-lt"/>
              </a:rPr>
              <a:t>(content);</a:t>
            </a:r>
          </a:p>
          <a:p>
            <a:pPr marL="114300" indent="0">
              <a:buNone/>
            </a:pPr>
            <a:r>
              <a:rPr lang="en-US" sz="1000" dirty="0">
                <a:latin typeface="+mn-lt"/>
              </a:rPr>
              <a:t>        return </a:t>
            </a:r>
            <a:r>
              <a:rPr lang="en-US" sz="1000" dirty="0" err="1">
                <a:latin typeface="+mn-lt"/>
              </a:rPr>
              <a:t>annotation.get</a:t>
            </a:r>
            <a:r>
              <a:rPr lang="en-US" sz="1000" dirty="0">
                <a:latin typeface="+mn-lt"/>
              </a:rPr>
              <a:t>(</a:t>
            </a:r>
            <a:r>
              <a:rPr lang="en-US" sz="1000" dirty="0" err="1">
                <a:latin typeface="+mn-lt"/>
              </a:rPr>
              <a:t>CoreAnnotations.SentencesAnnotation.class</a:t>
            </a:r>
            <a:r>
              <a:rPr lang="en-US" sz="1000" dirty="0">
                <a:latin typeface="+mn-lt"/>
              </a:rPr>
              <a:t>).stream()</a:t>
            </a:r>
          </a:p>
          <a:p>
            <a:pPr marL="114300" indent="0">
              <a:buNone/>
            </a:pPr>
            <a:r>
              <a:rPr lang="en-US" sz="1000" dirty="0">
                <a:latin typeface="+mn-lt"/>
              </a:rPr>
              <a:t>                .map(App::</a:t>
            </a:r>
            <a:r>
              <a:rPr lang="en-US" sz="1000" dirty="0" err="1">
                <a:latin typeface="+mn-lt"/>
              </a:rPr>
              <a:t>convertToSentimentRecord</a:t>
            </a:r>
            <a:r>
              <a:rPr lang="en-US" sz="1000" dirty="0">
                <a:latin typeface="+mn-lt"/>
              </a:rPr>
              <a:t>)</a:t>
            </a:r>
          </a:p>
          <a:p>
            <a:pPr marL="114300" indent="0">
              <a:buNone/>
            </a:pPr>
            <a:r>
              <a:rPr lang="en-US" sz="1000" dirty="0">
                <a:latin typeface="+mn-lt"/>
              </a:rPr>
              <a:t>                .filter(App::</a:t>
            </a:r>
            <a:r>
              <a:rPr lang="en-US" sz="1000" dirty="0" err="1">
                <a:latin typeface="+mn-lt"/>
              </a:rPr>
              <a:t>negativeComments</a:t>
            </a:r>
            <a:r>
              <a:rPr lang="en-US" sz="1000" dirty="0">
                <a:latin typeface="+mn-lt"/>
              </a:rPr>
              <a:t>)</a:t>
            </a:r>
          </a:p>
          <a:p>
            <a:pPr marL="114300" indent="0">
              <a:buNone/>
            </a:pPr>
            <a:r>
              <a:rPr lang="en-US" sz="1000" dirty="0">
                <a:latin typeface="+mn-lt"/>
              </a:rPr>
              <a:t>                //.filter(App::</a:t>
            </a:r>
            <a:r>
              <a:rPr lang="en-US" sz="1000" dirty="0" err="1">
                <a:latin typeface="+mn-lt"/>
              </a:rPr>
              <a:t>positiveComments</a:t>
            </a:r>
            <a:r>
              <a:rPr lang="en-US" sz="1000" dirty="0">
                <a:latin typeface="+mn-lt"/>
              </a:rPr>
              <a:t>)</a:t>
            </a:r>
          </a:p>
          <a:p>
            <a:pPr marL="114300" indent="0">
              <a:buNone/>
            </a:pPr>
            <a:r>
              <a:rPr lang="en-US" sz="1000" dirty="0">
                <a:latin typeface="+mn-lt"/>
              </a:rPr>
              <a:t>                .collect(</a:t>
            </a:r>
            <a:r>
              <a:rPr lang="en-US" sz="1000" dirty="0" err="1">
                <a:latin typeface="+mn-lt"/>
              </a:rPr>
              <a:t>Collectors.toList</a:t>
            </a:r>
            <a:r>
              <a:rPr lang="en-US" sz="1000" dirty="0">
                <a:latin typeface="+mn-lt"/>
              </a:rPr>
              <a:t>());</a:t>
            </a:r>
          </a:p>
          <a:p>
            <a:pPr marL="114300" indent="0">
              <a:buNone/>
            </a:pPr>
            <a:r>
              <a:rPr lang="en-US" sz="1000" dirty="0">
                <a:latin typeface="+mn-lt"/>
              </a:rPr>
              <a:t>    }</a:t>
            </a:r>
          </a:p>
          <a:p>
            <a:pPr marL="114300" indent="0">
              <a:buNone/>
            </a:pPr>
            <a:endParaRPr lang="en-US" sz="1000" dirty="0">
              <a:latin typeface="+mn-lt"/>
            </a:endParaRPr>
          </a:p>
          <a:p>
            <a:pPr marL="114300" indent="0">
              <a:buNone/>
            </a:pPr>
            <a:endParaRPr lang="en-US" sz="1000" dirty="0">
              <a:latin typeface="+mn-lt"/>
            </a:endParaRPr>
          </a:p>
          <a:p>
            <a:pPr marL="114300" indent="0">
              <a:buNone/>
            </a:pPr>
            <a:r>
              <a:rPr lang="en-US" sz="1000" dirty="0">
                <a:latin typeface="+mn-lt"/>
              </a:rPr>
              <a:t>private static String </a:t>
            </a:r>
            <a:r>
              <a:rPr lang="en-US" sz="1000" dirty="0" err="1">
                <a:latin typeface="+mn-lt"/>
              </a:rPr>
              <a:t>loadResourceFromClasspath</a:t>
            </a:r>
            <a:r>
              <a:rPr lang="en-US" sz="1000" dirty="0">
                <a:latin typeface="+mn-lt"/>
              </a:rPr>
              <a:t>() throws </a:t>
            </a:r>
            <a:r>
              <a:rPr lang="en-US" sz="1000" dirty="0" err="1">
                <a:latin typeface="+mn-lt"/>
              </a:rPr>
              <a:t>IOException</a:t>
            </a:r>
            <a:r>
              <a:rPr lang="en-US" sz="1000" dirty="0">
                <a:latin typeface="+mn-lt"/>
              </a:rPr>
              <a:t> {</a:t>
            </a:r>
          </a:p>
          <a:p>
            <a:pPr marL="114300" indent="0">
              <a:buNone/>
            </a:pPr>
            <a:r>
              <a:rPr lang="en-US" sz="1000" dirty="0">
                <a:latin typeface="+mn-lt"/>
              </a:rPr>
              <a:t>    var </a:t>
            </a:r>
            <a:r>
              <a:rPr lang="en-US" sz="1000" dirty="0" err="1">
                <a:latin typeface="+mn-lt"/>
              </a:rPr>
              <a:t>inputStream</a:t>
            </a:r>
            <a:r>
              <a:rPr lang="en-US" sz="1000" dirty="0">
                <a:latin typeface="+mn-lt"/>
              </a:rPr>
              <a:t> = </a:t>
            </a:r>
            <a:r>
              <a:rPr lang="en-US" sz="1000" dirty="0" err="1">
                <a:latin typeface="+mn-lt"/>
              </a:rPr>
              <a:t>App.class.getClassLoader</a:t>
            </a:r>
            <a:r>
              <a:rPr lang="en-US" sz="1000" dirty="0">
                <a:latin typeface="+mn-lt"/>
              </a:rPr>
              <a:t>().</a:t>
            </a:r>
            <a:r>
              <a:rPr lang="en-US" sz="1000" dirty="0" err="1">
                <a:latin typeface="+mn-lt"/>
              </a:rPr>
              <a:t>getResourceAsStream</a:t>
            </a:r>
            <a:r>
              <a:rPr lang="en-US" sz="1000" dirty="0">
                <a:latin typeface="+mn-lt"/>
              </a:rPr>
              <a:t>("comments.txt");</a:t>
            </a:r>
          </a:p>
          <a:p>
            <a:pPr marL="114300" indent="0">
              <a:buNone/>
            </a:pPr>
            <a:r>
              <a:rPr lang="en-US" sz="1000" dirty="0">
                <a:latin typeface="+mn-lt"/>
              </a:rPr>
              <a:t>    return new String(</a:t>
            </a:r>
            <a:r>
              <a:rPr lang="en-US" sz="1000" dirty="0" err="1">
                <a:latin typeface="+mn-lt"/>
              </a:rPr>
              <a:t>inputStream.readAllBytes</a:t>
            </a:r>
            <a:r>
              <a:rPr lang="en-US" sz="1000" dirty="0">
                <a:latin typeface="+mn-lt"/>
              </a:rPr>
              <a:t>(), StandardCharsets.UTF_8);</a:t>
            </a:r>
          </a:p>
          <a:p>
            <a:pPr marL="114300" indent="0">
              <a:buNone/>
            </a:pPr>
            <a:r>
              <a:rPr lang="en-US" sz="1000" dirty="0">
                <a:latin typeface="+mn-lt"/>
              </a:rPr>
              <a:t>}</a:t>
            </a:r>
          </a:p>
          <a:p>
            <a:pPr marL="114300" indent="0">
              <a:buNone/>
            </a:pPr>
            <a:endParaRPr lang="en-US" sz="1000" dirty="0">
              <a:latin typeface="+mn-lt"/>
            </a:endParaRPr>
          </a:p>
          <a:p>
            <a:pPr marL="114300" indent="0">
              <a:buNone/>
            </a:pPr>
            <a:r>
              <a:rPr lang="en-US" sz="1000" dirty="0">
                <a:latin typeface="+mn-lt"/>
              </a:rPr>
              <a:t>    private static String loadResourceFromClasspath2() throws </a:t>
            </a:r>
            <a:r>
              <a:rPr lang="en-US" sz="1000" dirty="0" err="1">
                <a:latin typeface="+mn-lt"/>
              </a:rPr>
              <a:t>IOException</a:t>
            </a:r>
            <a:r>
              <a:rPr lang="en-US" sz="1000" dirty="0">
                <a:latin typeface="+mn-lt"/>
              </a:rPr>
              <a:t> {</a:t>
            </a:r>
          </a:p>
          <a:p>
            <a:pPr marL="114300" indent="0">
              <a:buNone/>
            </a:pPr>
            <a:r>
              <a:rPr lang="en-US" sz="1000" dirty="0">
                <a:latin typeface="+mn-lt"/>
              </a:rPr>
              <a:t>        var </a:t>
            </a:r>
            <a:r>
              <a:rPr lang="en-US" sz="1000" dirty="0" err="1">
                <a:latin typeface="+mn-lt"/>
              </a:rPr>
              <a:t>inputStream</a:t>
            </a:r>
            <a:r>
              <a:rPr lang="en-US" sz="1000" dirty="0">
                <a:latin typeface="+mn-lt"/>
              </a:rPr>
              <a:t> = </a:t>
            </a:r>
            <a:r>
              <a:rPr lang="en-US" sz="1000" dirty="0" err="1">
                <a:latin typeface="+mn-lt"/>
              </a:rPr>
              <a:t>App.class.getClassLoader</a:t>
            </a:r>
            <a:r>
              <a:rPr lang="en-US" sz="1000" dirty="0">
                <a:latin typeface="+mn-lt"/>
              </a:rPr>
              <a:t>().</a:t>
            </a:r>
            <a:r>
              <a:rPr lang="en-US" sz="1000" dirty="0" err="1">
                <a:latin typeface="+mn-lt"/>
              </a:rPr>
              <a:t>getResourceAsStream</a:t>
            </a:r>
            <a:r>
              <a:rPr lang="en-US" sz="1000" dirty="0">
                <a:latin typeface="+mn-lt"/>
              </a:rPr>
              <a:t>("</a:t>
            </a:r>
            <a:r>
              <a:rPr lang="en-US" sz="1000" dirty="0" err="1">
                <a:latin typeface="+mn-lt"/>
              </a:rPr>
              <a:t>comments.json</a:t>
            </a:r>
            <a:r>
              <a:rPr lang="en-US" sz="1000" dirty="0">
                <a:latin typeface="+mn-lt"/>
              </a:rPr>
              <a:t>");</a:t>
            </a:r>
          </a:p>
          <a:p>
            <a:pPr marL="114300" indent="0">
              <a:buNone/>
            </a:pPr>
            <a:r>
              <a:rPr lang="en-US" sz="1000" dirty="0">
                <a:latin typeface="+mn-lt"/>
              </a:rPr>
              <a:t>        return new String(</a:t>
            </a:r>
            <a:r>
              <a:rPr lang="en-US" sz="1000" dirty="0" err="1">
                <a:latin typeface="+mn-lt"/>
              </a:rPr>
              <a:t>inputStream.readAllBytes</a:t>
            </a:r>
            <a:r>
              <a:rPr lang="en-US" sz="1000" dirty="0">
                <a:latin typeface="+mn-lt"/>
              </a:rPr>
              <a:t>(), StandardCharsets.UTF_8);</a:t>
            </a:r>
          </a:p>
          <a:p>
            <a:pPr marL="114300" indent="0">
              <a:buNone/>
            </a:pPr>
            <a:r>
              <a:rPr lang="en-US" sz="1000" dirty="0">
                <a:latin typeface="+mn-lt"/>
              </a:rPr>
              <a:t>    }</a:t>
            </a:r>
          </a:p>
          <a:p>
            <a:pPr marL="114300" indent="0">
              <a:buNone/>
            </a:pPr>
            <a:endParaRPr lang="en-US" sz="1000" dirty="0">
              <a:latin typeface="+mn-lt"/>
            </a:endParaRPr>
          </a:p>
          <a:p>
            <a:pPr marL="114300" indent="0">
              <a:buNone/>
            </a:pPr>
            <a:r>
              <a:rPr lang="en-US" sz="1000" dirty="0">
                <a:latin typeface="+mn-lt"/>
              </a:rPr>
              <a:t>}</a:t>
            </a: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241479" y="274638"/>
            <a:ext cx="2237740" cy="755015"/>
          </a:xfrm>
          <a:prstGeom prst="rect">
            <a:avLst/>
          </a:prstGeom>
          <a:noFill/>
          <a:ln>
            <a:noFill/>
          </a:ln>
        </p:spPr>
      </p:pic>
    </p:spTree>
    <p:extLst>
      <p:ext uri="{BB962C8B-B14F-4D97-AF65-F5344CB8AC3E}">
        <p14:creationId xmlns:p14="http://schemas.microsoft.com/office/powerpoint/2010/main" val="541782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2588653" y="80645"/>
            <a:ext cx="6098147" cy="1143000"/>
          </a:xfrm>
        </p:spPr>
        <p:txBody>
          <a:bodyPr>
            <a:noAutofit/>
          </a:bodyPr>
          <a:lstStyle/>
          <a:p>
            <a:r>
              <a:rPr lang="en-US" dirty="0"/>
              <a:t>IMPLEMENTATION </a:t>
            </a:r>
          </a:p>
        </p:txBody>
      </p:sp>
      <p:sp>
        <p:nvSpPr>
          <p:cNvPr id="3" name="Text Placeholder 2">
            <a:extLst>
              <a:ext uri="{FF2B5EF4-FFF2-40B4-BE49-F238E27FC236}">
                <a16:creationId xmlns:a16="http://schemas.microsoft.com/office/drawing/2014/main" id="{110C3D7D-D194-F57E-DCB9-BDBB92FD5C65}"/>
              </a:ext>
            </a:extLst>
          </p:cNvPr>
          <p:cNvSpPr>
            <a:spLocks noGrp="1"/>
          </p:cNvSpPr>
          <p:nvPr>
            <p:ph type="body" idx="1"/>
          </p:nvPr>
        </p:nvSpPr>
        <p:spPr>
          <a:xfrm>
            <a:off x="457200" y="2005884"/>
            <a:ext cx="8229600" cy="4156474"/>
          </a:xfrm>
        </p:spPr>
        <p:txBody>
          <a:bodyPr>
            <a:normAutofit fontScale="55000" lnSpcReduction="20000"/>
          </a:bodyPr>
          <a:lstStyle/>
          <a:p>
            <a:pPr marL="114300" indent="0">
              <a:buNone/>
            </a:pPr>
            <a:r>
              <a:rPr lang="en-IN" dirty="0">
                <a:latin typeface="+mn-lt"/>
              </a:rPr>
              <a:t> def </a:t>
            </a:r>
            <a:r>
              <a:rPr lang="en-IN" dirty="0" err="1">
                <a:latin typeface="+mn-lt"/>
              </a:rPr>
              <a:t>get_dietary_plan</a:t>
            </a:r>
            <a:r>
              <a:rPr lang="en-IN" dirty="0">
                <a:latin typeface="+mn-lt"/>
              </a:rPr>
              <a:t>(self, age, goal):        </a:t>
            </a:r>
            <a:r>
              <a:rPr lang="en-IN" dirty="0" err="1">
                <a:latin typeface="+mn-lt"/>
              </a:rPr>
              <a:t>age_group</a:t>
            </a:r>
            <a:r>
              <a:rPr lang="en-IN" dirty="0">
                <a:latin typeface="+mn-lt"/>
              </a:rPr>
              <a:t> = None  </a:t>
            </a:r>
          </a:p>
          <a:p>
            <a:pPr marL="114300" indent="0">
              <a:buNone/>
            </a:pPr>
            <a:r>
              <a:rPr lang="en-IN" dirty="0">
                <a:latin typeface="+mn-lt"/>
              </a:rPr>
              <a:t>      if age &gt;= 18 and age &lt;= 30:   </a:t>
            </a:r>
          </a:p>
          <a:p>
            <a:pPr marL="114300" indent="0">
              <a:buNone/>
            </a:pPr>
            <a:r>
              <a:rPr lang="en-IN" dirty="0">
                <a:latin typeface="+mn-lt"/>
              </a:rPr>
              <a:t>         </a:t>
            </a:r>
            <a:r>
              <a:rPr lang="en-IN" dirty="0" err="1">
                <a:latin typeface="+mn-lt"/>
              </a:rPr>
              <a:t>age_group</a:t>
            </a:r>
            <a:r>
              <a:rPr lang="en-IN" dirty="0">
                <a:latin typeface="+mn-lt"/>
              </a:rPr>
              <a:t> = "1"      </a:t>
            </a:r>
          </a:p>
          <a:p>
            <a:pPr marL="114300" indent="0">
              <a:buNone/>
            </a:pPr>
            <a:r>
              <a:rPr lang="en-IN" dirty="0">
                <a:latin typeface="+mn-lt"/>
              </a:rPr>
              <a:t>  </a:t>
            </a:r>
            <a:r>
              <a:rPr lang="en-IN" dirty="0" err="1">
                <a:latin typeface="+mn-lt"/>
              </a:rPr>
              <a:t>elif</a:t>
            </a:r>
            <a:r>
              <a:rPr lang="en-IN" dirty="0">
                <a:latin typeface="+mn-lt"/>
              </a:rPr>
              <a:t> age &gt;= 31 and age &lt;= 45:         </a:t>
            </a:r>
          </a:p>
          <a:p>
            <a:pPr marL="114300" indent="0">
              <a:buNone/>
            </a:pPr>
            <a:r>
              <a:rPr lang="en-IN" dirty="0">
                <a:latin typeface="+mn-lt"/>
              </a:rPr>
              <a:t>   </a:t>
            </a:r>
            <a:r>
              <a:rPr lang="en-IN" dirty="0" err="1">
                <a:latin typeface="+mn-lt"/>
              </a:rPr>
              <a:t>age_group</a:t>
            </a:r>
            <a:r>
              <a:rPr lang="en-IN" dirty="0">
                <a:latin typeface="+mn-lt"/>
              </a:rPr>
              <a:t> = "2"   </a:t>
            </a:r>
          </a:p>
          <a:p>
            <a:pPr marL="114300" indent="0">
              <a:buNone/>
            </a:pPr>
            <a:r>
              <a:rPr lang="en-IN" dirty="0">
                <a:latin typeface="+mn-lt"/>
              </a:rPr>
              <a:t>     </a:t>
            </a:r>
            <a:r>
              <a:rPr lang="en-IN" dirty="0" err="1">
                <a:latin typeface="+mn-lt"/>
              </a:rPr>
              <a:t>elif</a:t>
            </a:r>
            <a:r>
              <a:rPr lang="en-IN" dirty="0">
                <a:latin typeface="+mn-lt"/>
              </a:rPr>
              <a:t> age &gt;= 46 and age &lt;= 60:           </a:t>
            </a:r>
          </a:p>
          <a:p>
            <a:pPr marL="114300" indent="0">
              <a:buNone/>
            </a:pPr>
            <a:r>
              <a:rPr lang="en-IN" dirty="0">
                <a:latin typeface="+mn-lt"/>
              </a:rPr>
              <a:t> </a:t>
            </a:r>
            <a:r>
              <a:rPr lang="en-IN" dirty="0" err="1">
                <a:latin typeface="+mn-lt"/>
              </a:rPr>
              <a:t>age_group</a:t>
            </a:r>
            <a:r>
              <a:rPr lang="en-IN" dirty="0">
                <a:latin typeface="+mn-lt"/>
              </a:rPr>
              <a:t> = "3"        </a:t>
            </a:r>
            <a:r>
              <a:rPr lang="en-IN" dirty="0" err="1">
                <a:latin typeface="+mn-lt"/>
              </a:rPr>
              <a:t>elif</a:t>
            </a:r>
            <a:r>
              <a:rPr lang="en-IN" dirty="0">
                <a:latin typeface="+mn-lt"/>
              </a:rPr>
              <a:t> age &gt; 60:            </a:t>
            </a:r>
          </a:p>
          <a:p>
            <a:pPr marL="114300" indent="0">
              <a:buNone/>
            </a:pPr>
            <a:r>
              <a:rPr lang="en-IN" dirty="0" err="1">
                <a:latin typeface="+mn-lt"/>
              </a:rPr>
              <a:t>age_group</a:t>
            </a:r>
            <a:r>
              <a:rPr lang="en-IN" dirty="0">
                <a:latin typeface="+mn-lt"/>
              </a:rPr>
              <a:t> = "4"   </a:t>
            </a:r>
          </a:p>
          <a:p>
            <a:pPr marL="114300" indent="0">
              <a:buNone/>
            </a:pPr>
            <a:r>
              <a:rPr lang="en-IN" dirty="0">
                <a:latin typeface="+mn-lt"/>
              </a:rPr>
              <a:t>     else:            </a:t>
            </a:r>
            <a:r>
              <a:rPr lang="en-IN" dirty="0" err="1">
                <a:latin typeface="+mn-lt"/>
              </a:rPr>
              <a:t>age_group</a:t>
            </a:r>
            <a:r>
              <a:rPr lang="en-IN" dirty="0">
                <a:latin typeface="+mn-lt"/>
              </a:rPr>
              <a:t> = "0" </a:t>
            </a:r>
          </a:p>
          <a:p>
            <a:pPr marL="114300" indent="0">
              <a:buNone/>
            </a:pPr>
            <a:r>
              <a:rPr lang="en-IN" dirty="0">
                <a:latin typeface="+mn-lt"/>
              </a:rPr>
              <a:t>       </a:t>
            </a:r>
            <a:r>
              <a:rPr lang="en-IN" dirty="0" err="1">
                <a:latin typeface="+mn-lt"/>
              </a:rPr>
              <a:t>dietary_plan</a:t>
            </a:r>
            <a:r>
              <a:rPr lang="en-IN" dirty="0">
                <a:latin typeface="+mn-lt"/>
              </a:rPr>
              <a:t> = </a:t>
            </a:r>
            <a:r>
              <a:rPr lang="en-IN" dirty="0" err="1">
                <a:latin typeface="+mn-lt"/>
              </a:rPr>
              <a:t>self.dietary_plans.get</a:t>
            </a:r>
            <a:r>
              <a:rPr lang="en-IN" dirty="0">
                <a:latin typeface="+mn-lt"/>
              </a:rPr>
              <a:t>(goal, {}).get(</a:t>
            </a:r>
            <a:r>
              <a:rPr lang="en-IN" dirty="0" err="1">
                <a:latin typeface="+mn-lt"/>
              </a:rPr>
              <a:t>age_group</a:t>
            </a:r>
            <a:r>
              <a:rPr lang="en-IN" dirty="0">
                <a:latin typeface="+mn-lt"/>
              </a:rPr>
              <a:t>, None)      </a:t>
            </a:r>
          </a:p>
          <a:p>
            <a:pPr marL="114300" indent="0">
              <a:buNone/>
            </a:pPr>
            <a:r>
              <a:rPr lang="en-IN" dirty="0">
                <a:latin typeface="+mn-lt"/>
              </a:rPr>
              <a:t>  return </a:t>
            </a:r>
          </a:p>
          <a:p>
            <a:pPr marL="114300" indent="0">
              <a:buNone/>
            </a:pPr>
            <a:r>
              <a:rPr lang="en-IN" dirty="0" err="1">
                <a:latin typeface="+mn-lt"/>
              </a:rPr>
              <a:t>dietary_planif</a:t>
            </a:r>
            <a:r>
              <a:rPr lang="en-IN" dirty="0">
                <a:latin typeface="+mn-lt"/>
              </a:rPr>
              <a:t> _name_ == "_main_":    root = </a:t>
            </a:r>
            <a:r>
              <a:rPr lang="en-IN" dirty="0" err="1">
                <a:latin typeface="+mn-lt"/>
              </a:rPr>
              <a:t>tk.Tk</a:t>
            </a:r>
            <a:r>
              <a:rPr lang="en-IN" dirty="0">
                <a:latin typeface="+mn-lt"/>
              </a:rPr>
              <a:t>()    app = </a:t>
            </a:r>
            <a:r>
              <a:rPr lang="en-IN" dirty="0" err="1">
                <a:latin typeface="+mn-lt"/>
              </a:rPr>
              <a:t>GymManagementSystem</a:t>
            </a:r>
            <a:r>
              <a:rPr lang="en-IN" dirty="0">
                <a:latin typeface="+mn-lt"/>
              </a:rPr>
              <a:t>(root) </a:t>
            </a:r>
          </a:p>
          <a:p>
            <a:pPr marL="114300" indent="0">
              <a:buNone/>
            </a:pPr>
            <a:r>
              <a:rPr lang="en-IN" dirty="0">
                <a:latin typeface="+mn-lt"/>
              </a:rPr>
              <a:t>   </a:t>
            </a:r>
            <a:r>
              <a:rPr lang="en-IN" dirty="0" err="1">
                <a:latin typeface="+mn-lt"/>
              </a:rPr>
              <a:t>app.members_data</a:t>
            </a:r>
            <a:r>
              <a:rPr lang="en-IN" dirty="0">
                <a:latin typeface="+mn-lt"/>
              </a:rPr>
              <a:t> = []  # Initialize members data    </a:t>
            </a:r>
            <a:r>
              <a:rPr lang="en-IN" dirty="0" err="1">
                <a:latin typeface="+mn-lt"/>
              </a:rPr>
              <a:t>root.mainloop</a:t>
            </a:r>
            <a:r>
              <a:rPr lang="en-IN" dirty="0">
                <a:latin typeface="+mn-lt"/>
              </a:rPr>
              <a:t>()</a:t>
            </a:r>
            <a:endParaRPr lang="en-US" dirty="0">
              <a:latin typeface="+mn-lt"/>
            </a:endParaRP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241479" y="274638"/>
            <a:ext cx="2237740" cy="755015"/>
          </a:xfrm>
          <a:prstGeom prst="rect">
            <a:avLst/>
          </a:prstGeom>
          <a:noFill/>
          <a:ln>
            <a:noFill/>
          </a:ln>
        </p:spPr>
      </p:pic>
    </p:spTree>
    <p:extLst>
      <p:ext uri="{BB962C8B-B14F-4D97-AF65-F5344CB8AC3E}">
        <p14:creationId xmlns:p14="http://schemas.microsoft.com/office/powerpoint/2010/main" val="2297998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2233110" y="1110451"/>
            <a:ext cx="4677779" cy="755015"/>
          </a:xfrm>
        </p:spPr>
        <p:txBody>
          <a:bodyPr>
            <a:noAutofit/>
          </a:bodyPr>
          <a:lstStyle/>
          <a:p>
            <a:r>
              <a:rPr lang="en-US" b="1" dirty="0"/>
              <a:t>OUTPUT</a:t>
            </a:r>
            <a:r>
              <a:rPr lang="en-US" dirty="0"/>
              <a:t> </a:t>
            </a:r>
          </a:p>
        </p:txBody>
      </p:sp>
      <p:sp>
        <p:nvSpPr>
          <p:cNvPr id="3" name="Text Placeholder 2">
            <a:extLst>
              <a:ext uri="{FF2B5EF4-FFF2-40B4-BE49-F238E27FC236}">
                <a16:creationId xmlns:a16="http://schemas.microsoft.com/office/drawing/2014/main" id="{110C3D7D-D194-F57E-DCB9-BDBB92FD5C65}"/>
              </a:ext>
            </a:extLst>
          </p:cNvPr>
          <p:cNvSpPr>
            <a:spLocks noGrp="1"/>
          </p:cNvSpPr>
          <p:nvPr>
            <p:ph type="body" idx="1"/>
          </p:nvPr>
        </p:nvSpPr>
        <p:spPr>
          <a:xfrm>
            <a:off x="457200" y="2005884"/>
            <a:ext cx="8229600" cy="4156474"/>
          </a:xfrm>
        </p:spPr>
        <p:txBody>
          <a:bodyPr>
            <a:normAutofit/>
          </a:bodyPr>
          <a:lstStyle/>
          <a:p>
            <a:pPr marL="114300" indent="0">
              <a:buNone/>
            </a:pPr>
            <a:r>
              <a:rPr lang="en-US" dirty="0">
                <a:latin typeface="+mn-lt"/>
              </a:rPr>
              <a:t>.</a:t>
            </a: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dirty="0"/>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3323007" y="319776"/>
            <a:ext cx="2237740" cy="755015"/>
          </a:xfrm>
          <a:prstGeom prst="rect">
            <a:avLst/>
          </a:prstGeom>
          <a:noFill/>
          <a:ln>
            <a:noFill/>
          </a:ln>
        </p:spPr>
      </p:pic>
      <p:pic>
        <p:nvPicPr>
          <p:cNvPr id="8" name="Picture 7">
            <a:extLst>
              <a:ext uri="{FF2B5EF4-FFF2-40B4-BE49-F238E27FC236}">
                <a16:creationId xmlns:a16="http://schemas.microsoft.com/office/drawing/2014/main" id="{2F6D1152-94DA-A41E-9751-D17D30B223E8}"/>
              </a:ext>
            </a:extLst>
          </p:cNvPr>
          <p:cNvPicPr>
            <a:picLocks noChangeAspect="1"/>
          </p:cNvPicPr>
          <p:nvPr/>
        </p:nvPicPr>
        <p:blipFill>
          <a:blip r:embed="rId3"/>
          <a:stretch>
            <a:fillRect/>
          </a:stretch>
        </p:blipFill>
        <p:spPr>
          <a:xfrm>
            <a:off x="726948" y="1918833"/>
            <a:ext cx="7836408" cy="4401857"/>
          </a:xfrm>
          <a:prstGeom prst="rect">
            <a:avLst/>
          </a:prstGeom>
        </p:spPr>
      </p:pic>
    </p:spTree>
    <p:extLst>
      <p:ext uri="{BB962C8B-B14F-4D97-AF65-F5344CB8AC3E}">
        <p14:creationId xmlns:p14="http://schemas.microsoft.com/office/powerpoint/2010/main" val="1120023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2588653" y="80645"/>
            <a:ext cx="6098147" cy="1143000"/>
          </a:xfrm>
        </p:spPr>
        <p:txBody>
          <a:bodyPr>
            <a:noAutofit/>
          </a:bodyPr>
          <a:lstStyle/>
          <a:p>
            <a:r>
              <a:rPr lang="en-US" dirty="0"/>
              <a:t>LITERATURE SURVEY </a:t>
            </a:r>
          </a:p>
        </p:txBody>
      </p:sp>
      <p:sp>
        <p:nvSpPr>
          <p:cNvPr id="3" name="Text Placeholder 2">
            <a:extLst>
              <a:ext uri="{FF2B5EF4-FFF2-40B4-BE49-F238E27FC236}">
                <a16:creationId xmlns:a16="http://schemas.microsoft.com/office/drawing/2014/main" id="{110C3D7D-D194-F57E-DCB9-BDBB92FD5C65}"/>
              </a:ext>
            </a:extLst>
          </p:cNvPr>
          <p:cNvSpPr>
            <a:spLocks noGrp="1"/>
          </p:cNvSpPr>
          <p:nvPr>
            <p:ph type="body" idx="1"/>
          </p:nvPr>
        </p:nvSpPr>
        <p:spPr>
          <a:xfrm>
            <a:off x="8841310" y="130864"/>
            <a:ext cx="160986" cy="109287"/>
          </a:xfrm>
        </p:spPr>
        <p:txBody>
          <a:bodyPr>
            <a:normAutofit fontScale="25000" lnSpcReduction="20000"/>
          </a:bodyPr>
          <a:lstStyle/>
          <a:p>
            <a:pPr marL="114300" indent="0">
              <a:buNone/>
            </a:pPr>
            <a:r>
              <a:rPr lang="en-US" sz="100" dirty="0">
                <a:latin typeface="+mn-lt"/>
              </a:rPr>
              <a:t>.</a:t>
            </a: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241479" y="274638"/>
            <a:ext cx="2237740" cy="755015"/>
          </a:xfrm>
          <a:prstGeom prst="rect">
            <a:avLst/>
          </a:prstGeom>
          <a:noFill/>
          <a:ln>
            <a:noFill/>
          </a:ln>
        </p:spPr>
      </p:pic>
      <p:graphicFrame>
        <p:nvGraphicFramePr>
          <p:cNvPr id="6" name="Table 5">
            <a:extLst>
              <a:ext uri="{FF2B5EF4-FFF2-40B4-BE49-F238E27FC236}">
                <a16:creationId xmlns:a16="http://schemas.microsoft.com/office/drawing/2014/main" id="{9C43C661-4521-8501-3AB0-C41371BB550C}"/>
              </a:ext>
            </a:extLst>
          </p:cNvPr>
          <p:cNvGraphicFramePr>
            <a:graphicFrameLocks noGrp="1"/>
          </p:cNvGraphicFramePr>
          <p:nvPr>
            <p:extLst>
              <p:ext uri="{D42A27DB-BD31-4B8C-83A1-F6EECF244321}">
                <p14:modId xmlns:p14="http://schemas.microsoft.com/office/powerpoint/2010/main" val="727429912"/>
              </p:ext>
            </p:extLst>
          </p:nvPr>
        </p:nvGraphicFramePr>
        <p:xfrm>
          <a:off x="260758" y="1297375"/>
          <a:ext cx="8661045" cy="5384927"/>
        </p:xfrm>
        <a:graphic>
          <a:graphicData uri="http://schemas.openxmlformats.org/drawingml/2006/table">
            <a:tbl>
              <a:tblPr firstRow="1" bandRow="1">
                <a:tableStyleId>{4BEAE935-CDCF-497E-8FE5-94333CA872C7}</a:tableStyleId>
              </a:tblPr>
              <a:tblGrid>
                <a:gridCol w="1732209">
                  <a:extLst>
                    <a:ext uri="{9D8B030D-6E8A-4147-A177-3AD203B41FA5}">
                      <a16:colId xmlns:a16="http://schemas.microsoft.com/office/drawing/2014/main" val="2299302153"/>
                    </a:ext>
                  </a:extLst>
                </a:gridCol>
                <a:gridCol w="1387700">
                  <a:extLst>
                    <a:ext uri="{9D8B030D-6E8A-4147-A177-3AD203B41FA5}">
                      <a16:colId xmlns:a16="http://schemas.microsoft.com/office/drawing/2014/main" val="4276873760"/>
                    </a:ext>
                  </a:extLst>
                </a:gridCol>
                <a:gridCol w="1390918">
                  <a:extLst>
                    <a:ext uri="{9D8B030D-6E8A-4147-A177-3AD203B41FA5}">
                      <a16:colId xmlns:a16="http://schemas.microsoft.com/office/drawing/2014/main" val="3817675116"/>
                    </a:ext>
                  </a:extLst>
                </a:gridCol>
                <a:gridCol w="1558344">
                  <a:extLst>
                    <a:ext uri="{9D8B030D-6E8A-4147-A177-3AD203B41FA5}">
                      <a16:colId xmlns:a16="http://schemas.microsoft.com/office/drawing/2014/main" val="1258816377"/>
                    </a:ext>
                  </a:extLst>
                </a:gridCol>
                <a:gridCol w="2591874">
                  <a:extLst>
                    <a:ext uri="{9D8B030D-6E8A-4147-A177-3AD203B41FA5}">
                      <a16:colId xmlns:a16="http://schemas.microsoft.com/office/drawing/2014/main" val="367863636"/>
                    </a:ext>
                  </a:extLst>
                </a:gridCol>
              </a:tblGrid>
              <a:tr h="799147">
                <a:tc>
                  <a:txBody>
                    <a:bodyPr/>
                    <a:lstStyle/>
                    <a:p>
                      <a:pPr algn="ctr"/>
                      <a:r>
                        <a:rPr lang="en-US" dirty="0"/>
                        <a:t>PAPER TITLE</a:t>
                      </a:r>
                    </a:p>
                  </a:txBody>
                  <a:tcPr anchor="ctr"/>
                </a:tc>
                <a:tc>
                  <a:txBody>
                    <a:bodyPr/>
                    <a:lstStyle/>
                    <a:p>
                      <a:pPr algn="ctr"/>
                      <a:r>
                        <a:rPr lang="en-US" dirty="0"/>
                        <a:t>AUTHOR</a:t>
                      </a:r>
                    </a:p>
                  </a:txBody>
                  <a:tcPr anchor="ctr"/>
                </a:tc>
                <a:tc>
                  <a:txBody>
                    <a:bodyPr/>
                    <a:lstStyle/>
                    <a:p>
                      <a:pPr algn="ctr"/>
                      <a:r>
                        <a:rPr lang="en-US" dirty="0"/>
                        <a:t>YEAR OF PUBLICATION</a:t>
                      </a:r>
                    </a:p>
                  </a:txBody>
                  <a:tcPr anchor="ctr"/>
                </a:tc>
                <a:tc>
                  <a:txBody>
                    <a:bodyPr/>
                    <a:lstStyle/>
                    <a:p>
                      <a:pPr algn="ctr"/>
                      <a:r>
                        <a:rPr lang="en-US" dirty="0"/>
                        <a:t>PUBLISHERS</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ALGORITHMS/TOOLS/TECHNIQUE Used </a:t>
                      </a:r>
                      <a:endParaRPr lang="en-IN" dirty="0"/>
                    </a:p>
                    <a:p>
                      <a:endParaRPr lang="en-US" dirty="0"/>
                    </a:p>
                  </a:txBody>
                  <a:tcPr anchor="ctr"/>
                </a:tc>
                <a:extLst>
                  <a:ext uri="{0D108BD9-81ED-4DB2-BD59-A6C34878D82A}">
                    <a16:rowId xmlns:a16="http://schemas.microsoft.com/office/drawing/2014/main" val="239775540"/>
                  </a:ext>
                </a:extLst>
              </a:tr>
              <a:tr h="10653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t>GYM MANAGEMENT SYSTEM: A Survey</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none" strike="noStrike" cap="none" dirty="0">
                          <a:solidFill>
                            <a:schemeClr val="dk1"/>
                          </a:solidFill>
                          <a:effectLst/>
                          <a:latin typeface="Arial"/>
                          <a:ea typeface="Arial"/>
                          <a:cs typeface="Arial"/>
                          <a:sym typeface="Arial"/>
                        </a:rPr>
                        <a:t>Pang, B., &amp; Lee, L.</a:t>
                      </a:r>
                      <a:endParaRPr lang="en-IN"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2008</a:t>
                      </a:r>
                      <a:endParaRPr lang="en-IN"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none" strike="noStrike" cap="none" dirty="0">
                          <a:solidFill>
                            <a:schemeClr val="dk1"/>
                          </a:solidFill>
                          <a:effectLst/>
                          <a:latin typeface="Arial"/>
                          <a:ea typeface="Arial"/>
                          <a:cs typeface="Arial"/>
                          <a:sym typeface="Arial"/>
                        </a:rPr>
                        <a:t>Now Publishers Inc.</a:t>
                      </a:r>
                      <a:endParaRPr lang="en-IN"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chemeClr val="dk1"/>
                          </a:solidFill>
                          <a:effectLst/>
                          <a:latin typeface="Arial"/>
                          <a:ea typeface="Arial"/>
                          <a:cs typeface="Arial"/>
                          <a:sym typeface="Arial"/>
                        </a:rPr>
                        <a:t>Provides an in-depth overview of gym </a:t>
                      </a:r>
                      <a:r>
                        <a:rPr lang="en-US" sz="1100" b="0" i="0" u="none" strike="noStrike" cap="none" dirty="0" err="1">
                          <a:solidFill>
                            <a:schemeClr val="dk1"/>
                          </a:solidFill>
                          <a:effectLst/>
                          <a:latin typeface="Arial"/>
                          <a:ea typeface="Arial"/>
                          <a:cs typeface="Arial"/>
                          <a:sym typeface="Arial"/>
                        </a:rPr>
                        <a:t>suvery</a:t>
                      </a:r>
                      <a:r>
                        <a:rPr lang="en-US" sz="1100" b="0" i="0" u="none" strike="noStrike" cap="none" dirty="0">
                          <a:solidFill>
                            <a:schemeClr val="dk1"/>
                          </a:solidFill>
                          <a:effectLst/>
                          <a:latin typeface="Arial"/>
                          <a:ea typeface="Arial"/>
                          <a:cs typeface="Arial"/>
                          <a:sym typeface="Arial"/>
                        </a:rPr>
                        <a:t> techniques, focusing on machine learning-based approaches and challenges , applications of sentiment analysis in various domains.</a:t>
                      </a:r>
                      <a:endParaRPr lang="en-IN" dirty="0"/>
                    </a:p>
                  </a:txBody>
                  <a:tcPr/>
                </a:tc>
                <a:extLst>
                  <a:ext uri="{0D108BD9-81ED-4DB2-BD59-A6C34878D82A}">
                    <a16:rowId xmlns:a16="http://schemas.microsoft.com/office/drawing/2014/main" val="3019905106"/>
                  </a:ext>
                </a:extLst>
              </a:tr>
              <a:tr h="10653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chemeClr val="dk1"/>
                          </a:solidFill>
                          <a:effectLst/>
                          <a:latin typeface="Arial"/>
                          <a:ea typeface="Arial"/>
                          <a:cs typeface="Arial"/>
                          <a:sym typeface="Arial"/>
                        </a:rPr>
                        <a:t>Deep Learning for GYM MANAGEMENT SYSTEMA Survey</a:t>
                      </a:r>
                      <a:endParaRPr lang="en-IN"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none" strike="noStrike" cap="none" dirty="0">
                          <a:solidFill>
                            <a:schemeClr val="dk1"/>
                          </a:solidFill>
                          <a:effectLst/>
                          <a:latin typeface="Arial"/>
                          <a:ea typeface="Arial"/>
                          <a:cs typeface="Arial"/>
                          <a:sym typeface="Arial"/>
                        </a:rPr>
                        <a:t>Zhang, W., &amp; Wang, D.</a:t>
                      </a:r>
                      <a:endParaRPr lang="en-IN"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none" strike="noStrike" cap="none" dirty="0">
                          <a:solidFill>
                            <a:schemeClr val="dk1"/>
                          </a:solidFill>
                          <a:effectLst/>
                          <a:latin typeface="Arial"/>
                          <a:ea typeface="Arial"/>
                          <a:cs typeface="Arial"/>
                          <a:sym typeface="Arial"/>
                        </a:rPr>
                        <a:t>2018</a:t>
                      </a:r>
                      <a:endParaRPr lang="en-IN"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none" strike="noStrike" cap="none" dirty="0">
                          <a:solidFill>
                            <a:schemeClr val="dk1"/>
                          </a:solidFill>
                          <a:effectLst/>
                          <a:latin typeface="Arial"/>
                          <a:ea typeface="Arial"/>
                          <a:cs typeface="Arial"/>
                          <a:sym typeface="Arial"/>
                        </a:rPr>
                        <a:t>Wiley Online Library</a:t>
                      </a:r>
                      <a:endParaRPr lang="en-IN"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chemeClr val="dk1"/>
                          </a:solidFill>
                          <a:effectLst/>
                          <a:latin typeface="Arial"/>
                          <a:ea typeface="Arial"/>
                          <a:cs typeface="Arial"/>
                          <a:sym typeface="Arial"/>
                        </a:rPr>
                        <a:t>Reviews the application of neural networks in gym system </a:t>
                      </a:r>
                      <a:r>
                        <a:rPr lang="en-US" sz="1100" b="0" i="0" u="none" strike="noStrike" cap="none" dirty="0" err="1">
                          <a:solidFill>
                            <a:schemeClr val="dk1"/>
                          </a:solidFill>
                          <a:effectLst/>
                          <a:latin typeface="Arial"/>
                          <a:ea typeface="Arial"/>
                          <a:cs typeface="Arial"/>
                          <a:sym typeface="Arial"/>
                        </a:rPr>
                        <a:t>tasks,provides</a:t>
                      </a:r>
                      <a:r>
                        <a:rPr lang="en-US" sz="1100" b="0" i="0" u="none" strike="noStrike" cap="none" dirty="0">
                          <a:solidFill>
                            <a:schemeClr val="dk1"/>
                          </a:solidFill>
                          <a:effectLst/>
                          <a:latin typeface="Arial"/>
                          <a:ea typeface="Arial"/>
                          <a:cs typeface="Arial"/>
                          <a:sym typeface="Arial"/>
                        </a:rPr>
                        <a:t> insights into various deep learning architectures for sentiment analysis.</a:t>
                      </a:r>
                      <a:endParaRPr lang="en-IN" dirty="0"/>
                    </a:p>
                  </a:txBody>
                  <a:tcPr/>
                </a:tc>
                <a:extLst>
                  <a:ext uri="{0D108BD9-81ED-4DB2-BD59-A6C34878D82A}">
                    <a16:rowId xmlns:a16="http://schemas.microsoft.com/office/drawing/2014/main" val="2645778633"/>
                  </a:ext>
                </a:extLst>
              </a:tr>
              <a:tr h="10653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chemeClr val="dk1"/>
                          </a:solidFill>
                          <a:effectLst/>
                          <a:latin typeface="Arial"/>
                          <a:ea typeface="Arial"/>
                          <a:cs typeface="Arial"/>
                          <a:sym typeface="Arial"/>
                        </a:rPr>
                        <a:t>A Comprehensive Survey gym management system</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chemeClr val="dk1"/>
                          </a:solidFill>
                          <a:effectLst/>
                          <a:latin typeface="Arial"/>
                          <a:ea typeface="Arial"/>
                          <a:cs typeface="Arial"/>
                          <a:sym typeface="Arial"/>
                        </a:rPr>
                        <a:t>on Twitter Data</a:t>
                      </a:r>
                      <a:endParaRPr lang="en-IN"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1100" b="0" i="0" u="none" strike="noStrike" cap="none" dirty="0">
                          <a:solidFill>
                            <a:schemeClr val="dk1"/>
                          </a:solidFill>
                          <a:effectLst/>
                          <a:latin typeface="Arial"/>
                          <a:ea typeface="Arial"/>
                          <a:cs typeface="Arial"/>
                          <a:sym typeface="Arial"/>
                        </a:rPr>
                        <a:t>Go, A., Bhayani, R., &amp; Huang, L.</a:t>
                      </a:r>
                      <a:endParaRPr lang="en-IN"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none" strike="noStrike" cap="none" dirty="0">
                          <a:solidFill>
                            <a:schemeClr val="dk1"/>
                          </a:solidFill>
                          <a:effectLst/>
                          <a:latin typeface="Arial"/>
                          <a:ea typeface="Arial"/>
                          <a:cs typeface="Arial"/>
                          <a:sym typeface="Arial"/>
                        </a:rPr>
                        <a:t>2009</a:t>
                      </a:r>
                      <a:endParaRPr lang="en-IN"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chemeClr val="dk1"/>
                          </a:solidFill>
                          <a:effectLst/>
                          <a:latin typeface="Arial"/>
                          <a:ea typeface="Arial"/>
                          <a:cs typeface="Arial"/>
                          <a:sym typeface="Arial"/>
                        </a:rPr>
                        <a:t>Proceedings of the Fourth International AAAI Conference on Weblogs and Social Media</a:t>
                      </a:r>
                      <a:endParaRPr lang="en-IN" dirty="0"/>
                    </a:p>
                    <a:p>
                      <a:endParaRPr lang="en-US" dirty="0"/>
                    </a:p>
                  </a:txBody>
                  <a:tcPr/>
                </a:tc>
                <a:tc>
                  <a:txBody>
                    <a:bodyPr/>
                    <a:lstStyle/>
                    <a:p>
                      <a:r>
                        <a:rPr lang="en-US" sz="1100" b="0" i="0" u="none" strike="noStrike" cap="none" dirty="0">
                          <a:solidFill>
                            <a:schemeClr val="dk1"/>
                          </a:solidFill>
                          <a:effectLst/>
                          <a:latin typeface="Arial"/>
                          <a:ea typeface="Arial"/>
                          <a:cs typeface="Arial"/>
                          <a:sym typeface="Arial"/>
                        </a:rPr>
                        <a:t>Focusing on Twitter data, this survey paper provides an overview of gym system techniques specifically tailored for microblogging platforms. It discusses the unique characteristics and challenges of analyzing sentiment in short texts</a:t>
                      </a:r>
                      <a:endParaRPr lang="en-US" dirty="0"/>
                    </a:p>
                  </a:txBody>
                  <a:tcPr/>
                </a:tc>
                <a:extLst>
                  <a:ext uri="{0D108BD9-81ED-4DB2-BD59-A6C34878D82A}">
                    <a16:rowId xmlns:a16="http://schemas.microsoft.com/office/drawing/2014/main" val="2053502984"/>
                  </a:ext>
                </a:extLst>
              </a:tr>
              <a:tr h="1065340">
                <a:tc>
                  <a:txBody>
                    <a:bodyPr/>
                    <a:lstStyle/>
                    <a:p>
                      <a:pPr algn="ctr"/>
                      <a:endParaRPr lang="en-US" sz="1100" b="0" i="0" u="none" strike="noStrike" cap="none" dirty="0">
                        <a:solidFill>
                          <a:schemeClr val="dk1"/>
                        </a:solidFill>
                        <a:effectLst/>
                        <a:latin typeface="Arial"/>
                        <a:ea typeface="Arial"/>
                        <a:cs typeface="Arial"/>
                        <a:sym typeface="Arial"/>
                      </a:endParaRPr>
                    </a:p>
                    <a:p>
                      <a:pPr algn="ctr"/>
                      <a:r>
                        <a:rPr lang="en-US" sz="1100" b="0" i="0" u="none" strike="noStrike" cap="none" dirty="0">
                          <a:solidFill>
                            <a:schemeClr val="dk1"/>
                          </a:solidFill>
                          <a:effectLst/>
                          <a:latin typeface="Arial"/>
                          <a:ea typeface="Arial"/>
                          <a:cs typeface="Arial"/>
                          <a:sym typeface="Arial"/>
                        </a:rPr>
                        <a:t>Opinion Mining and gym management system</a:t>
                      </a:r>
                    </a:p>
                    <a:p>
                      <a:pPr algn="ctr"/>
                      <a:r>
                        <a:rPr lang="en-US" sz="1100" b="0" i="0" u="none" strike="noStrike" cap="none" dirty="0">
                          <a:solidFill>
                            <a:schemeClr val="dk1"/>
                          </a:solidFill>
                          <a:effectLst/>
                          <a:latin typeface="Arial"/>
                          <a:ea typeface="Arial"/>
                          <a:cs typeface="Arial"/>
                          <a:sym typeface="Arial"/>
                        </a:rPr>
                        <a:t>: A Survey</a:t>
                      </a:r>
                      <a:endParaRPr lang="en-IN"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none" strike="noStrike" cap="none" dirty="0">
                          <a:solidFill>
                            <a:schemeClr val="dk1"/>
                          </a:solidFill>
                          <a:effectLst/>
                          <a:latin typeface="Arial"/>
                          <a:ea typeface="Arial"/>
                          <a:cs typeface="Arial"/>
                          <a:sym typeface="Arial"/>
                        </a:rPr>
                        <a:t>Pang, B., Lee, L., &amp; </a:t>
                      </a:r>
                      <a:r>
                        <a:rPr lang="en-IN" sz="1100" b="0" i="0" u="none" strike="noStrike" cap="none" dirty="0" err="1">
                          <a:solidFill>
                            <a:schemeClr val="dk1"/>
                          </a:solidFill>
                          <a:effectLst/>
                          <a:latin typeface="Arial"/>
                          <a:ea typeface="Arial"/>
                          <a:cs typeface="Arial"/>
                          <a:sym typeface="Arial"/>
                        </a:rPr>
                        <a:t>Vaithyanathan</a:t>
                      </a:r>
                      <a:r>
                        <a:rPr lang="en-IN" sz="1100" b="0" i="0" u="none" strike="noStrike" cap="none" dirty="0">
                          <a:solidFill>
                            <a:schemeClr val="dk1"/>
                          </a:solidFill>
                          <a:effectLst/>
                          <a:latin typeface="Arial"/>
                          <a:ea typeface="Arial"/>
                          <a:cs typeface="Arial"/>
                          <a:sym typeface="Arial"/>
                        </a:rPr>
                        <a:t>, S.</a:t>
                      </a:r>
                      <a:endParaRPr lang="en-IN"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2002</a:t>
                      </a:r>
                      <a:endParaRPr lang="en-IN" dirty="0"/>
                    </a:p>
                    <a:p>
                      <a:endParaRPr lang="en-US" dirty="0"/>
                    </a:p>
                  </a:txBody>
                  <a:tcPr/>
                </a:tc>
                <a:tc>
                  <a:txBody>
                    <a:bodyPr/>
                    <a:lstStyle/>
                    <a:p>
                      <a:pPr algn="ctr"/>
                      <a:endParaRPr lang="en-US" sz="1100" b="0" i="0" u="none" strike="noStrike" cap="none" dirty="0">
                        <a:solidFill>
                          <a:schemeClr val="dk1"/>
                        </a:solidFill>
                        <a:effectLst/>
                        <a:latin typeface="Arial"/>
                        <a:ea typeface="Arial"/>
                        <a:cs typeface="Arial"/>
                        <a:sym typeface="Arial"/>
                      </a:endParaRPr>
                    </a:p>
                    <a:p>
                      <a:pPr algn="ctr"/>
                      <a:r>
                        <a:rPr lang="en-US" sz="1100" b="0" i="0" u="none" strike="noStrike" cap="none" dirty="0">
                          <a:solidFill>
                            <a:schemeClr val="dk1"/>
                          </a:solidFill>
                          <a:effectLst/>
                          <a:latin typeface="Arial"/>
                          <a:ea typeface="Arial"/>
                          <a:cs typeface="Arial"/>
                          <a:sym typeface="Arial"/>
                        </a:rPr>
                        <a:t>Foundations and Trends® in Information Retrieval</a:t>
                      </a:r>
                      <a:endParaRPr lang="en-IN"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chemeClr val="dk1"/>
                          </a:solidFill>
                          <a:effectLst/>
                          <a:latin typeface="Arial"/>
                          <a:ea typeface="Arial"/>
                          <a:cs typeface="Arial"/>
                          <a:sym typeface="Arial"/>
                        </a:rPr>
                        <a:t>A foundational survey that explores the early developments in gym management </a:t>
                      </a:r>
                      <a:r>
                        <a:rPr lang="en-US" sz="1100" b="0" i="0" u="none" strike="noStrike" cap="none" dirty="0" err="1">
                          <a:solidFill>
                            <a:schemeClr val="dk1"/>
                          </a:solidFill>
                          <a:effectLst/>
                          <a:latin typeface="Arial"/>
                          <a:ea typeface="Arial"/>
                          <a:cs typeface="Arial"/>
                          <a:sym typeface="Arial"/>
                        </a:rPr>
                        <a:t>systemand</a:t>
                      </a:r>
                      <a:r>
                        <a:rPr lang="en-US" sz="1100" b="0" i="0" u="none" strike="noStrike" cap="none" dirty="0">
                          <a:solidFill>
                            <a:schemeClr val="dk1"/>
                          </a:solidFill>
                          <a:effectLst/>
                          <a:latin typeface="Arial"/>
                          <a:ea typeface="Arial"/>
                          <a:cs typeface="Arial"/>
                          <a:sym typeface="Arial"/>
                        </a:rPr>
                        <a:t> opinion mining. It discusses the challenges and techniques for classifying opinions in text data.</a:t>
                      </a:r>
                      <a:endParaRPr lang="en-IN" dirty="0"/>
                    </a:p>
                  </a:txBody>
                  <a:tcPr/>
                </a:tc>
                <a:extLst>
                  <a:ext uri="{0D108BD9-81ED-4DB2-BD59-A6C34878D82A}">
                    <a16:rowId xmlns:a16="http://schemas.microsoft.com/office/drawing/2014/main" val="2858248803"/>
                  </a:ext>
                </a:extLst>
              </a:tr>
            </a:tbl>
          </a:graphicData>
        </a:graphic>
      </p:graphicFrame>
    </p:spTree>
    <p:extLst>
      <p:ext uri="{BB962C8B-B14F-4D97-AF65-F5344CB8AC3E}">
        <p14:creationId xmlns:p14="http://schemas.microsoft.com/office/powerpoint/2010/main" val="745803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2588653" y="80645"/>
            <a:ext cx="6098147" cy="1143000"/>
          </a:xfrm>
        </p:spPr>
        <p:txBody>
          <a:bodyPr>
            <a:noAutofit/>
          </a:bodyPr>
          <a:lstStyle/>
          <a:p>
            <a:r>
              <a:rPr lang="en-US" dirty="0"/>
              <a:t>REFERENCES</a:t>
            </a: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241479" y="274638"/>
            <a:ext cx="2237740" cy="755015"/>
          </a:xfrm>
          <a:prstGeom prst="rect">
            <a:avLst/>
          </a:prstGeom>
          <a:noFill/>
          <a:ln>
            <a:noFill/>
          </a:ln>
        </p:spPr>
      </p:pic>
      <p:sp>
        <p:nvSpPr>
          <p:cNvPr id="6" name="Text Placeholder 5">
            <a:extLst>
              <a:ext uri="{FF2B5EF4-FFF2-40B4-BE49-F238E27FC236}">
                <a16:creationId xmlns:a16="http://schemas.microsoft.com/office/drawing/2014/main" id="{1CC8819A-B927-EC31-B87F-98CB4751C52A}"/>
              </a:ext>
            </a:extLst>
          </p:cNvPr>
          <p:cNvSpPr txBox="1">
            <a:spLocks noGrp="1"/>
          </p:cNvSpPr>
          <p:nvPr>
            <p:ph type="body" idx="1"/>
          </p:nvPr>
        </p:nvSpPr>
        <p:spPr>
          <a:xfrm>
            <a:off x="457200" y="2006600"/>
            <a:ext cx="8229600" cy="4370387"/>
          </a:xfrm>
          <a:prstGeom prst="rect">
            <a:avLst/>
          </a:prstGeom>
          <a:noFill/>
        </p:spPr>
        <p:txBody>
          <a:bodyPr wrap="square" rtlCol="0">
            <a:spAutoFit/>
          </a:bodyPr>
          <a:lstStyle/>
          <a:p>
            <a:pPr>
              <a:buFont typeface="+mj-lt"/>
              <a:buAutoNum type="arabicPeriod"/>
            </a:pPr>
            <a:r>
              <a:rPr lang="en-IN" sz="2400" dirty="0">
                <a:latin typeface="Arial" panose="020B0604020202020204" pitchFamily="34" charset="0"/>
                <a:cs typeface="Arial" panose="020B0604020202020204" pitchFamily="34" charset="0"/>
                <a:hlinkClick r:id="rId3"/>
              </a:rPr>
              <a:t>https://blogs.oracle.com/javamagazine/post/java-sentiment-analysis-stanford-corenlp</a:t>
            </a:r>
            <a:endParaRPr lang="en-IN" sz="2400" dirty="0">
              <a:latin typeface="Arial" panose="020B0604020202020204" pitchFamily="34" charset="0"/>
              <a:cs typeface="Arial" panose="020B0604020202020204" pitchFamily="34" charset="0"/>
            </a:endParaRPr>
          </a:p>
          <a:p>
            <a:pPr>
              <a:buFont typeface="+mj-lt"/>
              <a:buAutoNum type="arabicPeriod"/>
            </a:pPr>
            <a:endParaRPr lang="en-IN" sz="2400" dirty="0">
              <a:latin typeface="Arial" panose="020B0604020202020204" pitchFamily="34" charset="0"/>
              <a:cs typeface="Arial" panose="020B0604020202020204" pitchFamily="34" charset="0"/>
            </a:endParaRPr>
          </a:p>
          <a:p>
            <a:pPr>
              <a:buFont typeface="+mj-lt"/>
              <a:buAutoNum type="arabicPeriod"/>
            </a:pPr>
            <a:r>
              <a:rPr lang="en-IN" sz="2400" dirty="0">
                <a:latin typeface="Arial" panose="020B0604020202020204" pitchFamily="34" charset="0"/>
                <a:cs typeface="Arial" panose="020B0604020202020204" pitchFamily="34" charset="0"/>
                <a:hlinkClick r:id="rId4"/>
              </a:rPr>
              <a:t>https://www.geeksforgeeks.org/machine-learning</a:t>
            </a:r>
            <a:endParaRPr lang="en-IN" sz="2400" dirty="0">
              <a:latin typeface="Arial" panose="020B0604020202020204" pitchFamily="34" charset="0"/>
              <a:cs typeface="Arial" panose="020B0604020202020204" pitchFamily="34" charset="0"/>
            </a:endParaRPr>
          </a:p>
          <a:p>
            <a:pPr>
              <a:buFont typeface="+mj-lt"/>
              <a:buAutoNum type="arabicPeriod"/>
            </a:pPr>
            <a:endParaRPr lang="en-IN" sz="2400" dirty="0">
              <a:latin typeface="Arial" panose="020B0604020202020204" pitchFamily="34" charset="0"/>
              <a:cs typeface="Arial" panose="020B0604020202020204" pitchFamily="34" charset="0"/>
            </a:endParaRPr>
          </a:p>
          <a:p>
            <a:pPr>
              <a:buFont typeface="+mj-lt"/>
              <a:buAutoNum type="arabicPeriod"/>
            </a:pPr>
            <a:r>
              <a:rPr lang="en-IN" sz="2400" dirty="0">
                <a:latin typeface="Arial" panose="020B0604020202020204" pitchFamily="34" charset="0"/>
                <a:cs typeface="Arial" panose="020B0604020202020204" pitchFamily="34" charset="0"/>
                <a:hlinkClick r:id="rId5"/>
              </a:rPr>
              <a:t>https://ieeexplore.ieee.org/document/9498965</a:t>
            </a:r>
            <a:endParaRPr lang="en-IN" sz="2400" dirty="0">
              <a:latin typeface="Arial" panose="020B0604020202020204" pitchFamily="34" charset="0"/>
              <a:cs typeface="Arial" panose="020B0604020202020204" pitchFamily="34" charset="0"/>
            </a:endParaRPr>
          </a:p>
          <a:p>
            <a:pPr>
              <a:buFont typeface="+mj-lt"/>
              <a:buAutoNum type="arabicPeriod"/>
            </a:pPr>
            <a:endParaRPr lang="en-IN" sz="2400" dirty="0">
              <a:latin typeface="Arial" panose="020B0604020202020204" pitchFamily="34" charset="0"/>
              <a:cs typeface="Arial" panose="020B0604020202020204" pitchFamily="34" charset="0"/>
            </a:endParaRPr>
          </a:p>
          <a:p>
            <a:pPr>
              <a:buFont typeface="+mj-lt"/>
              <a:buAutoNum type="arabicPeriod"/>
            </a:pPr>
            <a:r>
              <a:rPr lang="en-IN" sz="2400" dirty="0">
                <a:latin typeface="Arial" panose="020B0604020202020204" pitchFamily="34" charset="0"/>
                <a:cs typeface="Arial" panose="020B0604020202020204" pitchFamily="34" charset="0"/>
              </a:rPr>
              <a:t>https://www.youtube.com/watch?v=a80s6CvvSfc&amp;ab_channel=DevXplaining</a:t>
            </a:r>
          </a:p>
          <a:p>
            <a:pPr>
              <a:buFont typeface="+mj-lt"/>
              <a:buAutoNum type="arabicPeriod"/>
            </a:pPr>
            <a:endParaRPr lang="en-IN" sz="1600" dirty="0">
              <a:latin typeface="Arial" panose="020B0604020202020204" pitchFamily="34" charset="0"/>
              <a:cs typeface="Arial" panose="020B0604020202020204" pitchFamily="34" charset="0"/>
            </a:endParaRPr>
          </a:p>
          <a:p>
            <a:pPr marL="114300" indent="0">
              <a:buNone/>
            </a:pP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3087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986375" y="489163"/>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100000"/>
              <a:buFont typeface="Calibri"/>
              <a:buNone/>
            </a:pPr>
            <a:r>
              <a:rPr lang="en-US" dirty="0"/>
              <a:t>INTRODUCTION</a:t>
            </a:r>
            <a:endParaRPr dirty="0"/>
          </a:p>
          <a:p>
            <a:pPr marL="457200" lvl="0" indent="0" algn="ctr" rtl="0">
              <a:lnSpc>
                <a:spcPct val="100000"/>
              </a:lnSpc>
              <a:spcBef>
                <a:spcPts val="0"/>
              </a:spcBef>
              <a:spcAft>
                <a:spcPts val="0"/>
              </a:spcAft>
              <a:buClr>
                <a:schemeClr val="dk1"/>
              </a:buClr>
              <a:buSzPct val="122221"/>
              <a:buFont typeface="Calibri"/>
              <a:buNone/>
            </a:pPr>
            <a:endParaRPr sz="3600" dirty="0">
              <a:latin typeface="Times New Roman"/>
              <a:ea typeface="Times New Roman"/>
              <a:cs typeface="Times New Roman"/>
              <a:sym typeface="Times New Roman"/>
            </a:endParaRPr>
          </a:p>
        </p:txBody>
      </p:sp>
      <p:pic>
        <p:nvPicPr>
          <p:cNvPr id="105" name="Google Shape;105;p15"/>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106" name="Google Shape;106;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
        <p:nvSpPr>
          <p:cNvPr id="107" name="Google Shape;107;p15"/>
          <p:cNvSpPr txBox="1"/>
          <p:nvPr/>
        </p:nvSpPr>
        <p:spPr>
          <a:xfrm>
            <a:off x="2131050" y="1632163"/>
            <a:ext cx="6555750" cy="5454283"/>
          </a:xfrm>
          <a:prstGeom prst="rect">
            <a:avLst/>
          </a:prstGeom>
          <a:noFill/>
          <a:ln>
            <a:noFill/>
          </a:ln>
        </p:spPr>
        <p:txBody>
          <a:bodyPr spcFirstLastPara="1" wrap="square" lIns="91425" tIns="91425" rIns="91425" bIns="91425" anchor="t" anchorCtr="0">
            <a:spAutoFit/>
          </a:bodyPr>
          <a:lstStyle/>
          <a:p>
            <a:pPr marL="144780" marR="170180" algn="just">
              <a:lnSpc>
                <a:spcPct val="115599"/>
              </a:lnSpc>
              <a:spcBef>
                <a:spcPts val="990"/>
              </a:spcBef>
            </a:pPr>
            <a:r>
              <a:rPr lang="en-US" sz="2400" dirty="0">
                <a:latin typeface="+mn-lt"/>
                <a:cs typeface="Trebuchet MS"/>
              </a:rPr>
              <a:t>Managing a gym is a dynamic and multifaceted endeavor that involves the coordination of various elements to create a successful fitness facility. Gym management encompasses a range of responsibilities, from ensuring the safety and satisfaction of members to optimizing operational efficiency and profitability. In this introduction, we'll explore the key components of gym management and the essential considerations for running a thriving fitness center.</a:t>
            </a:r>
          </a:p>
        </p:txBody>
      </p:sp>
      <p:pic>
        <p:nvPicPr>
          <p:cNvPr id="2" name="object 2">
            <a:extLst>
              <a:ext uri="{FF2B5EF4-FFF2-40B4-BE49-F238E27FC236}">
                <a16:creationId xmlns:a16="http://schemas.microsoft.com/office/drawing/2014/main" id="{068FE332-62B1-B83B-0427-8BEB532E8715}"/>
              </a:ext>
            </a:extLst>
          </p:cNvPr>
          <p:cNvPicPr/>
          <p:nvPr/>
        </p:nvPicPr>
        <p:blipFill>
          <a:blip r:embed="rId4" cstate="print"/>
          <a:stretch>
            <a:fillRect/>
          </a:stretch>
        </p:blipFill>
        <p:spPr>
          <a:xfrm>
            <a:off x="578625" y="1708227"/>
            <a:ext cx="1537689" cy="1562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2305317" y="1489564"/>
            <a:ext cx="4533363" cy="1143000"/>
          </a:xfrm>
        </p:spPr>
        <p:txBody>
          <a:bodyPr/>
          <a:lstStyle/>
          <a:p>
            <a:r>
              <a:rPr lang="en-US" dirty="0"/>
              <a:t>ABSTRACT</a:t>
            </a:r>
          </a:p>
        </p:txBody>
      </p:sp>
      <p:sp>
        <p:nvSpPr>
          <p:cNvPr id="3" name="Text Placeholder 2">
            <a:extLst>
              <a:ext uri="{FF2B5EF4-FFF2-40B4-BE49-F238E27FC236}">
                <a16:creationId xmlns:a16="http://schemas.microsoft.com/office/drawing/2014/main" id="{110C3D7D-D194-F57E-DCB9-BDBB92FD5C65}"/>
              </a:ext>
            </a:extLst>
          </p:cNvPr>
          <p:cNvSpPr>
            <a:spLocks noGrp="1"/>
          </p:cNvSpPr>
          <p:nvPr>
            <p:ph type="body" idx="1"/>
          </p:nvPr>
        </p:nvSpPr>
        <p:spPr>
          <a:xfrm>
            <a:off x="457198" y="2762065"/>
            <a:ext cx="8229600" cy="3361386"/>
          </a:xfrm>
        </p:spPr>
        <p:txBody>
          <a:bodyPr>
            <a:normAutofit fontScale="70000" lnSpcReduction="20000"/>
          </a:bodyPr>
          <a:lstStyle/>
          <a:p>
            <a:pPr marL="114300" indent="0">
              <a:buNone/>
            </a:pPr>
            <a:r>
              <a:rPr lang="en-US" spc="50" dirty="0">
                <a:latin typeface="+mn-lt"/>
                <a:cs typeface="Trebuchet MS"/>
              </a:rPr>
              <a:t>The Gym Management System (GMS) is a comprehensive software solution designed to streamline and enhance the operations of fitness centers, gyms, and health clubs. In an increasingly health-conscious society, the demand for efficient and user-friendly gym management systems has grown significantly. This abstract provides an overview of the key features and benefits of the Gym Management System, which aims to optimize the management of fitness facilities, improve member experiences, and drive business growth.</a:t>
            </a:r>
          </a:p>
          <a:p>
            <a:pPr marL="114300" indent="0">
              <a:buNone/>
            </a:pPr>
            <a:endParaRPr lang="en-US" dirty="0">
              <a:latin typeface="+mn-lt"/>
            </a:endParaRP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3334257" y="734549"/>
            <a:ext cx="2237740" cy="755015"/>
          </a:xfrm>
          <a:prstGeom prst="rect">
            <a:avLst/>
          </a:prstGeom>
          <a:noFill/>
          <a:ln>
            <a:noFill/>
          </a:ln>
        </p:spPr>
      </p:pic>
    </p:spTree>
    <p:extLst>
      <p:ext uri="{BB962C8B-B14F-4D97-AF65-F5344CB8AC3E}">
        <p14:creationId xmlns:p14="http://schemas.microsoft.com/office/powerpoint/2010/main" val="2232286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2588653" y="0"/>
            <a:ext cx="4533363" cy="1143000"/>
          </a:xfrm>
        </p:spPr>
        <p:txBody>
          <a:bodyPr/>
          <a:lstStyle/>
          <a:p>
            <a:r>
              <a:rPr lang="en-US" dirty="0"/>
              <a:t>ABSTRACT</a:t>
            </a:r>
          </a:p>
        </p:txBody>
      </p:sp>
      <p:sp>
        <p:nvSpPr>
          <p:cNvPr id="3" name="Text Placeholder 2">
            <a:extLst>
              <a:ext uri="{FF2B5EF4-FFF2-40B4-BE49-F238E27FC236}">
                <a16:creationId xmlns:a16="http://schemas.microsoft.com/office/drawing/2014/main" id="{110C3D7D-D194-F57E-DCB9-BDBB92FD5C65}"/>
              </a:ext>
            </a:extLst>
          </p:cNvPr>
          <p:cNvSpPr>
            <a:spLocks noGrp="1"/>
          </p:cNvSpPr>
          <p:nvPr>
            <p:ph type="body" idx="1"/>
          </p:nvPr>
        </p:nvSpPr>
        <p:spPr>
          <a:xfrm>
            <a:off x="457200" y="1883535"/>
            <a:ext cx="8229600" cy="3090930"/>
          </a:xfrm>
        </p:spPr>
        <p:txBody>
          <a:bodyPr>
            <a:normAutofit fontScale="25000" lnSpcReduction="20000"/>
          </a:bodyPr>
          <a:lstStyle/>
          <a:p>
            <a:pPr marL="114300" indent="0">
              <a:buNone/>
            </a:pPr>
            <a:r>
              <a:rPr lang="en-US" sz="9600" spc="25" dirty="0">
                <a:latin typeface="+mn-lt"/>
                <a:cs typeface="Trebuchet MS"/>
              </a:rPr>
              <a:t>. 1. Membership Management:</a:t>
            </a:r>
          </a:p>
          <a:p>
            <a:pPr marL="114300" indent="0">
              <a:buNone/>
            </a:pPr>
            <a:endParaRPr lang="en-US" sz="9600" spc="25" dirty="0">
              <a:latin typeface="+mn-lt"/>
              <a:cs typeface="Trebuchet MS"/>
            </a:endParaRPr>
          </a:p>
          <a:p>
            <a:pPr marL="114300" indent="0">
              <a:buNone/>
            </a:pPr>
            <a:r>
              <a:rPr lang="en-US" sz="9600" spc="25" dirty="0">
                <a:latin typeface="+mn-lt"/>
                <a:cs typeface="Trebuchet MS"/>
              </a:rPr>
              <a:t>Registration and member profiles.</a:t>
            </a:r>
          </a:p>
          <a:p>
            <a:pPr marL="114300" indent="0">
              <a:buNone/>
            </a:pPr>
            <a:r>
              <a:rPr lang="en-US" sz="9600" spc="25" dirty="0">
                <a:latin typeface="+mn-lt"/>
                <a:cs typeface="Trebuchet MS"/>
              </a:rPr>
              <a:t>Payment processing and billing.</a:t>
            </a:r>
          </a:p>
          <a:p>
            <a:pPr marL="114300" indent="0">
              <a:buNone/>
            </a:pPr>
            <a:r>
              <a:rPr lang="en-US" sz="9600" spc="25" dirty="0">
                <a:latin typeface="+mn-lt"/>
                <a:cs typeface="Trebuchet MS"/>
              </a:rPr>
              <a:t>Membership renewal and cancellations</a:t>
            </a:r>
          </a:p>
          <a:p>
            <a:pPr marL="114300" indent="0">
              <a:buNone/>
            </a:pPr>
            <a:r>
              <a:rPr lang="en-US" sz="9600" spc="25" dirty="0">
                <a:latin typeface="+mn-lt"/>
                <a:cs typeface="Trebuchet MS"/>
              </a:rPr>
              <a:t>.</a:t>
            </a:r>
          </a:p>
          <a:p>
            <a:pPr marL="114300" indent="0">
              <a:buNone/>
            </a:pPr>
            <a:r>
              <a:rPr lang="en-US" sz="9600" spc="25" dirty="0">
                <a:latin typeface="+mn-lt"/>
                <a:cs typeface="Trebuchet MS"/>
              </a:rPr>
              <a:t>2. Class and Schedule Management:</a:t>
            </a:r>
          </a:p>
          <a:p>
            <a:pPr marL="114300" indent="0">
              <a:buNone/>
            </a:pPr>
            <a:endParaRPr lang="en-US" sz="9600" spc="25" dirty="0">
              <a:latin typeface="+mn-lt"/>
              <a:cs typeface="Trebuchet MS"/>
            </a:endParaRPr>
          </a:p>
          <a:p>
            <a:pPr marL="114300" indent="0">
              <a:buNone/>
            </a:pPr>
            <a:r>
              <a:rPr lang="en-US" sz="9600" spc="25" dirty="0">
                <a:latin typeface="+mn-lt"/>
                <a:cs typeface="Trebuchet MS"/>
              </a:rPr>
              <a:t>Class scheduling and booking.</a:t>
            </a:r>
          </a:p>
          <a:p>
            <a:pPr marL="114300" indent="0">
              <a:buNone/>
            </a:pPr>
            <a:r>
              <a:rPr lang="en-US" sz="9600" spc="25" dirty="0">
                <a:latin typeface="+mn-lt"/>
                <a:cs typeface="Trebuchet MS"/>
              </a:rPr>
              <a:t>Instructor and trainer assignments.</a:t>
            </a:r>
          </a:p>
          <a:p>
            <a:pPr marL="114300" indent="0">
              <a:buNone/>
            </a:pPr>
            <a:r>
              <a:rPr lang="en-US" sz="9600" spc="25" dirty="0">
                <a:latin typeface="+mn-lt"/>
                <a:cs typeface="Trebuchet MS"/>
              </a:rPr>
              <a:t>Real-time availability updates.</a:t>
            </a:r>
          </a:p>
          <a:p>
            <a:pPr marL="114300" indent="0">
              <a:buNone/>
            </a:pPr>
            <a:r>
              <a:rPr lang="en-US" sz="9600" spc="25" dirty="0">
                <a:latin typeface="+mn-lt"/>
                <a:cs typeface="Trebuchet MS"/>
              </a:rPr>
              <a:t>Key Features:</a:t>
            </a:r>
          </a:p>
          <a:p>
            <a:pPr marL="114300" indent="0">
              <a:buNone/>
            </a:pPr>
            <a:endParaRPr lang="en-US" spc="25" dirty="0">
              <a:latin typeface="+mn-lt"/>
              <a:cs typeface="Trebuchet MS"/>
            </a:endParaRPr>
          </a:p>
          <a:p>
            <a:pPr marL="114300" indent="0">
              <a:buNone/>
            </a:pPr>
            <a:endParaRPr lang="en-US" dirty="0">
              <a:latin typeface="+mn-lt"/>
            </a:endParaRP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241479" y="274638"/>
            <a:ext cx="2237740" cy="755015"/>
          </a:xfrm>
          <a:prstGeom prst="rect">
            <a:avLst/>
          </a:prstGeom>
          <a:noFill/>
          <a:ln>
            <a:noFill/>
          </a:ln>
        </p:spPr>
      </p:pic>
    </p:spTree>
    <p:extLst>
      <p:ext uri="{BB962C8B-B14F-4D97-AF65-F5344CB8AC3E}">
        <p14:creationId xmlns:p14="http://schemas.microsoft.com/office/powerpoint/2010/main" val="537340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2588653" y="0"/>
            <a:ext cx="4533363" cy="1143000"/>
          </a:xfrm>
        </p:spPr>
        <p:txBody>
          <a:bodyPr/>
          <a:lstStyle/>
          <a:p>
            <a:r>
              <a:rPr lang="en-US" dirty="0"/>
              <a:t>ABSTRACT</a:t>
            </a:r>
          </a:p>
        </p:txBody>
      </p:sp>
      <p:sp>
        <p:nvSpPr>
          <p:cNvPr id="3" name="Text Placeholder 2">
            <a:extLst>
              <a:ext uri="{FF2B5EF4-FFF2-40B4-BE49-F238E27FC236}">
                <a16:creationId xmlns:a16="http://schemas.microsoft.com/office/drawing/2014/main" id="{110C3D7D-D194-F57E-DCB9-BDBB92FD5C65}"/>
              </a:ext>
            </a:extLst>
          </p:cNvPr>
          <p:cNvSpPr>
            <a:spLocks noGrp="1"/>
          </p:cNvSpPr>
          <p:nvPr>
            <p:ph type="body" idx="1"/>
          </p:nvPr>
        </p:nvSpPr>
        <p:spPr>
          <a:xfrm>
            <a:off x="457200" y="1901381"/>
            <a:ext cx="8229600" cy="2846232"/>
          </a:xfrm>
        </p:spPr>
        <p:txBody>
          <a:bodyPr>
            <a:normAutofit fontScale="25000" lnSpcReduction="20000"/>
          </a:bodyPr>
          <a:lstStyle/>
          <a:p>
            <a:pPr marL="114300" indent="0">
              <a:buNone/>
            </a:pPr>
            <a:r>
              <a:rPr lang="en-US" sz="9600" dirty="0">
                <a:latin typeface="+mn-lt"/>
              </a:rPr>
              <a:t>4. Financial Management:</a:t>
            </a:r>
          </a:p>
          <a:p>
            <a:pPr marL="114300" indent="0">
              <a:buNone/>
            </a:pPr>
            <a:endParaRPr lang="en-US" sz="9600" dirty="0">
              <a:latin typeface="+mn-lt"/>
            </a:endParaRPr>
          </a:p>
          <a:p>
            <a:pPr marL="114300" indent="0">
              <a:buNone/>
            </a:pPr>
            <a:r>
              <a:rPr lang="en-US" sz="9600" dirty="0">
                <a:latin typeface="+mn-lt"/>
              </a:rPr>
              <a:t>Revenue tracking and reporting.</a:t>
            </a:r>
          </a:p>
          <a:p>
            <a:pPr marL="114300" indent="0">
              <a:buNone/>
            </a:pPr>
            <a:r>
              <a:rPr lang="en-US" sz="9600" dirty="0">
                <a:latin typeface="+mn-lt"/>
              </a:rPr>
              <a:t>Expense management and budgeting.</a:t>
            </a:r>
          </a:p>
          <a:p>
            <a:pPr marL="114300" indent="0">
              <a:buNone/>
            </a:pPr>
            <a:r>
              <a:rPr lang="en-US" sz="9600" dirty="0">
                <a:latin typeface="+mn-lt"/>
              </a:rPr>
              <a:t>Invoicing and payment tracking.</a:t>
            </a:r>
          </a:p>
          <a:p>
            <a:pPr marL="114300" indent="0">
              <a:buNone/>
            </a:pPr>
            <a:endParaRPr lang="en-US" sz="9600" dirty="0">
              <a:latin typeface="+mn-lt"/>
            </a:endParaRPr>
          </a:p>
          <a:p>
            <a:pPr marL="114300" indent="0">
              <a:buNone/>
            </a:pPr>
            <a:r>
              <a:rPr lang="en-US" sz="9600" dirty="0">
                <a:latin typeface="+mn-lt"/>
              </a:rPr>
              <a:t>5. Member Engagement:</a:t>
            </a:r>
          </a:p>
          <a:p>
            <a:pPr marL="114300" indent="0">
              <a:buNone/>
            </a:pPr>
            <a:endParaRPr lang="en-US" sz="9600" dirty="0">
              <a:latin typeface="+mn-lt"/>
            </a:endParaRPr>
          </a:p>
          <a:p>
            <a:pPr marL="114300" indent="0">
              <a:buNone/>
            </a:pPr>
            <a:r>
              <a:rPr lang="en-US" sz="9600" dirty="0">
                <a:latin typeface="+mn-lt"/>
              </a:rPr>
              <a:t>Communication tools for member announcements.</a:t>
            </a:r>
          </a:p>
          <a:p>
            <a:pPr marL="114300" indent="0">
              <a:buNone/>
            </a:pPr>
            <a:r>
              <a:rPr lang="en-US" sz="9600" dirty="0">
                <a:latin typeface="+mn-lt"/>
              </a:rPr>
              <a:t>Integration with fitness apps and wearables.</a:t>
            </a:r>
          </a:p>
          <a:p>
            <a:pPr marL="114300" indent="0">
              <a:buNone/>
            </a:pPr>
            <a:r>
              <a:rPr lang="en-US" sz="9600" dirty="0">
                <a:latin typeface="+mn-lt"/>
              </a:rPr>
              <a:t>Member feedback and satisfaction surveys</a:t>
            </a:r>
            <a:r>
              <a:rPr lang="en-US" sz="5100" dirty="0">
                <a:latin typeface="+mn-lt"/>
              </a:rPr>
              <a:t>.</a:t>
            </a:r>
          </a:p>
          <a:p>
            <a:pPr marL="114300" indent="0">
              <a:buNone/>
            </a:pPr>
            <a:endParaRPr lang="en-US" dirty="0">
              <a:latin typeface="+mn-lt"/>
            </a:endParaRP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241479" y="274638"/>
            <a:ext cx="2237740" cy="755015"/>
          </a:xfrm>
          <a:prstGeom prst="rect">
            <a:avLst/>
          </a:prstGeom>
          <a:noFill/>
          <a:ln>
            <a:noFill/>
          </a:ln>
        </p:spPr>
      </p:pic>
    </p:spTree>
    <p:extLst>
      <p:ext uri="{BB962C8B-B14F-4D97-AF65-F5344CB8AC3E}">
        <p14:creationId xmlns:p14="http://schemas.microsoft.com/office/powerpoint/2010/main" val="3887174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5260377" y="1"/>
            <a:ext cx="45719" cy="319088"/>
          </a:xfrm>
        </p:spPr>
        <p:txBody>
          <a:bodyPr>
            <a:normAutofit/>
          </a:bodyPr>
          <a:lstStyle/>
          <a:p>
            <a:r>
              <a:rPr lang="en-US" sz="100" dirty="0"/>
              <a:t>.</a:t>
            </a:r>
          </a:p>
        </p:txBody>
      </p:sp>
      <p:sp>
        <p:nvSpPr>
          <p:cNvPr id="3" name="Text Placeholder 2">
            <a:extLst>
              <a:ext uri="{FF2B5EF4-FFF2-40B4-BE49-F238E27FC236}">
                <a16:creationId xmlns:a16="http://schemas.microsoft.com/office/drawing/2014/main" id="{110C3D7D-D194-F57E-DCB9-BDBB92FD5C65}"/>
              </a:ext>
            </a:extLst>
          </p:cNvPr>
          <p:cNvSpPr>
            <a:spLocks noGrp="1"/>
          </p:cNvSpPr>
          <p:nvPr>
            <p:ph type="body" idx="1"/>
          </p:nvPr>
        </p:nvSpPr>
        <p:spPr>
          <a:xfrm>
            <a:off x="457200" y="2005884"/>
            <a:ext cx="8229600" cy="4350466"/>
          </a:xfrm>
        </p:spPr>
        <p:txBody>
          <a:bodyPr>
            <a:normAutofit/>
          </a:bodyPr>
          <a:lstStyle/>
          <a:p>
            <a:pPr marL="114300" indent="0">
              <a:buNone/>
            </a:pPr>
            <a:r>
              <a:rPr lang="en-US" spc="-919" dirty="0">
                <a:latin typeface="+mn-lt"/>
                <a:cs typeface="Trebuchet MS"/>
              </a:rPr>
              <a:t> </a:t>
            </a:r>
            <a:endParaRPr lang="en-US" spc="70" dirty="0">
              <a:latin typeface="+mn-lt"/>
              <a:cs typeface="Trebuchet MS"/>
            </a:endParaRPr>
          </a:p>
          <a:p>
            <a:pPr marL="114300" indent="0">
              <a:buNone/>
            </a:pPr>
            <a:endParaRPr lang="en-US" dirty="0">
              <a:latin typeface="+mn-lt"/>
            </a:endParaRP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241479" y="274638"/>
            <a:ext cx="2237740" cy="755015"/>
          </a:xfrm>
          <a:prstGeom prst="rect">
            <a:avLst/>
          </a:prstGeom>
          <a:noFill/>
          <a:ln>
            <a:noFill/>
          </a:ln>
        </p:spPr>
      </p:pic>
      <p:pic>
        <p:nvPicPr>
          <p:cNvPr id="1026" name="Picture 2" descr="Gym Management System Component UML Diagram | FreeProjectz">
            <a:extLst>
              <a:ext uri="{FF2B5EF4-FFF2-40B4-BE49-F238E27FC236}">
                <a16:creationId xmlns:a16="http://schemas.microsoft.com/office/drawing/2014/main" id="{F169A8A5-C04D-9741-FC95-F789631BA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93371"/>
            <a:ext cx="9105900" cy="5145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36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1092708" y="1440820"/>
            <a:ext cx="7196328" cy="1143000"/>
          </a:xfrm>
        </p:spPr>
        <p:txBody>
          <a:bodyPr>
            <a:noAutofit/>
          </a:bodyPr>
          <a:lstStyle/>
          <a:p>
            <a:r>
              <a:rPr lang="en-US" sz="4000" b="1" dirty="0"/>
              <a:t>GRAPHICAL USER INRERFACE </a:t>
            </a:r>
          </a:p>
        </p:txBody>
      </p:sp>
      <p:sp>
        <p:nvSpPr>
          <p:cNvPr id="3" name="Text Placeholder 2">
            <a:extLst>
              <a:ext uri="{FF2B5EF4-FFF2-40B4-BE49-F238E27FC236}">
                <a16:creationId xmlns:a16="http://schemas.microsoft.com/office/drawing/2014/main" id="{110C3D7D-D194-F57E-DCB9-BDBB92FD5C65}"/>
              </a:ext>
            </a:extLst>
          </p:cNvPr>
          <p:cNvSpPr>
            <a:spLocks noGrp="1"/>
          </p:cNvSpPr>
          <p:nvPr>
            <p:ph type="body" idx="1"/>
          </p:nvPr>
        </p:nvSpPr>
        <p:spPr>
          <a:xfrm>
            <a:off x="457200" y="2565001"/>
            <a:ext cx="8229600" cy="4156474"/>
          </a:xfrm>
        </p:spPr>
        <p:txBody>
          <a:bodyPr>
            <a:normAutofit/>
          </a:bodyPr>
          <a:lstStyle/>
          <a:p>
            <a:pPr marL="114300" indent="0">
              <a:buNone/>
            </a:pPr>
            <a:r>
              <a:rPr lang="en-US" sz="2800" spc="-30" dirty="0">
                <a:latin typeface="+mn-lt"/>
              </a:rPr>
              <a:t>In </a:t>
            </a:r>
            <a:r>
              <a:rPr lang="en-US" sz="2800" spc="30" dirty="0">
                <a:latin typeface="+mn-lt"/>
              </a:rPr>
              <a:t>this </a:t>
            </a:r>
            <a:r>
              <a:rPr lang="en-US" sz="2800" spc="85" dirty="0">
                <a:latin typeface="+mn-lt"/>
              </a:rPr>
              <a:t>project </a:t>
            </a:r>
            <a:r>
              <a:rPr lang="en-US" sz="2800" spc="95" dirty="0">
                <a:latin typeface="+mn-lt"/>
              </a:rPr>
              <a:t>we </a:t>
            </a:r>
            <a:r>
              <a:rPr lang="en-US" sz="2800" spc="40" dirty="0">
                <a:latin typeface="+mn-lt"/>
              </a:rPr>
              <a:t>have </a:t>
            </a:r>
            <a:r>
              <a:rPr lang="en-US" sz="2800" spc="30" dirty="0">
                <a:latin typeface="+mn-lt"/>
              </a:rPr>
              <a:t>used </a:t>
            </a:r>
            <a:r>
              <a:rPr lang="en-US" sz="2800" spc="-70" dirty="0">
                <a:latin typeface="+mn-lt"/>
              </a:rPr>
              <a:t>Swing </a:t>
            </a:r>
            <a:r>
              <a:rPr lang="en-US" sz="2800" spc="35" dirty="0">
                <a:latin typeface="+mn-lt"/>
              </a:rPr>
              <a:t>library </a:t>
            </a:r>
            <a:r>
              <a:rPr lang="en-US" sz="2800" spc="-25" dirty="0">
                <a:latin typeface="+mn-lt"/>
              </a:rPr>
              <a:t>in </a:t>
            </a:r>
            <a:r>
              <a:rPr lang="en-US" sz="2800" spc="5" dirty="0">
                <a:latin typeface="+mn-lt"/>
              </a:rPr>
              <a:t>Java </a:t>
            </a:r>
            <a:r>
              <a:rPr lang="en-US" sz="2800" spc="25" dirty="0">
                <a:latin typeface="+mn-lt"/>
              </a:rPr>
              <a:t>which </a:t>
            </a:r>
            <a:r>
              <a:rPr lang="en-US" sz="2800" spc="-70" dirty="0">
                <a:latin typeface="+mn-lt"/>
              </a:rPr>
              <a:t>is </a:t>
            </a:r>
            <a:r>
              <a:rPr lang="en-US" sz="2800" spc="60" dirty="0">
                <a:latin typeface="+mn-lt"/>
              </a:rPr>
              <a:t>a </a:t>
            </a:r>
            <a:r>
              <a:rPr lang="en-US" sz="2800" spc="25" dirty="0">
                <a:latin typeface="+mn-lt"/>
              </a:rPr>
              <a:t>Graphical </a:t>
            </a:r>
            <a:r>
              <a:rPr lang="en-US" sz="2800" spc="-25" dirty="0">
                <a:latin typeface="+mn-lt"/>
              </a:rPr>
              <a:t>User </a:t>
            </a:r>
            <a:r>
              <a:rPr lang="en-US" sz="2800" spc="-20" dirty="0">
                <a:latin typeface="+mn-lt"/>
              </a:rPr>
              <a:t> </a:t>
            </a:r>
            <a:r>
              <a:rPr lang="en-US" sz="2800" spc="80" dirty="0">
                <a:latin typeface="+mn-lt"/>
              </a:rPr>
              <a:t>Interface </a:t>
            </a:r>
            <a:r>
              <a:rPr lang="en-US" sz="2800" spc="40" dirty="0">
                <a:latin typeface="+mn-lt"/>
              </a:rPr>
              <a:t>(GUI) </a:t>
            </a:r>
            <a:r>
              <a:rPr lang="en-US" sz="2800" spc="60" dirty="0">
                <a:latin typeface="+mn-lt"/>
              </a:rPr>
              <a:t>toolkit </a:t>
            </a:r>
            <a:r>
              <a:rPr lang="en-US" sz="2800" spc="145" dirty="0">
                <a:latin typeface="+mn-lt"/>
              </a:rPr>
              <a:t>that </a:t>
            </a:r>
            <a:r>
              <a:rPr lang="en-US" sz="2800" spc="20" dirty="0">
                <a:latin typeface="+mn-lt"/>
              </a:rPr>
              <a:t>includes </a:t>
            </a:r>
            <a:r>
              <a:rPr lang="en-US" sz="2800" spc="125" dirty="0">
                <a:latin typeface="+mn-lt"/>
              </a:rPr>
              <a:t>the </a:t>
            </a:r>
            <a:r>
              <a:rPr lang="en-US" sz="2800" spc="-70" dirty="0">
                <a:latin typeface="+mn-lt"/>
              </a:rPr>
              <a:t>GUI </a:t>
            </a:r>
            <a:r>
              <a:rPr lang="en-US" sz="2800" spc="45" dirty="0">
                <a:latin typeface="+mn-lt"/>
              </a:rPr>
              <a:t>components. </a:t>
            </a:r>
            <a:r>
              <a:rPr lang="en-US" sz="2800" spc="-70" dirty="0">
                <a:latin typeface="+mn-lt"/>
              </a:rPr>
              <a:t>Swing </a:t>
            </a:r>
            <a:r>
              <a:rPr lang="en-US" sz="2800" spc="25" dirty="0">
                <a:latin typeface="+mn-lt"/>
              </a:rPr>
              <a:t>provides </a:t>
            </a:r>
            <a:r>
              <a:rPr lang="en-US" sz="2800" spc="60" dirty="0">
                <a:latin typeface="+mn-lt"/>
              </a:rPr>
              <a:t>a </a:t>
            </a:r>
            <a:r>
              <a:rPr lang="en-US" sz="2800" spc="65" dirty="0">
                <a:latin typeface="+mn-lt"/>
              </a:rPr>
              <a:t> </a:t>
            </a:r>
            <a:r>
              <a:rPr lang="en-US" sz="2800" spc="25" dirty="0">
                <a:latin typeface="+mn-lt"/>
              </a:rPr>
              <a:t>rich</a:t>
            </a:r>
            <a:r>
              <a:rPr lang="en-US" sz="2800" spc="-125" dirty="0">
                <a:latin typeface="+mn-lt"/>
              </a:rPr>
              <a:t> </a:t>
            </a:r>
            <a:r>
              <a:rPr lang="en-US" sz="2800" spc="95" dirty="0">
                <a:latin typeface="+mn-lt"/>
              </a:rPr>
              <a:t>set</a:t>
            </a:r>
            <a:r>
              <a:rPr lang="en-US" sz="2800" spc="-125" dirty="0">
                <a:latin typeface="+mn-lt"/>
              </a:rPr>
              <a:t> </a:t>
            </a:r>
            <a:r>
              <a:rPr lang="en-US" sz="2800" spc="30" dirty="0">
                <a:latin typeface="+mn-lt"/>
              </a:rPr>
              <a:t>of</a:t>
            </a:r>
            <a:r>
              <a:rPr lang="en-US" sz="2800" spc="-125" dirty="0">
                <a:latin typeface="+mn-lt"/>
              </a:rPr>
              <a:t> </a:t>
            </a:r>
            <a:r>
              <a:rPr lang="en-US" sz="2800" spc="45" dirty="0">
                <a:latin typeface="+mn-lt"/>
              </a:rPr>
              <a:t>widgets</a:t>
            </a:r>
            <a:r>
              <a:rPr lang="en-US" sz="2800" spc="-125" dirty="0">
                <a:latin typeface="+mn-lt"/>
              </a:rPr>
              <a:t> </a:t>
            </a:r>
            <a:r>
              <a:rPr lang="en-US" sz="2800" spc="55" dirty="0">
                <a:latin typeface="+mn-lt"/>
              </a:rPr>
              <a:t>and</a:t>
            </a:r>
            <a:r>
              <a:rPr lang="en-US" sz="2800" spc="-120" dirty="0">
                <a:latin typeface="+mn-lt"/>
              </a:rPr>
              <a:t> </a:t>
            </a:r>
            <a:r>
              <a:rPr lang="en-US" sz="2800" spc="35" dirty="0">
                <a:latin typeface="+mn-lt"/>
              </a:rPr>
              <a:t>packages</a:t>
            </a:r>
            <a:r>
              <a:rPr lang="en-US" sz="2800" spc="-125" dirty="0">
                <a:latin typeface="+mn-lt"/>
              </a:rPr>
              <a:t> </a:t>
            </a:r>
            <a:r>
              <a:rPr lang="en-US" sz="2800" spc="125" dirty="0">
                <a:latin typeface="+mn-lt"/>
              </a:rPr>
              <a:t>to</a:t>
            </a:r>
            <a:r>
              <a:rPr lang="en-US" sz="2800" spc="-125" dirty="0">
                <a:latin typeface="+mn-lt"/>
              </a:rPr>
              <a:t> </a:t>
            </a:r>
            <a:r>
              <a:rPr lang="en-US" sz="2800" spc="90" dirty="0">
                <a:latin typeface="+mn-lt"/>
              </a:rPr>
              <a:t>make</a:t>
            </a:r>
            <a:r>
              <a:rPr lang="en-US" sz="2800" spc="-125" dirty="0">
                <a:latin typeface="+mn-lt"/>
              </a:rPr>
              <a:t> </a:t>
            </a:r>
            <a:r>
              <a:rPr lang="en-US" sz="2800" spc="60" dirty="0">
                <a:latin typeface="+mn-lt"/>
              </a:rPr>
              <a:t>sophisticated</a:t>
            </a:r>
            <a:r>
              <a:rPr lang="en-US" sz="2800" spc="-120" dirty="0">
                <a:latin typeface="+mn-lt"/>
              </a:rPr>
              <a:t> </a:t>
            </a:r>
            <a:r>
              <a:rPr lang="en-US" sz="2800" spc="-70" dirty="0">
                <a:latin typeface="+mn-lt"/>
              </a:rPr>
              <a:t>GUI</a:t>
            </a:r>
            <a:r>
              <a:rPr lang="en-US" sz="2800" spc="-125" dirty="0">
                <a:latin typeface="+mn-lt"/>
              </a:rPr>
              <a:t> </a:t>
            </a:r>
            <a:r>
              <a:rPr lang="en-US" sz="2800" spc="60" dirty="0">
                <a:latin typeface="+mn-lt"/>
              </a:rPr>
              <a:t>components</a:t>
            </a:r>
            <a:r>
              <a:rPr lang="en-US" sz="2800" spc="-125" dirty="0">
                <a:latin typeface="+mn-lt"/>
              </a:rPr>
              <a:t> </a:t>
            </a:r>
            <a:r>
              <a:rPr lang="en-US" sz="2800" spc="25" dirty="0">
                <a:latin typeface="+mn-lt"/>
              </a:rPr>
              <a:t>for </a:t>
            </a:r>
            <a:r>
              <a:rPr lang="en-US" sz="2800" spc="-844" dirty="0">
                <a:latin typeface="+mn-lt"/>
              </a:rPr>
              <a:t> </a:t>
            </a:r>
            <a:r>
              <a:rPr lang="en-US" sz="2800" spc="5" dirty="0">
                <a:latin typeface="+mn-lt"/>
              </a:rPr>
              <a:t>Java </a:t>
            </a:r>
            <a:r>
              <a:rPr lang="en-US" sz="2800" spc="25" dirty="0">
                <a:latin typeface="+mn-lt"/>
              </a:rPr>
              <a:t>applications. </a:t>
            </a:r>
            <a:r>
              <a:rPr lang="en-US" sz="2800" spc="-70" dirty="0">
                <a:latin typeface="+mn-lt"/>
              </a:rPr>
              <a:t>Swing is </a:t>
            </a:r>
            <a:r>
              <a:rPr lang="en-US" sz="2800" spc="60" dirty="0">
                <a:latin typeface="+mn-lt"/>
              </a:rPr>
              <a:t>a </a:t>
            </a:r>
            <a:r>
              <a:rPr lang="en-US" sz="2800" spc="114" dirty="0">
                <a:latin typeface="+mn-lt"/>
              </a:rPr>
              <a:t>part </a:t>
            </a:r>
            <a:r>
              <a:rPr lang="en-US" sz="2800" spc="30" dirty="0">
                <a:latin typeface="+mn-lt"/>
              </a:rPr>
              <a:t>of </a:t>
            </a:r>
            <a:r>
              <a:rPr lang="en-US" sz="2800" spc="5" dirty="0">
                <a:latin typeface="+mn-lt"/>
              </a:rPr>
              <a:t>Java </a:t>
            </a:r>
            <a:r>
              <a:rPr lang="en-US" sz="2800" spc="15" dirty="0">
                <a:latin typeface="+mn-lt"/>
              </a:rPr>
              <a:t>Foundation </a:t>
            </a:r>
            <a:r>
              <a:rPr lang="en-US" sz="2800" spc="-10" dirty="0">
                <a:latin typeface="+mn-lt"/>
              </a:rPr>
              <a:t>Classes(JFC), </a:t>
            </a:r>
            <a:r>
              <a:rPr lang="en-US" sz="2800" spc="25" dirty="0">
                <a:latin typeface="+mn-lt"/>
              </a:rPr>
              <a:t>which </a:t>
            </a:r>
            <a:r>
              <a:rPr lang="en-US" sz="2800" spc="-70" dirty="0">
                <a:latin typeface="+mn-lt"/>
              </a:rPr>
              <a:t>is </a:t>
            </a:r>
            <a:r>
              <a:rPr lang="en-US" sz="2800" spc="-65" dirty="0">
                <a:latin typeface="+mn-lt"/>
              </a:rPr>
              <a:t> </a:t>
            </a:r>
            <a:r>
              <a:rPr lang="en-US" sz="2800" spc="25" dirty="0">
                <a:latin typeface="+mn-lt"/>
              </a:rPr>
              <a:t>an </a:t>
            </a:r>
            <a:r>
              <a:rPr lang="en-US" sz="2800" spc="-105" dirty="0">
                <a:latin typeface="+mn-lt"/>
              </a:rPr>
              <a:t>API </a:t>
            </a:r>
            <a:r>
              <a:rPr lang="en-US" sz="2800" spc="25" dirty="0">
                <a:latin typeface="+mn-lt"/>
              </a:rPr>
              <a:t>for </a:t>
            </a:r>
            <a:r>
              <a:rPr lang="en-US" sz="2800" spc="5" dirty="0">
                <a:latin typeface="+mn-lt"/>
              </a:rPr>
              <a:t>Java </a:t>
            </a:r>
            <a:r>
              <a:rPr lang="en-US" sz="2800" spc="-70" dirty="0">
                <a:latin typeface="+mn-lt"/>
              </a:rPr>
              <a:t>GUI </a:t>
            </a:r>
            <a:r>
              <a:rPr lang="en-US" sz="2800" dirty="0">
                <a:latin typeface="+mn-lt"/>
              </a:rPr>
              <a:t>programing </a:t>
            </a:r>
            <a:r>
              <a:rPr lang="en-US" sz="2800" spc="145" dirty="0">
                <a:latin typeface="+mn-lt"/>
              </a:rPr>
              <a:t>that </a:t>
            </a:r>
            <a:r>
              <a:rPr lang="en-US" sz="2800" spc="45" dirty="0">
                <a:latin typeface="+mn-lt"/>
              </a:rPr>
              <a:t>provide </a:t>
            </a:r>
            <a:r>
              <a:rPr lang="en-US" sz="2800" spc="-80" dirty="0">
                <a:latin typeface="+mn-lt"/>
              </a:rPr>
              <a:t>GUI. </a:t>
            </a:r>
            <a:endParaRPr lang="en-US" sz="2800" dirty="0">
              <a:latin typeface="+mn-lt"/>
            </a:endParaRP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3295575" y="685805"/>
            <a:ext cx="2237740" cy="755015"/>
          </a:xfrm>
          <a:prstGeom prst="rect">
            <a:avLst/>
          </a:prstGeom>
          <a:noFill/>
          <a:ln>
            <a:noFill/>
          </a:ln>
        </p:spPr>
      </p:pic>
    </p:spTree>
    <p:extLst>
      <p:ext uri="{BB962C8B-B14F-4D97-AF65-F5344CB8AC3E}">
        <p14:creationId xmlns:p14="http://schemas.microsoft.com/office/powerpoint/2010/main" val="2377909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7C0-2B54-1409-3B13-DABA19D99993}"/>
              </a:ext>
            </a:extLst>
          </p:cNvPr>
          <p:cNvSpPr>
            <a:spLocks noGrp="1"/>
          </p:cNvSpPr>
          <p:nvPr>
            <p:ph type="title"/>
          </p:nvPr>
        </p:nvSpPr>
        <p:spPr>
          <a:xfrm>
            <a:off x="900684" y="1477079"/>
            <a:ext cx="7342632" cy="1143000"/>
          </a:xfrm>
        </p:spPr>
        <p:txBody>
          <a:bodyPr>
            <a:noAutofit/>
          </a:bodyPr>
          <a:lstStyle/>
          <a:p>
            <a:r>
              <a:rPr lang="en-US" sz="4000" b="1" dirty="0"/>
              <a:t>GRAPHICAL USER INRERFACE </a:t>
            </a:r>
          </a:p>
        </p:txBody>
      </p:sp>
      <p:sp>
        <p:nvSpPr>
          <p:cNvPr id="3" name="Text Placeholder 2">
            <a:extLst>
              <a:ext uri="{FF2B5EF4-FFF2-40B4-BE49-F238E27FC236}">
                <a16:creationId xmlns:a16="http://schemas.microsoft.com/office/drawing/2014/main" id="{110C3D7D-D194-F57E-DCB9-BDBB92FD5C65}"/>
              </a:ext>
            </a:extLst>
          </p:cNvPr>
          <p:cNvSpPr>
            <a:spLocks noGrp="1"/>
          </p:cNvSpPr>
          <p:nvPr>
            <p:ph type="body" idx="1"/>
          </p:nvPr>
        </p:nvSpPr>
        <p:spPr>
          <a:xfrm>
            <a:off x="457200" y="2577551"/>
            <a:ext cx="8229600" cy="3483220"/>
          </a:xfrm>
        </p:spPr>
        <p:txBody>
          <a:bodyPr>
            <a:normAutofit/>
          </a:bodyPr>
          <a:lstStyle/>
          <a:p>
            <a:pPr marL="114300" indent="0">
              <a:buNone/>
            </a:pPr>
            <a:r>
              <a:rPr lang="en-US" sz="2800" spc="-70" dirty="0">
                <a:latin typeface="+mn-lt"/>
              </a:rPr>
              <a:t>GUI </a:t>
            </a:r>
            <a:r>
              <a:rPr lang="en-US" sz="2800" spc="-25" dirty="0">
                <a:latin typeface="+mn-lt"/>
              </a:rPr>
              <a:t>in </a:t>
            </a:r>
            <a:r>
              <a:rPr lang="en-US" sz="2800" spc="5" dirty="0">
                <a:latin typeface="+mn-lt"/>
              </a:rPr>
              <a:t>Java </a:t>
            </a:r>
            <a:r>
              <a:rPr lang="en-US" sz="2800" spc="-70" dirty="0">
                <a:latin typeface="+mn-lt"/>
              </a:rPr>
              <a:t>is </a:t>
            </a:r>
            <a:r>
              <a:rPr lang="en-US" sz="2800" spc="25" dirty="0">
                <a:latin typeface="+mn-lt"/>
              </a:rPr>
              <a:t>an </a:t>
            </a:r>
            <a:r>
              <a:rPr lang="en-US" sz="2800" spc="204" dirty="0">
                <a:latin typeface="+mn-lt"/>
              </a:rPr>
              <a:t>easy-to-</a:t>
            </a:r>
            <a:r>
              <a:rPr lang="en-US" sz="2800" dirty="0">
                <a:latin typeface="+mn-lt"/>
              </a:rPr>
              <a:t>use </a:t>
            </a:r>
            <a:r>
              <a:rPr lang="en-US" sz="2800" spc="-30" dirty="0">
                <a:latin typeface="+mn-lt"/>
              </a:rPr>
              <a:t>visual</a:t>
            </a:r>
            <a:r>
              <a:rPr lang="en-US" sz="2800" i="1" spc="-30" dirty="0">
                <a:latin typeface="+mn-lt"/>
              </a:rPr>
              <a:t> </a:t>
            </a:r>
            <a:r>
              <a:rPr lang="en-US" sz="2800" spc="70" dirty="0">
                <a:latin typeface="+mn-lt"/>
              </a:rPr>
              <a:t>experience </a:t>
            </a:r>
            <a:r>
              <a:rPr lang="en-US" sz="2800" spc="40" dirty="0">
                <a:latin typeface="+mn-lt"/>
              </a:rPr>
              <a:t>builder </a:t>
            </a:r>
            <a:r>
              <a:rPr lang="en-US" sz="2800" spc="25" dirty="0">
                <a:latin typeface="+mn-lt"/>
              </a:rPr>
              <a:t>for </a:t>
            </a:r>
            <a:r>
              <a:rPr lang="en-US" sz="2800" spc="5" dirty="0">
                <a:latin typeface="+mn-lt"/>
              </a:rPr>
              <a:t>Java </a:t>
            </a:r>
            <a:r>
              <a:rPr lang="en-US" sz="2800" spc="25" dirty="0">
                <a:latin typeface="+mn-lt"/>
              </a:rPr>
              <a:t>applications. </a:t>
            </a:r>
            <a:r>
              <a:rPr lang="en-US" sz="2800" spc="110" dirty="0">
                <a:latin typeface="+mn-lt"/>
              </a:rPr>
              <a:t>It </a:t>
            </a:r>
            <a:r>
              <a:rPr lang="en-US" sz="2800" spc="-70" dirty="0">
                <a:latin typeface="+mn-lt"/>
              </a:rPr>
              <a:t>is </a:t>
            </a:r>
            <a:r>
              <a:rPr lang="en-US" sz="2800" spc="35" dirty="0">
                <a:latin typeface="+mn-lt"/>
              </a:rPr>
              <a:t>mainly </a:t>
            </a:r>
            <a:r>
              <a:rPr lang="en-US" sz="2800" spc="110" dirty="0">
                <a:latin typeface="+mn-lt"/>
              </a:rPr>
              <a:t>made </a:t>
            </a:r>
            <a:r>
              <a:rPr lang="en-US" sz="2800" spc="30" dirty="0">
                <a:latin typeface="+mn-lt"/>
              </a:rPr>
              <a:t>of </a:t>
            </a:r>
            <a:r>
              <a:rPr lang="en-US" sz="2800" spc="35" dirty="0">
                <a:latin typeface="+mn-lt"/>
              </a:rPr>
              <a:t> </a:t>
            </a:r>
            <a:r>
              <a:rPr lang="en-US" sz="2800" spc="15" dirty="0">
                <a:latin typeface="+mn-lt"/>
              </a:rPr>
              <a:t>graphical </a:t>
            </a:r>
            <a:r>
              <a:rPr lang="en-US" sz="2800" spc="60" dirty="0">
                <a:latin typeface="+mn-lt"/>
              </a:rPr>
              <a:t>components </a:t>
            </a:r>
            <a:r>
              <a:rPr lang="en-US" sz="2800" spc="15" dirty="0">
                <a:latin typeface="+mn-lt"/>
              </a:rPr>
              <a:t>like </a:t>
            </a:r>
            <a:r>
              <a:rPr lang="en-US" sz="2800" spc="45" dirty="0">
                <a:latin typeface="+mn-lt"/>
              </a:rPr>
              <a:t>buttons, </a:t>
            </a:r>
            <a:r>
              <a:rPr lang="en-US" sz="2800" spc="-10" dirty="0">
                <a:latin typeface="+mn-lt"/>
              </a:rPr>
              <a:t>labels, windows, </a:t>
            </a:r>
            <a:r>
              <a:rPr lang="en-US" sz="2800" spc="100" dirty="0">
                <a:latin typeface="+mn-lt"/>
              </a:rPr>
              <a:t>etc. </a:t>
            </a:r>
            <a:r>
              <a:rPr lang="en-US" sz="2800" spc="10" dirty="0">
                <a:latin typeface="+mn-lt"/>
              </a:rPr>
              <a:t>through </a:t>
            </a:r>
            <a:r>
              <a:rPr lang="en-US" sz="2800" spc="25" dirty="0">
                <a:latin typeface="+mn-lt"/>
              </a:rPr>
              <a:t>which </a:t>
            </a:r>
            <a:r>
              <a:rPr lang="en-US" sz="2800" spc="125" dirty="0">
                <a:latin typeface="+mn-lt"/>
              </a:rPr>
              <a:t>the </a:t>
            </a:r>
            <a:r>
              <a:rPr lang="en-US" sz="2800" spc="-850" dirty="0">
                <a:latin typeface="+mn-lt"/>
              </a:rPr>
              <a:t> </a:t>
            </a:r>
            <a:r>
              <a:rPr lang="en-US" sz="2800" spc="5" dirty="0">
                <a:latin typeface="+mn-lt"/>
              </a:rPr>
              <a:t>user </a:t>
            </a:r>
            <a:r>
              <a:rPr lang="en-US" sz="2800" spc="60" dirty="0">
                <a:latin typeface="+mn-lt"/>
              </a:rPr>
              <a:t>can </a:t>
            </a:r>
            <a:r>
              <a:rPr lang="en-US" sz="2800" spc="100" dirty="0">
                <a:latin typeface="+mn-lt"/>
              </a:rPr>
              <a:t>interact </a:t>
            </a:r>
            <a:r>
              <a:rPr lang="en-US" sz="2800" spc="70" dirty="0">
                <a:latin typeface="+mn-lt"/>
              </a:rPr>
              <a:t>with </a:t>
            </a:r>
            <a:r>
              <a:rPr lang="en-US" sz="2800" spc="25" dirty="0">
                <a:latin typeface="+mn-lt"/>
              </a:rPr>
              <a:t>an </a:t>
            </a:r>
            <a:r>
              <a:rPr lang="en-US" sz="2800" spc="40" dirty="0">
                <a:latin typeface="+mn-lt"/>
              </a:rPr>
              <a:t>application. </a:t>
            </a:r>
            <a:r>
              <a:rPr lang="en-US" sz="2800" spc="-70" dirty="0">
                <a:latin typeface="+mn-lt"/>
              </a:rPr>
              <a:t>GUI </a:t>
            </a:r>
            <a:r>
              <a:rPr lang="en-US" sz="2800" spc="25" dirty="0">
                <a:latin typeface="+mn-lt"/>
              </a:rPr>
              <a:t>plays an </a:t>
            </a:r>
            <a:r>
              <a:rPr lang="en-US" sz="2800" spc="90" dirty="0">
                <a:latin typeface="+mn-lt"/>
              </a:rPr>
              <a:t>important </a:t>
            </a:r>
            <a:r>
              <a:rPr lang="en-US" sz="2800" spc="15" dirty="0">
                <a:latin typeface="+mn-lt"/>
              </a:rPr>
              <a:t>role </a:t>
            </a:r>
            <a:r>
              <a:rPr lang="en-US" sz="2800" spc="125" dirty="0">
                <a:latin typeface="+mn-lt"/>
              </a:rPr>
              <a:t>to </a:t>
            </a:r>
            <a:r>
              <a:rPr lang="en-US" sz="2800" spc="25" dirty="0">
                <a:latin typeface="+mn-lt"/>
              </a:rPr>
              <a:t>build </a:t>
            </a:r>
            <a:r>
              <a:rPr lang="en-US" sz="2800" spc="30" dirty="0">
                <a:latin typeface="+mn-lt"/>
              </a:rPr>
              <a:t> </a:t>
            </a:r>
            <a:r>
              <a:rPr lang="en-US" sz="2800" spc="50" dirty="0">
                <a:latin typeface="+mn-lt"/>
              </a:rPr>
              <a:t>easy</a:t>
            </a:r>
            <a:r>
              <a:rPr lang="en-US" sz="2800" spc="-125" dirty="0">
                <a:latin typeface="+mn-lt"/>
              </a:rPr>
              <a:t> </a:t>
            </a:r>
            <a:r>
              <a:rPr lang="en-US" sz="2800" spc="65" dirty="0">
                <a:latin typeface="+mn-lt"/>
              </a:rPr>
              <a:t>interfaces</a:t>
            </a:r>
            <a:r>
              <a:rPr lang="en-US" sz="2800" spc="-130" dirty="0">
                <a:latin typeface="+mn-lt"/>
              </a:rPr>
              <a:t> </a:t>
            </a:r>
            <a:r>
              <a:rPr lang="en-US" sz="2800" spc="25" dirty="0">
                <a:latin typeface="+mn-lt"/>
              </a:rPr>
              <a:t>for</a:t>
            </a:r>
            <a:r>
              <a:rPr lang="en-US" sz="2800" spc="-125" dirty="0">
                <a:latin typeface="+mn-lt"/>
              </a:rPr>
              <a:t> </a:t>
            </a:r>
            <a:r>
              <a:rPr lang="en-US" sz="2800" spc="5" dirty="0">
                <a:latin typeface="+mn-lt"/>
              </a:rPr>
              <a:t>Java</a:t>
            </a:r>
            <a:r>
              <a:rPr lang="en-US" sz="2800" spc="-125" dirty="0">
                <a:latin typeface="+mn-lt"/>
              </a:rPr>
              <a:t> </a:t>
            </a:r>
            <a:r>
              <a:rPr lang="en-US" sz="2800" spc="25" dirty="0">
                <a:latin typeface="+mn-lt"/>
              </a:rPr>
              <a:t>applications.</a:t>
            </a:r>
          </a:p>
          <a:p>
            <a:pPr marL="114300" indent="0">
              <a:buNone/>
            </a:pPr>
            <a:endParaRPr lang="en-US" dirty="0">
              <a:latin typeface="+mn-lt"/>
            </a:endParaRPr>
          </a:p>
        </p:txBody>
      </p:sp>
      <p:sp>
        <p:nvSpPr>
          <p:cNvPr id="4" name="Slide Number Placeholder 3">
            <a:extLst>
              <a:ext uri="{FF2B5EF4-FFF2-40B4-BE49-F238E27FC236}">
                <a16:creationId xmlns:a16="http://schemas.microsoft.com/office/drawing/2014/main" id="{F71A1E0E-634B-0586-FB0C-B3F82D4F5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Google Shape;113;p16">
            <a:extLst>
              <a:ext uri="{FF2B5EF4-FFF2-40B4-BE49-F238E27FC236}">
                <a16:creationId xmlns:a16="http://schemas.microsoft.com/office/drawing/2014/main" id="{1EF3E802-8EFF-670A-45DD-580DFD06984F}"/>
              </a:ext>
            </a:extLst>
          </p:cNvPr>
          <p:cNvPicPr preferRelativeResize="0"/>
          <p:nvPr/>
        </p:nvPicPr>
        <p:blipFill rotWithShape="1">
          <a:blip r:embed="rId2">
            <a:alphaModFix/>
          </a:blip>
          <a:srcRect/>
          <a:stretch/>
        </p:blipFill>
        <p:spPr>
          <a:xfrm>
            <a:off x="3286431" y="640825"/>
            <a:ext cx="2237740" cy="755015"/>
          </a:xfrm>
          <a:prstGeom prst="rect">
            <a:avLst/>
          </a:prstGeom>
          <a:noFill/>
          <a:ln>
            <a:noFill/>
          </a:ln>
        </p:spPr>
      </p:pic>
    </p:spTree>
    <p:extLst>
      <p:ext uri="{BB962C8B-B14F-4D97-AF65-F5344CB8AC3E}">
        <p14:creationId xmlns:p14="http://schemas.microsoft.com/office/powerpoint/2010/main" val="287252606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3038</Words>
  <Application>Microsoft Office PowerPoint</Application>
  <PresentationFormat>On-screen Show (4:3)</PresentationFormat>
  <Paragraphs>261</Paragraphs>
  <Slides>28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Times New Roman</vt:lpstr>
      <vt:lpstr>Office Theme</vt:lpstr>
      <vt:lpstr>GYM MANAGEMENT SYSTEM </vt:lpstr>
      <vt:lpstr>      Table of contents</vt:lpstr>
      <vt:lpstr>INTRODUCTION </vt:lpstr>
      <vt:lpstr>ABSTRACT</vt:lpstr>
      <vt:lpstr>ABSTRACT</vt:lpstr>
      <vt:lpstr>ABSTRACT</vt:lpstr>
      <vt:lpstr>.</vt:lpstr>
      <vt:lpstr>GRAPHICAL USER INRERFACE </vt:lpstr>
      <vt:lpstr>GRAPHICAL USER INRERFACE </vt:lpstr>
      <vt:lpstr>GUI OUTPUT</vt:lpstr>
      <vt:lpstr>GUI OUTPUT</vt:lpstr>
      <vt:lpstr>GUI OUTPUT</vt:lpstr>
      <vt:lpstr>DATABASE DESIGN </vt:lpstr>
      <vt:lpstr>DATABASE DESIGN </vt:lpstr>
      <vt:lpstr>DATABASE DESIGN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OUTPUT </vt:lpstr>
      <vt:lpstr>LITERATURE SURVEY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 DETECT  using Machine Language Modelling</dc:title>
  <dc:creator>HP</dc:creator>
  <cp:lastModifiedBy>SARANSH  SINGH (RA2212703010013)</cp:lastModifiedBy>
  <cp:revision>4</cp:revision>
  <dcterms:modified xsi:type="dcterms:W3CDTF">2023-11-09T03:30:18Z</dcterms:modified>
</cp:coreProperties>
</file>