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8bec22560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8bec22560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8bec22560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8bec22560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8bec22560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8bec22560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8bec22560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8bec22560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8bec22560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8bec22560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bec22560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bec22560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bec22560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8bec22560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bec22560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bec22560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8bec22560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8bec22560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8bec22560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8bec22560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8bec225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8bec225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8bec22560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8bec22560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8bec22560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8bec22560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8bec2256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8bec2256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8bec22560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8bec22560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8bec22560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8bec22560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bec22560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8bec22560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8bec22560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8bec2256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8bec22560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8bec2256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8bec2256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8bec2256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8bec22560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8bec22560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bec2256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bec2256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8bec22560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8bec22560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8bec2256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8bec2256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8bec22560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8bec22560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8bec22560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08bec22560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8bec22560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8bec22560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8bec22560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8bec22560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8bec22560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08bec22560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8bec22560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08bec22560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8bec22560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8bec22560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8bec22560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8bec22560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8bec2256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8bec2256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8bec22560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8bec22560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8bec22560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8bec22560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8bec2256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08bec2256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8bec2256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8bec2256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8bec225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8bec225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8bec2256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8bec2256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bec22560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bec22560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8bec22560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8bec22560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mi-ami.ru:8080/profile/account.html?gender=male&amp;age=13#comments" TargetMode="External"/><Relationship Id="rId4" Type="http://schemas.openxmlformats.org/officeDocument/2006/relationships/hyperlink" Target="http://mi-ami.ru:8080/profile/account.html?gender=male&amp;age=13#commen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forms.gle/nQ1iqgiHAnXYkycS8" TargetMode="External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iu5git/JavaScript/issues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URL - unified resource locator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http://mi-ami.ru:8080/profile/account.html?gender=male&amp;age=13#comments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http</a:t>
            </a:r>
            <a:r>
              <a:rPr lang="ru">
                <a:solidFill>
                  <a:schemeClr val="dk1"/>
                </a:solidFill>
              </a:rPr>
              <a:t> - протокол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mi-ami.ru</a:t>
            </a:r>
            <a:r>
              <a:rPr lang="ru">
                <a:solidFill>
                  <a:schemeClr val="dk1"/>
                </a:solidFill>
              </a:rPr>
              <a:t> - доменное имя (DNS имя сервера)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8080</a:t>
            </a:r>
            <a:r>
              <a:rPr lang="ru">
                <a:solidFill>
                  <a:schemeClr val="dk1"/>
                </a:solidFill>
              </a:rPr>
              <a:t> - TCP порт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/profile/account.html</a:t>
            </a:r>
            <a:r>
              <a:rPr lang="ru">
                <a:solidFill>
                  <a:schemeClr val="dk1"/>
                </a:solidFill>
              </a:rPr>
              <a:t> - путь до документа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?gender=male&amp;age=13</a:t>
            </a:r>
            <a:r>
              <a:rPr lang="ru">
                <a:solidFill>
                  <a:schemeClr val="dk1"/>
                </a:solidFill>
              </a:rPr>
              <a:t> - query-параметры (параметры запроса)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#comments </a:t>
            </a:r>
            <a:r>
              <a:rPr lang="ru">
                <a:solidFill>
                  <a:schemeClr val="dk1"/>
                </a:solidFill>
              </a:rPr>
              <a:t>- якорь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Документы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Документ - это тело ответа HTTP-запроса. Он может иметь несколько типов (MIME-типы):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text/html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text/css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text/javascript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image/png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video/mp4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 так далее…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Документы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 смыслу документы можно разделить на </a:t>
            </a:r>
            <a:r>
              <a:rPr lang="ru" u="sng">
                <a:solidFill>
                  <a:schemeClr val="dk1"/>
                </a:solidFill>
              </a:rPr>
              <a:t>статические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lang="ru" u="sng">
                <a:solidFill>
                  <a:schemeClr val="dk1"/>
                </a:solidFill>
              </a:rPr>
              <a:t>динамические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Статические: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Файлы на дисках сервера, зачастую с постоянным адресом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Динамические: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Создаются на каждый запрос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Содержимое зависит от внешних факторов (пользователя, времени и тд)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Адрес может меняться (может быть и постоянным)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9"/>
            <a:ext cx="8520601" cy="195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5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Протоколы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Существует большое множество различных сетевых протоколов связи. Самые распространенные: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TCP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UPD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HTTP (работает поверх TCP)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FTP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SSH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- HyperText Transfer Protocol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Основой HTTP является технология «клиент-сервер»: всегда есть клиент, который посылает запрос, и сервер который получает запрос и отдает нужный ответ.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Изначально использовался для передачи исключительно HTML, но вскоре был расширен при помощи MIME-типов.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Отсюда делаем вывод, что каждый запрос браузера за ресурсами - это HTTP-запрос.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HTTP-запроса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Каждое HTTP-сообщение состоит: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метод (GET, POST, PUT, DELETE и тд);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URL запроса (адрес ресурса);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заголовки - </a:t>
            </a:r>
            <a:r>
              <a:rPr lang="ru">
                <a:solidFill>
                  <a:schemeClr val="dk1"/>
                </a:solidFill>
              </a:rPr>
              <a:t>характеризуют тело сообщения, параметры передачи и прочие сведения;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тело - может отсутствовать.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HTTP-ответа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Ответ как правило состоит также из </a:t>
            </a:r>
            <a:r>
              <a:rPr lang="ru" u="sng">
                <a:solidFill>
                  <a:schemeClr val="dk1"/>
                </a:solidFill>
              </a:rPr>
              <a:t>тела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lang="ru" u="sng">
                <a:solidFill>
                  <a:schemeClr val="dk1"/>
                </a:solidFill>
              </a:rPr>
              <a:t>заголовков</a:t>
            </a:r>
            <a:r>
              <a:rPr lang="ru">
                <a:solidFill>
                  <a:schemeClr val="dk1"/>
                </a:solidFill>
              </a:rPr>
              <a:t>, а также из статуса ответа. Различают 5 видов статусов: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1хх</a:t>
            </a:r>
            <a:r>
              <a:rPr lang="ru">
                <a:solidFill>
                  <a:schemeClr val="dk1"/>
                </a:solidFill>
              </a:rPr>
              <a:t> - информативный статус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2хх</a:t>
            </a:r>
            <a:r>
              <a:rPr lang="ru">
                <a:solidFill>
                  <a:schemeClr val="dk1"/>
                </a:solidFill>
              </a:rPr>
              <a:t> - успешный статус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3хх</a:t>
            </a:r>
            <a:r>
              <a:rPr lang="ru">
                <a:solidFill>
                  <a:schemeClr val="dk1"/>
                </a:solidFill>
              </a:rPr>
              <a:t> - перенаправление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4хх</a:t>
            </a:r>
            <a:r>
              <a:rPr lang="ru">
                <a:solidFill>
                  <a:schemeClr val="dk1"/>
                </a:solidFill>
              </a:rPr>
              <a:t> - клиентская ошибка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5хх</a:t>
            </a:r>
            <a:r>
              <a:rPr lang="ru">
                <a:solidFill>
                  <a:schemeClr val="dk1"/>
                </a:solidFill>
              </a:rPr>
              <a:t> - ошибка сервера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курс?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Ф</a:t>
            </a:r>
            <a:r>
              <a:rPr lang="ru">
                <a:solidFill>
                  <a:schemeClr val="dk1"/>
                </a:solidFill>
              </a:rPr>
              <a:t>ундаментальный web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Advanced</a:t>
            </a:r>
            <a:r>
              <a:rPr lang="ru">
                <a:solidFill>
                  <a:schemeClr val="dk1"/>
                </a:solidFill>
              </a:rPr>
              <a:t> javascript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Клиентская разработка (vanilla js)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Серверная разработка (node.js)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Real-time messages (polling, websocket)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HTTP-запроса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8725"/>
            <a:ext cx="852060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Пример HTTP-ответа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13" y="1323425"/>
            <a:ext cx="852518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</a:t>
            </a:r>
            <a:endParaRPr/>
          </a:p>
        </p:txBody>
      </p:sp>
      <p:sp>
        <p:nvSpPr>
          <p:cNvPr id="182" name="Google Shape;182;p34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</a:t>
            </a:r>
            <a:r>
              <a:rPr lang="ru"/>
              <a:t>http://htmlbook.ru/html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HTML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0" y="1106450"/>
            <a:ext cx="59869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DOCTYPE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DOCTYPE - указание типа содержимого.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HTML 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HTML 4 (Строгий синтаксис)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50" y="2045713"/>
            <a:ext cx="196480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850" y="3016720"/>
            <a:ext cx="4205774" cy="6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теги (верхний уровень)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html - обертка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head - заголовок (не отображается на странице)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body - тело (то, что видит пользователь)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теги (внутри head)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title</a:t>
            </a:r>
            <a:r>
              <a:rPr lang="ru">
                <a:solidFill>
                  <a:schemeClr val="dk1"/>
                </a:solidFill>
              </a:rPr>
              <a:t> - название страницы (отображается в заголовке браузера)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meta - дополнительная информация для браузера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link - подключение ресурсов (например, CSS)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script - загрузка JavaScript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50" y="1539400"/>
            <a:ext cx="2808300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450" y="2544350"/>
            <a:ext cx="4788311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450" y="3435675"/>
            <a:ext cx="4350464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450" y="4395675"/>
            <a:ext cx="3836459" cy="6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теги (внутри body)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h1 - h6 - заголовки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p - параграфы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div - абстрактный блочный контейнер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span - абстрактный строчный контейнер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a - гиперссылки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img - изображение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ul, ol, li - маркированные списки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Гиперссылки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href - URL гиперссылки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target - в каком окне открывать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name - название якоря (вместо href)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0" y="2347625"/>
            <a:ext cx="7226750" cy="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Формы</a:t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action</a:t>
            </a:r>
            <a:r>
              <a:rPr lang="ru">
                <a:solidFill>
                  <a:schemeClr val="dk1"/>
                </a:solidFill>
              </a:rPr>
              <a:t> - URL, куда будет отправлена форма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method - GET или POST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enctype - способ кодирования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5" y="2292650"/>
            <a:ext cx="5756974" cy="20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ведет курс?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Лекции: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Аксенова Мария Владимировна (старший преподаватель ИУ5)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Алехин Сергей Сергеевич (бакалавр ИУ5, frontend-разработчик в команде клиентской инфраструктуры OZON)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Толпаров Натан Русланович (бакалавр ИУ5, fullstack-разработчик в команде разработки внутренних сервисов Яндекс.Go)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Лабораторные работы будут вести магистры первого курса ИУ5.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За предоставленную возможность поучаствовать в обновлении курса благодарим Канева Антона Игоревича.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</a:t>
            </a:r>
            <a:endParaRPr/>
          </a:p>
        </p:txBody>
      </p:sp>
      <p:sp>
        <p:nvSpPr>
          <p:cNvPr id="238" name="Google Shape;238;p42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</a:t>
            </a:r>
            <a:r>
              <a:rPr lang="ru"/>
              <a:t>http://htmlbook.ru/css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CSS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50" y="1195700"/>
            <a:ext cx="6754199" cy="31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задать стили?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Встроены в браузер (у каждого тега)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Внешний файл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HTML коде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HTML теге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25" y="1864275"/>
            <a:ext cx="42672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625" y="2795913"/>
            <a:ext cx="23812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625" y="3727575"/>
            <a:ext cx="38385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бывают стили?</a:t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width, height - размер элемента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margin, padding - границы и отступы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display - отображение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color - управление цветом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background - фон элемента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font - управление шрифтом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text-align - выравнивание текста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и идентификаторы</a:t>
            </a:r>
            <a:endParaRPr/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id - идентификатор элемента (уникален на странице)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class - список классов элемента (может повторяться на странице)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50" y="1574200"/>
            <a:ext cx="41814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550" y="2571750"/>
            <a:ext cx="45243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селекторы (базовые)</a:t>
            </a:r>
            <a:endParaRPr/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Универсальный селектор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Имена тегов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Имена классов (с точки)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Идентификатор тегов (с решетки)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50" y="1606802"/>
            <a:ext cx="3947826" cy="5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50" y="2488925"/>
            <a:ext cx="2849927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050" y="3440800"/>
            <a:ext cx="3632450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050" y="4392675"/>
            <a:ext cx="3110768" cy="6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селекторы (сложные)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Контекстные (вложенные)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Дочерние (вложенность = 1 уровень)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Соседние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Группировка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50" y="1537054"/>
            <a:ext cx="4675876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50" y="2524300"/>
            <a:ext cx="2849927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050" y="3419575"/>
            <a:ext cx="3632450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050" y="4405475"/>
            <a:ext cx="24405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стилей</a:t>
            </a:r>
            <a:endParaRPr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25" y="1340425"/>
            <a:ext cx="7933475" cy="332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Приоритеты стилей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311700" y="1152475"/>
            <a:ext cx="37989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случае, если два разных стиля конфликтуют между собой, применяется тот, что обладает большей </a:t>
            </a:r>
            <a:r>
              <a:rPr b="1" lang="ru">
                <a:solidFill>
                  <a:schemeClr val="dk1"/>
                </a:solidFill>
              </a:rPr>
              <a:t>специфичностью</a:t>
            </a:r>
            <a:r>
              <a:rPr lang="ru">
                <a:solidFill>
                  <a:schemeClr val="dk1"/>
                </a:solidFill>
              </a:rPr>
              <a:t>. Если специфичность двух стилей совпадает, применяется тот, что расположен </a:t>
            </a:r>
            <a:r>
              <a:rPr b="1" lang="ru">
                <a:solidFill>
                  <a:schemeClr val="dk1"/>
                </a:solidFill>
              </a:rPr>
              <a:t>ниже </a:t>
            </a:r>
            <a:r>
              <a:rPr lang="ru">
                <a:solidFill>
                  <a:schemeClr val="dk1"/>
                </a:solidFill>
              </a:rPr>
              <a:t>в HTML/CSS коде.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Указание в значение стиля флага </a:t>
            </a:r>
            <a:r>
              <a:rPr b="1" lang="ru">
                <a:solidFill>
                  <a:schemeClr val="dk1"/>
                </a:solidFill>
              </a:rPr>
              <a:t>!important</a:t>
            </a:r>
            <a:r>
              <a:rPr lang="ru">
                <a:solidFill>
                  <a:schemeClr val="dk1"/>
                </a:solidFill>
              </a:rPr>
              <a:t> позволяет перекрыть проверку специфичности.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0" name="Google Shape;3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875" y="781025"/>
            <a:ext cx="43160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JavaScript</a:t>
            </a:r>
            <a:endParaRPr/>
          </a:p>
        </p:txBody>
      </p:sp>
      <p:sp>
        <p:nvSpPr>
          <p:cNvPr id="306" name="Google Shape;306;p51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</a:t>
            </a:r>
            <a:r>
              <a:rPr lang="ru"/>
              <a:t>https://learn.javascript.ru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Введение в Web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Основы JavaScript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Модель клиент-сервер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Запросы AJAX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Асинхронный JavaScript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Бекенд на JavaScript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Web реального времени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JavaScript</a:t>
            </a:r>
            <a:endParaRPr/>
          </a:p>
        </p:txBody>
      </p:sp>
      <p:pic>
        <p:nvPicPr>
          <p:cNvPr id="312" name="Google Shape;3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775" y="1239450"/>
            <a:ext cx="4552450" cy="34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загрузить JavaScript?</a:t>
            </a:r>
            <a:endParaRPr/>
          </a:p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Внешний файл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HTML коде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9" name="Google Shape;3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25" y="1530325"/>
            <a:ext cx="3836459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625" y="2540550"/>
            <a:ext cx="2551257" cy="6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Обратная связь по лекции</a:t>
            </a:r>
            <a:endParaRPr/>
          </a:p>
        </p:txBody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Google формы</a:t>
            </a:r>
            <a:r>
              <a:rPr lang="ru">
                <a:solidFill>
                  <a:schemeClr val="dk1"/>
                </a:solidFill>
              </a:rPr>
              <a:t> -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https://forms.gle/nQ1iqgiHAnXYkycS8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7" name="Google Shape;32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713" y="1724725"/>
            <a:ext cx="3022575" cy="30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Контрольные мероприятия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Модуль 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1 РК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3 ЛР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1 ДЗ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Модуль 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1 РК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3 ЛР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Доп задание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Отчетность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ЛР - очная защита + отчет на почту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ДЗ - очная защита + отчет на почту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РК - 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Обратная связь по курсу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Issue на GitHub -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https://github.com/iu5git/JavaScript/issues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975" y="1795075"/>
            <a:ext cx="3122026" cy="312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</a:t>
            </a:r>
            <a:endParaRPr/>
          </a:p>
        </p:txBody>
      </p:sp>
      <p:sp>
        <p:nvSpPr>
          <p:cNvPr id="98" name="Google Shape;98;p20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</a:t>
            </a:r>
            <a:r>
              <a:rPr lang="ru"/>
              <a:t>https://vc.ru/selectel/76371-chto-proishodit-kogda-polzovatel-nabiraet-v-brauzere-adres-sayta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Базовый сценарий работы web-приложения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Пользователь вводит </a:t>
            </a:r>
            <a:r>
              <a:rPr lang="ru" u="sng">
                <a:solidFill>
                  <a:schemeClr val="dk1"/>
                </a:solidFill>
              </a:rPr>
              <a:t>URL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Браузер загружает страницу - HTML </a:t>
            </a:r>
            <a:r>
              <a:rPr lang="ru" u="sng">
                <a:solidFill>
                  <a:schemeClr val="dk1"/>
                </a:solidFill>
              </a:rPr>
              <a:t>документ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Браузер анализирует (парсит) HTML и загружает </a:t>
            </a:r>
            <a:r>
              <a:rPr lang="ru" u="sng">
                <a:solidFill>
                  <a:schemeClr val="dk1"/>
                </a:solidFill>
              </a:rPr>
              <a:t>доп. ресурсы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Браузер отображает (рендерит) HTML-страницу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