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3700" kern="1200">
        <a:solidFill>
          <a:schemeClr val="tx1"/>
        </a:solidFill>
        <a:latin typeface="Arial" charset="0"/>
        <a:ea typeface="ＭＳ Ｐゴシック" charset="-128"/>
        <a:cs typeface="+mn-cs"/>
      </a:defRPr>
    </a:lvl1pPr>
    <a:lvl2pPr marL="456742" algn="l" rtl="0" eaLnBrk="0" fontAlgn="base" hangingPunct="0">
      <a:spcBef>
        <a:spcPct val="0"/>
      </a:spcBef>
      <a:spcAft>
        <a:spcPct val="0"/>
      </a:spcAft>
      <a:defRPr sz="3700" kern="1200">
        <a:solidFill>
          <a:schemeClr val="tx1"/>
        </a:solidFill>
        <a:latin typeface="Arial" charset="0"/>
        <a:ea typeface="ＭＳ Ｐゴシック" charset="-128"/>
        <a:cs typeface="+mn-cs"/>
      </a:defRPr>
    </a:lvl2pPr>
    <a:lvl3pPr marL="913492" algn="l" rtl="0" eaLnBrk="0" fontAlgn="base" hangingPunct="0">
      <a:spcBef>
        <a:spcPct val="0"/>
      </a:spcBef>
      <a:spcAft>
        <a:spcPct val="0"/>
      </a:spcAft>
      <a:defRPr sz="3700" kern="1200">
        <a:solidFill>
          <a:schemeClr val="tx1"/>
        </a:solidFill>
        <a:latin typeface="Arial" charset="0"/>
        <a:ea typeface="ＭＳ Ｐゴシック" charset="-128"/>
        <a:cs typeface="+mn-cs"/>
      </a:defRPr>
    </a:lvl3pPr>
    <a:lvl4pPr marL="1370234" algn="l" rtl="0" eaLnBrk="0" fontAlgn="base" hangingPunct="0">
      <a:spcBef>
        <a:spcPct val="0"/>
      </a:spcBef>
      <a:spcAft>
        <a:spcPct val="0"/>
      </a:spcAft>
      <a:defRPr sz="3700" kern="1200">
        <a:solidFill>
          <a:schemeClr val="tx1"/>
        </a:solidFill>
        <a:latin typeface="Arial" charset="0"/>
        <a:ea typeface="ＭＳ Ｐゴシック" charset="-128"/>
        <a:cs typeface="+mn-cs"/>
      </a:defRPr>
    </a:lvl4pPr>
    <a:lvl5pPr marL="1826972" algn="l" rtl="0" eaLnBrk="0" fontAlgn="base" hangingPunct="0">
      <a:spcBef>
        <a:spcPct val="0"/>
      </a:spcBef>
      <a:spcAft>
        <a:spcPct val="0"/>
      </a:spcAft>
      <a:defRPr sz="3700" kern="1200">
        <a:solidFill>
          <a:schemeClr val="tx1"/>
        </a:solidFill>
        <a:latin typeface="Arial" charset="0"/>
        <a:ea typeface="ＭＳ Ｐゴシック" charset="-128"/>
        <a:cs typeface="+mn-cs"/>
      </a:defRPr>
    </a:lvl5pPr>
    <a:lvl6pPr marL="2283714" algn="l" defTabSz="913492" rtl="0" eaLnBrk="1" latinLnBrk="0" hangingPunct="1">
      <a:defRPr sz="3700" kern="1200">
        <a:solidFill>
          <a:schemeClr val="tx1"/>
        </a:solidFill>
        <a:latin typeface="Arial" charset="0"/>
        <a:ea typeface="ＭＳ Ｐゴシック" charset="-128"/>
        <a:cs typeface="+mn-cs"/>
      </a:defRPr>
    </a:lvl6pPr>
    <a:lvl7pPr marL="2740469" algn="l" defTabSz="913492" rtl="0" eaLnBrk="1" latinLnBrk="0" hangingPunct="1">
      <a:defRPr sz="3700" kern="1200">
        <a:solidFill>
          <a:schemeClr val="tx1"/>
        </a:solidFill>
        <a:latin typeface="Arial" charset="0"/>
        <a:ea typeface="ＭＳ Ｐゴシック" charset="-128"/>
        <a:cs typeface="+mn-cs"/>
      </a:defRPr>
    </a:lvl7pPr>
    <a:lvl8pPr marL="3197207" algn="l" defTabSz="913492" rtl="0" eaLnBrk="1" latinLnBrk="0" hangingPunct="1">
      <a:defRPr sz="3700" kern="1200">
        <a:solidFill>
          <a:schemeClr val="tx1"/>
        </a:solidFill>
        <a:latin typeface="Arial" charset="0"/>
        <a:ea typeface="ＭＳ Ｐゴシック" charset="-128"/>
        <a:cs typeface="+mn-cs"/>
      </a:defRPr>
    </a:lvl8pPr>
    <a:lvl9pPr marL="3653949" algn="l" defTabSz="913492" rtl="0" eaLnBrk="1" latinLnBrk="0" hangingPunct="1">
      <a:defRPr sz="37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592">
          <p15:clr>
            <a:srgbClr val="A4A3A4"/>
          </p15:clr>
        </p15:guide>
        <p15:guide id="2" orient="horz" pos="9960" userDrawn="1">
          <p15:clr>
            <a:srgbClr val="A4A3A4"/>
          </p15:clr>
        </p15:guide>
        <p15:guide id="3" orient="horz" pos="23328">
          <p15:clr>
            <a:srgbClr val="A4A3A4"/>
          </p15:clr>
        </p15:guide>
        <p15:guide id="4" orient="horz" pos="13800" userDrawn="1">
          <p15:clr>
            <a:srgbClr val="A4A3A4"/>
          </p15:clr>
        </p15:guide>
        <p15:guide id="5" orient="horz" pos="19656" userDrawn="1">
          <p15:clr>
            <a:srgbClr val="A4A3A4"/>
          </p15:clr>
        </p15:guide>
        <p15:guide id="6" pos="26952" userDrawn="1">
          <p15:clr>
            <a:srgbClr val="A4A3A4"/>
          </p15:clr>
        </p15:guide>
        <p15:guide id="7" pos="480" userDrawn="1">
          <p15:clr>
            <a:srgbClr val="A4A3A4"/>
          </p15:clr>
        </p15:guide>
        <p15:guide id="8" pos="9072" userDrawn="1">
          <p15:clr>
            <a:srgbClr val="A4A3A4"/>
          </p15:clr>
        </p15:guide>
        <p15:guide id="9" pos="18576" userDrawn="1">
          <p15:clr>
            <a:srgbClr val="A4A3A4"/>
          </p15:clr>
        </p15:guide>
        <p15:guide id="10" pos="27240" userDrawn="1">
          <p15:clr>
            <a:srgbClr val="A4A3A4"/>
          </p15:clr>
        </p15:guide>
        <p15:guide id="11" pos="9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CA"/>
    <a:srgbClr val="004081"/>
    <a:srgbClr val="FF0000"/>
    <a:srgbClr val="0F76C9"/>
    <a:srgbClr val="0F6FC6"/>
    <a:srgbClr val="75DBFF"/>
    <a:srgbClr val="FF6600"/>
    <a:srgbClr val="FF47E5"/>
    <a:srgbClr val="D9ECF4"/>
    <a:srgbClr val="FFF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956" autoAdjust="0"/>
  </p:normalViewPr>
  <p:slideViewPr>
    <p:cSldViewPr snapToGrid="0">
      <p:cViewPr>
        <p:scale>
          <a:sx n="28" d="100"/>
          <a:sy n="28" d="100"/>
        </p:scale>
        <p:origin x="1224" y="64"/>
      </p:cViewPr>
      <p:guideLst>
        <p:guide orient="horz" pos="-2592"/>
        <p:guide orient="horz" pos="9960"/>
        <p:guide orient="horz" pos="23328"/>
        <p:guide orient="horz" pos="13800"/>
        <p:guide orient="horz" pos="19656"/>
        <p:guide pos="26952"/>
        <p:guide pos="480"/>
        <p:guide pos="9072"/>
        <p:guide pos="18576"/>
        <p:guide pos="27240"/>
        <p:guide pos="9384"/>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51A27E-B07D-4768-9EE9-D62C058587B0}" type="datetimeFigureOut">
              <a:rPr lang="en-US" smtClean="0"/>
              <a:t>7/19/21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00442-14EC-4ADA-B388-58DDC8100014}" type="slidenum">
              <a:rPr lang="en-US" smtClean="0"/>
              <a:t>‹#›</a:t>
            </a:fld>
            <a:endParaRPr lang="en-US"/>
          </a:p>
        </p:txBody>
      </p:sp>
    </p:spTree>
    <p:extLst>
      <p:ext uri="{BB962C8B-B14F-4D97-AF65-F5344CB8AC3E}">
        <p14:creationId xmlns:p14="http://schemas.microsoft.com/office/powerpoint/2010/main" val="2866061003"/>
      </p:ext>
    </p:extLst>
  </p:cSld>
  <p:clrMap bg1="lt1" tx1="dk1" bg2="lt2" tx2="dk2" accent1="accent1" accent2="accent2" accent3="accent3" accent4="accent4" accent5="accent5" accent6="accent6" hlink="hlink" folHlink="folHlink"/>
  <p:notesStyle>
    <a:lvl1pPr marL="0" algn="l" defTabSz="913492" rtl="0" eaLnBrk="1" latinLnBrk="0" hangingPunct="1">
      <a:defRPr sz="1200" kern="1200">
        <a:solidFill>
          <a:schemeClr val="tx1"/>
        </a:solidFill>
        <a:latin typeface="+mn-lt"/>
        <a:ea typeface="+mn-ea"/>
        <a:cs typeface="+mn-cs"/>
      </a:defRPr>
    </a:lvl1pPr>
    <a:lvl2pPr marL="456742" algn="l" defTabSz="913492" rtl="0" eaLnBrk="1" latinLnBrk="0" hangingPunct="1">
      <a:defRPr sz="1200" kern="1200">
        <a:solidFill>
          <a:schemeClr val="tx1"/>
        </a:solidFill>
        <a:latin typeface="+mn-lt"/>
        <a:ea typeface="+mn-ea"/>
        <a:cs typeface="+mn-cs"/>
      </a:defRPr>
    </a:lvl2pPr>
    <a:lvl3pPr marL="913492" algn="l" defTabSz="913492" rtl="0" eaLnBrk="1" latinLnBrk="0" hangingPunct="1">
      <a:defRPr sz="1200" kern="1200">
        <a:solidFill>
          <a:schemeClr val="tx1"/>
        </a:solidFill>
        <a:latin typeface="+mn-lt"/>
        <a:ea typeface="+mn-ea"/>
        <a:cs typeface="+mn-cs"/>
      </a:defRPr>
    </a:lvl3pPr>
    <a:lvl4pPr marL="1370234" algn="l" defTabSz="913492" rtl="0" eaLnBrk="1" latinLnBrk="0" hangingPunct="1">
      <a:defRPr sz="1200" kern="1200">
        <a:solidFill>
          <a:schemeClr val="tx1"/>
        </a:solidFill>
        <a:latin typeface="+mn-lt"/>
        <a:ea typeface="+mn-ea"/>
        <a:cs typeface="+mn-cs"/>
      </a:defRPr>
    </a:lvl4pPr>
    <a:lvl5pPr marL="1826972" algn="l" defTabSz="913492" rtl="0" eaLnBrk="1" latinLnBrk="0" hangingPunct="1">
      <a:defRPr sz="1200" kern="1200">
        <a:solidFill>
          <a:schemeClr val="tx1"/>
        </a:solidFill>
        <a:latin typeface="+mn-lt"/>
        <a:ea typeface="+mn-ea"/>
        <a:cs typeface="+mn-cs"/>
      </a:defRPr>
    </a:lvl5pPr>
    <a:lvl6pPr marL="2283714" algn="l" defTabSz="913492" rtl="0" eaLnBrk="1" latinLnBrk="0" hangingPunct="1">
      <a:defRPr sz="1200" kern="1200">
        <a:solidFill>
          <a:schemeClr val="tx1"/>
        </a:solidFill>
        <a:latin typeface="+mn-lt"/>
        <a:ea typeface="+mn-ea"/>
        <a:cs typeface="+mn-cs"/>
      </a:defRPr>
    </a:lvl6pPr>
    <a:lvl7pPr marL="2740469" algn="l" defTabSz="913492" rtl="0" eaLnBrk="1" latinLnBrk="0" hangingPunct="1">
      <a:defRPr sz="1200" kern="1200">
        <a:solidFill>
          <a:schemeClr val="tx1"/>
        </a:solidFill>
        <a:latin typeface="+mn-lt"/>
        <a:ea typeface="+mn-ea"/>
        <a:cs typeface="+mn-cs"/>
      </a:defRPr>
    </a:lvl7pPr>
    <a:lvl8pPr marL="3197207" algn="l" defTabSz="913492" rtl="0" eaLnBrk="1" latinLnBrk="0" hangingPunct="1">
      <a:defRPr sz="1200" kern="1200">
        <a:solidFill>
          <a:schemeClr val="tx1"/>
        </a:solidFill>
        <a:latin typeface="+mn-lt"/>
        <a:ea typeface="+mn-ea"/>
        <a:cs typeface="+mn-cs"/>
      </a:defRPr>
    </a:lvl8pPr>
    <a:lvl9pPr marL="3653949" algn="l" defTabSz="9134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D500442-14EC-4ADA-B388-58DDC8100014}" type="slidenum">
              <a:rPr lang="en-US" smtClean="0"/>
              <a:t>1</a:t>
            </a:fld>
            <a:endParaRPr lang="en-US"/>
          </a:p>
        </p:txBody>
      </p:sp>
    </p:spTree>
    <p:extLst>
      <p:ext uri="{BB962C8B-B14F-4D97-AF65-F5344CB8AC3E}">
        <p14:creationId xmlns:p14="http://schemas.microsoft.com/office/powerpoint/2010/main" val="102843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280"/>
            <a:ext cx="37307520" cy="7056240"/>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6583680" y="18654119"/>
            <a:ext cx="30723840" cy="8411766"/>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9737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022"/>
            <a:ext cx="39502080" cy="5486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2194560" y="7681318"/>
            <a:ext cx="39502080" cy="217241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86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023"/>
            <a:ext cx="9875520" cy="280874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023"/>
            <a:ext cx="29443680" cy="280874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080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022"/>
            <a:ext cx="39502080" cy="5486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2194560" y="7681318"/>
            <a:ext cx="39502080" cy="21724144"/>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613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4"/>
            <a:ext cx="37307520" cy="6538318"/>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1744"/>
            <a:ext cx="37307520"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8855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022"/>
            <a:ext cx="39502080" cy="5486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2194560" y="7681318"/>
            <a:ext cx="19659600" cy="21724144"/>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37040" y="7681318"/>
            <a:ext cx="19659600" cy="21724144"/>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72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022"/>
            <a:ext cx="39502080" cy="5486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2194560" y="7368779"/>
            <a:ext cx="19392900" cy="307002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560" y="10438805"/>
            <a:ext cx="19392900" cy="18966656"/>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0" y="7368779"/>
            <a:ext cx="19400520" cy="307002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120" y="10438805"/>
            <a:ext cx="19400520" cy="18966656"/>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813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022"/>
            <a:ext cx="39502080" cy="5486400"/>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264063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87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0880"/>
            <a:ext cx="14439900" cy="5577483"/>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240" y="1310880"/>
            <a:ext cx="24536400" cy="2809458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0" y="6888362"/>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506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0" y="23042166"/>
            <a:ext cx="26334720" cy="2721769"/>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980" y="2941440"/>
            <a:ext cx="26334720" cy="19750682"/>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980" y="25763936"/>
            <a:ext cx="26334720" cy="386298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116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1" y="42862"/>
            <a:ext cx="415290" cy="32875538"/>
          </a:xfrm>
          <a:prstGeom prst="rect">
            <a:avLst/>
          </a:prstGeom>
          <a:gradFill rotWithShape="0">
            <a:gsLst>
              <a:gs pos="0">
                <a:schemeClr val="accent2"/>
              </a:gs>
              <a:gs pos="100000">
                <a:schemeClr val="accent1"/>
              </a:gs>
            </a:gsLst>
            <a:lin ang="5400000" scaled="1"/>
          </a:gradFill>
          <a:ln w="9525">
            <a:noFill/>
            <a:miter lim="800000"/>
            <a:headEnd/>
            <a:tailEnd/>
          </a:ln>
        </p:spPr>
        <p:txBody>
          <a:bodyPr/>
          <a:lstStyle/>
          <a:p>
            <a:pPr>
              <a:defRPr/>
            </a:pPr>
            <a:endParaRPr lang="en-US">
              <a:cs typeface="ＭＳ Ｐゴシック" charset="-128"/>
            </a:endParaRPr>
          </a:p>
        </p:txBody>
      </p:sp>
      <p:sp>
        <p:nvSpPr>
          <p:cNvPr id="1027" name="Rectangle 8"/>
          <p:cNvSpPr>
            <a:spLocks noChangeArrowheads="1"/>
          </p:cNvSpPr>
          <p:nvPr userDrawn="1"/>
        </p:nvSpPr>
        <p:spPr bwMode="auto">
          <a:xfrm>
            <a:off x="43475911" y="42862"/>
            <a:ext cx="415290" cy="32875538"/>
          </a:xfrm>
          <a:prstGeom prst="rect">
            <a:avLst/>
          </a:prstGeom>
          <a:gradFill rotWithShape="0">
            <a:gsLst>
              <a:gs pos="0">
                <a:schemeClr val="accent2"/>
              </a:gs>
              <a:gs pos="100000">
                <a:schemeClr val="accent1"/>
              </a:gs>
            </a:gsLst>
            <a:lin ang="5400000" scaled="1"/>
          </a:gradFill>
          <a:ln w="9525">
            <a:noFill/>
            <a:miter lim="800000"/>
            <a:headEnd/>
            <a:tailEnd/>
          </a:ln>
        </p:spPr>
        <p:txBody>
          <a:bodyPr/>
          <a:lstStyle/>
          <a:p>
            <a:pPr>
              <a:defRPr/>
            </a:pPr>
            <a:endParaRPr lang="en-US">
              <a:cs typeface="ＭＳ Ｐゴシック" charset="-128"/>
            </a:endParaRPr>
          </a:p>
        </p:txBody>
      </p:sp>
      <p:sp>
        <p:nvSpPr>
          <p:cNvPr id="1028" name="Rectangle 9"/>
          <p:cNvSpPr>
            <a:spLocks noChangeArrowheads="1"/>
          </p:cNvSpPr>
          <p:nvPr userDrawn="1"/>
        </p:nvSpPr>
        <p:spPr bwMode="auto">
          <a:xfrm>
            <a:off x="0" y="32425481"/>
            <a:ext cx="43891200" cy="492919"/>
          </a:xfrm>
          <a:prstGeom prst="rect">
            <a:avLst/>
          </a:prstGeom>
          <a:gradFill rotWithShape="0">
            <a:gsLst>
              <a:gs pos="0">
                <a:schemeClr val="accent2"/>
              </a:gs>
              <a:gs pos="100000">
                <a:schemeClr val="accent1"/>
              </a:gs>
            </a:gsLst>
            <a:lin ang="5400000" scaled="1"/>
          </a:gradFill>
          <a:ln w="9525">
            <a:noFill/>
            <a:miter lim="800000"/>
            <a:headEnd/>
            <a:tailEnd/>
          </a:ln>
        </p:spPr>
        <p:txBody>
          <a:bodyPr/>
          <a:lstStyle/>
          <a:p>
            <a:pPr>
              <a:defRPr/>
            </a:pPr>
            <a:endParaRPr lang="en-US">
              <a:cs typeface="ＭＳ Ｐゴシック" charset="-128"/>
            </a:endParaRPr>
          </a:p>
        </p:txBody>
      </p:sp>
      <p:sp>
        <p:nvSpPr>
          <p:cNvPr id="1029" name="Rectangle 10"/>
          <p:cNvSpPr>
            <a:spLocks noChangeArrowheads="1"/>
          </p:cNvSpPr>
          <p:nvPr userDrawn="1"/>
        </p:nvSpPr>
        <p:spPr bwMode="auto">
          <a:xfrm>
            <a:off x="0" y="-7144"/>
            <a:ext cx="43891200" cy="492919"/>
          </a:xfrm>
          <a:prstGeom prst="rect">
            <a:avLst/>
          </a:prstGeom>
          <a:gradFill rotWithShape="0">
            <a:gsLst>
              <a:gs pos="0">
                <a:schemeClr val="accent2"/>
              </a:gs>
              <a:gs pos="100000">
                <a:schemeClr val="accent1"/>
              </a:gs>
            </a:gsLst>
            <a:lin ang="5400000" scaled="1"/>
          </a:gradFill>
          <a:ln w="9525">
            <a:noFill/>
            <a:miter lim="800000"/>
            <a:headEnd/>
            <a:tailEnd/>
          </a:ln>
        </p:spPr>
        <p:txBody>
          <a:bodyPr/>
          <a:lstStyle/>
          <a:p>
            <a:pPr>
              <a:defRPr/>
            </a:pPr>
            <a:endParaRPr lang="en-US">
              <a:cs typeface="ＭＳ Ｐゴシック" charset="-128"/>
            </a:endParaRPr>
          </a:p>
        </p:txBody>
      </p:sp>
      <p:sp>
        <p:nvSpPr>
          <p:cNvPr id="1030" name="Rectangle 11"/>
          <p:cNvSpPr>
            <a:spLocks noChangeArrowheads="1"/>
          </p:cNvSpPr>
          <p:nvPr userDrawn="1"/>
        </p:nvSpPr>
        <p:spPr bwMode="auto">
          <a:xfrm>
            <a:off x="1310641" y="1223368"/>
            <a:ext cx="41258490" cy="3286125"/>
          </a:xfrm>
          <a:prstGeom prst="rect">
            <a:avLst/>
          </a:prstGeom>
          <a:gradFill rotWithShape="0">
            <a:gsLst>
              <a:gs pos="0">
                <a:schemeClr val="accent2"/>
              </a:gs>
              <a:gs pos="100000">
                <a:schemeClr val="accent1"/>
              </a:gs>
            </a:gsLst>
            <a:lin ang="5400000" scaled="1"/>
          </a:gradFill>
          <a:ln w="9525">
            <a:noFill/>
            <a:miter lim="800000"/>
            <a:headEnd/>
            <a:tailEnd/>
          </a:ln>
        </p:spPr>
        <p:txBody>
          <a:bodyPr/>
          <a:lstStyle/>
          <a:p>
            <a:pPr>
              <a:defRPr/>
            </a:pPr>
            <a:endParaRPr lang="en-US">
              <a:cs typeface="ＭＳ Ｐゴシック" charset="-128"/>
            </a:endParaRPr>
          </a:p>
        </p:txBody>
      </p:sp>
      <p:sp>
        <p:nvSpPr>
          <p:cNvPr id="1036" name="Rectangle 12"/>
          <p:cNvSpPr>
            <a:spLocks noChangeArrowheads="1"/>
          </p:cNvSpPr>
          <p:nvPr userDrawn="1"/>
        </p:nvSpPr>
        <p:spPr bwMode="auto">
          <a:xfrm>
            <a:off x="1097281" y="1026915"/>
            <a:ext cx="41692830" cy="3677245"/>
          </a:xfrm>
          <a:prstGeom prst="rect">
            <a:avLst/>
          </a:prstGeom>
          <a:noFill/>
          <a:ln w="9525">
            <a:solidFill>
              <a:schemeClr val="accent1"/>
            </a:solidFill>
            <a:miter lim="800000"/>
            <a:headEnd/>
            <a:tailEnd/>
          </a:ln>
          <a:effec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44863" rtl="0" eaLnBrk="0" fontAlgn="base" hangingPunct="0">
        <a:spcBef>
          <a:spcPct val="0"/>
        </a:spcBef>
        <a:spcAft>
          <a:spcPct val="0"/>
        </a:spcAft>
        <a:defRPr sz="6600" b="1">
          <a:solidFill>
            <a:schemeClr val="bg1"/>
          </a:solidFill>
          <a:latin typeface="+mj-lt"/>
          <a:ea typeface="+mj-ea"/>
          <a:cs typeface="ＭＳ Ｐゴシック" charset="-128"/>
        </a:defRPr>
      </a:lvl1pPr>
      <a:lvl2pPr algn="ctr" defTabSz="3344863" rtl="0" eaLnBrk="0" fontAlgn="base" hangingPunct="0">
        <a:spcBef>
          <a:spcPct val="0"/>
        </a:spcBef>
        <a:spcAft>
          <a:spcPct val="0"/>
        </a:spcAft>
        <a:defRPr sz="6600" b="1">
          <a:solidFill>
            <a:schemeClr val="bg1"/>
          </a:solidFill>
          <a:latin typeface="Arial" charset="0"/>
          <a:ea typeface="ＭＳ Ｐゴシック" charset="0"/>
          <a:cs typeface="ＭＳ Ｐゴシック" charset="-128"/>
        </a:defRPr>
      </a:lvl2pPr>
      <a:lvl3pPr algn="ctr" defTabSz="3344863" rtl="0" eaLnBrk="0" fontAlgn="base" hangingPunct="0">
        <a:spcBef>
          <a:spcPct val="0"/>
        </a:spcBef>
        <a:spcAft>
          <a:spcPct val="0"/>
        </a:spcAft>
        <a:defRPr sz="6600" b="1">
          <a:solidFill>
            <a:schemeClr val="bg1"/>
          </a:solidFill>
          <a:latin typeface="Arial" charset="0"/>
          <a:ea typeface="ＭＳ Ｐゴシック" charset="0"/>
          <a:cs typeface="ＭＳ Ｐゴシック" charset="-128"/>
        </a:defRPr>
      </a:lvl3pPr>
      <a:lvl4pPr algn="ctr" defTabSz="3344863" rtl="0" eaLnBrk="0" fontAlgn="base" hangingPunct="0">
        <a:spcBef>
          <a:spcPct val="0"/>
        </a:spcBef>
        <a:spcAft>
          <a:spcPct val="0"/>
        </a:spcAft>
        <a:defRPr sz="6600" b="1">
          <a:solidFill>
            <a:schemeClr val="bg1"/>
          </a:solidFill>
          <a:latin typeface="Arial" charset="0"/>
          <a:ea typeface="ＭＳ Ｐゴシック" charset="0"/>
          <a:cs typeface="ＭＳ Ｐゴシック" charset="-128"/>
        </a:defRPr>
      </a:lvl4pPr>
      <a:lvl5pPr algn="ctr" defTabSz="3344863" rtl="0" eaLnBrk="0" fontAlgn="base" hangingPunct="0">
        <a:spcBef>
          <a:spcPct val="0"/>
        </a:spcBef>
        <a:spcAft>
          <a:spcPct val="0"/>
        </a:spcAft>
        <a:defRPr sz="6600" b="1">
          <a:solidFill>
            <a:schemeClr val="bg1"/>
          </a:solidFill>
          <a:latin typeface="Arial" charset="0"/>
          <a:ea typeface="ＭＳ Ｐゴシック" charset="0"/>
          <a:cs typeface="ＭＳ Ｐゴシック" charset="-128"/>
        </a:defRPr>
      </a:lvl5pPr>
      <a:lvl6pPr marL="457200" algn="ctr" defTabSz="3344863" rtl="0" fontAlgn="base">
        <a:spcBef>
          <a:spcPct val="0"/>
        </a:spcBef>
        <a:spcAft>
          <a:spcPct val="0"/>
        </a:spcAft>
        <a:defRPr sz="6600" b="1">
          <a:solidFill>
            <a:schemeClr val="bg1"/>
          </a:solidFill>
          <a:latin typeface="Arial" charset="0"/>
          <a:ea typeface="ＭＳ Ｐゴシック" charset="0"/>
        </a:defRPr>
      </a:lvl6pPr>
      <a:lvl7pPr marL="914400" algn="ctr" defTabSz="3344863" rtl="0" fontAlgn="base">
        <a:spcBef>
          <a:spcPct val="0"/>
        </a:spcBef>
        <a:spcAft>
          <a:spcPct val="0"/>
        </a:spcAft>
        <a:defRPr sz="6600" b="1">
          <a:solidFill>
            <a:schemeClr val="bg1"/>
          </a:solidFill>
          <a:latin typeface="Arial" charset="0"/>
          <a:ea typeface="ＭＳ Ｐゴシック" charset="0"/>
        </a:defRPr>
      </a:lvl7pPr>
      <a:lvl8pPr marL="1371600" algn="ctr" defTabSz="3344863" rtl="0" fontAlgn="base">
        <a:spcBef>
          <a:spcPct val="0"/>
        </a:spcBef>
        <a:spcAft>
          <a:spcPct val="0"/>
        </a:spcAft>
        <a:defRPr sz="6600" b="1">
          <a:solidFill>
            <a:schemeClr val="bg1"/>
          </a:solidFill>
          <a:latin typeface="Arial" charset="0"/>
          <a:ea typeface="ＭＳ Ｐゴシック" charset="0"/>
        </a:defRPr>
      </a:lvl8pPr>
      <a:lvl9pPr marL="1828800" algn="ctr" defTabSz="3344863" rtl="0" fontAlgn="base">
        <a:spcBef>
          <a:spcPct val="0"/>
        </a:spcBef>
        <a:spcAft>
          <a:spcPct val="0"/>
        </a:spcAft>
        <a:defRPr sz="6600" b="1">
          <a:solidFill>
            <a:schemeClr val="bg1"/>
          </a:solidFill>
          <a:latin typeface="Arial" charset="0"/>
          <a:ea typeface="ＭＳ Ｐゴシック" charset="0"/>
        </a:defRPr>
      </a:lvl9pPr>
    </p:titleStyle>
    <p:bodyStyle>
      <a:lvl1pPr marL="1254125" indent="-1254125" algn="l" defTabSz="3344863" rtl="0" eaLnBrk="0" fontAlgn="base" hangingPunct="0">
        <a:spcBef>
          <a:spcPct val="20000"/>
        </a:spcBef>
        <a:spcAft>
          <a:spcPct val="0"/>
        </a:spcAft>
        <a:buChar char="•"/>
        <a:defRPr sz="11700">
          <a:solidFill>
            <a:schemeClr val="tx1"/>
          </a:solidFill>
          <a:latin typeface="+mn-lt"/>
          <a:ea typeface="+mn-ea"/>
          <a:cs typeface="ＭＳ Ｐゴシック" charset="-128"/>
        </a:defRPr>
      </a:lvl1pPr>
      <a:lvl2pPr marL="2716213" indent="-1044575" algn="l" defTabSz="3344863" rtl="0" eaLnBrk="0" fontAlgn="base" hangingPunct="0">
        <a:spcBef>
          <a:spcPct val="20000"/>
        </a:spcBef>
        <a:spcAft>
          <a:spcPct val="0"/>
        </a:spcAft>
        <a:buChar char="–"/>
        <a:defRPr sz="10200">
          <a:solidFill>
            <a:schemeClr val="tx1"/>
          </a:solidFill>
          <a:latin typeface="+mn-lt"/>
          <a:ea typeface="+mn-ea"/>
        </a:defRPr>
      </a:lvl2pPr>
      <a:lvl3pPr marL="4179888" indent="-835025" algn="l" defTabSz="3344863" rtl="0" eaLnBrk="0" fontAlgn="base" hangingPunct="0">
        <a:spcBef>
          <a:spcPct val="20000"/>
        </a:spcBef>
        <a:spcAft>
          <a:spcPct val="0"/>
        </a:spcAft>
        <a:buChar char="•"/>
        <a:defRPr sz="8800">
          <a:solidFill>
            <a:schemeClr val="tx1"/>
          </a:solidFill>
          <a:latin typeface="+mn-lt"/>
          <a:ea typeface="+mn-ea"/>
        </a:defRPr>
      </a:lvl3pPr>
      <a:lvl4pPr marL="5851525" indent="-835025" algn="l" defTabSz="3344863" rtl="0" eaLnBrk="0" fontAlgn="base" hangingPunct="0">
        <a:spcBef>
          <a:spcPct val="20000"/>
        </a:spcBef>
        <a:spcAft>
          <a:spcPct val="0"/>
        </a:spcAft>
        <a:buChar char="–"/>
        <a:defRPr sz="7300">
          <a:solidFill>
            <a:schemeClr val="tx1"/>
          </a:solidFill>
          <a:latin typeface="+mn-lt"/>
          <a:ea typeface="+mn-ea"/>
        </a:defRPr>
      </a:lvl4pPr>
      <a:lvl5pPr marL="7524750" indent="-836613" algn="l" defTabSz="3344863" rtl="0" eaLnBrk="0" fontAlgn="base" hangingPunct="0">
        <a:spcBef>
          <a:spcPct val="20000"/>
        </a:spcBef>
        <a:spcAft>
          <a:spcPct val="0"/>
        </a:spcAft>
        <a:buChar char="»"/>
        <a:defRPr sz="7300">
          <a:solidFill>
            <a:schemeClr val="tx1"/>
          </a:solidFill>
          <a:latin typeface="+mn-lt"/>
          <a:ea typeface="+mn-ea"/>
        </a:defRPr>
      </a:lvl5pPr>
      <a:lvl6pPr marL="7981950" indent="-836613" algn="l" defTabSz="3344863" rtl="0" fontAlgn="base">
        <a:spcBef>
          <a:spcPct val="20000"/>
        </a:spcBef>
        <a:spcAft>
          <a:spcPct val="0"/>
        </a:spcAft>
        <a:buChar char="»"/>
        <a:defRPr sz="7300">
          <a:solidFill>
            <a:schemeClr val="tx1"/>
          </a:solidFill>
          <a:latin typeface="+mn-lt"/>
          <a:ea typeface="+mn-ea"/>
        </a:defRPr>
      </a:lvl6pPr>
      <a:lvl7pPr marL="8439150" indent="-836613" algn="l" defTabSz="3344863" rtl="0" fontAlgn="base">
        <a:spcBef>
          <a:spcPct val="20000"/>
        </a:spcBef>
        <a:spcAft>
          <a:spcPct val="0"/>
        </a:spcAft>
        <a:buChar char="»"/>
        <a:defRPr sz="7300">
          <a:solidFill>
            <a:schemeClr val="tx1"/>
          </a:solidFill>
          <a:latin typeface="+mn-lt"/>
          <a:ea typeface="+mn-ea"/>
        </a:defRPr>
      </a:lvl7pPr>
      <a:lvl8pPr marL="8896350" indent="-836613" algn="l" defTabSz="3344863" rtl="0" fontAlgn="base">
        <a:spcBef>
          <a:spcPct val="20000"/>
        </a:spcBef>
        <a:spcAft>
          <a:spcPct val="0"/>
        </a:spcAft>
        <a:buChar char="»"/>
        <a:defRPr sz="7300">
          <a:solidFill>
            <a:schemeClr val="tx1"/>
          </a:solidFill>
          <a:latin typeface="+mn-lt"/>
          <a:ea typeface="+mn-ea"/>
        </a:defRPr>
      </a:lvl8pPr>
      <a:lvl9pPr marL="9353550" indent="-836613" algn="l" defTabSz="3344863" rtl="0" fontAlgn="base">
        <a:spcBef>
          <a:spcPct val="20000"/>
        </a:spcBef>
        <a:spcAft>
          <a:spcPct val="0"/>
        </a:spcAft>
        <a:buChar char="»"/>
        <a:defRPr sz="73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image" Target="../media/image9.tif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5678107-F16E-BA40-A312-FF50604E6AD2}"/>
              </a:ext>
            </a:extLst>
          </p:cNvPr>
          <p:cNvSpPr txBox="1"/>
          <p:nvPr/>
        </p:nvSpPr>
        <p:spPr>
          <a:xfrm>
            <a:off x="30138625" y="26865926"/>
            <a:ext cx="13104876" cy="3046988"/>
          </a:xfrm>
          <a:prstGeom prst="rect">
            <a:avLst/>
          </a:prstGeom>
          <a:noFill/>
          <a:ln>
            <a:noFill/>
          </a:ln>
        </p:spPr>
        <p:txBody>
          <a:bodyPr wrap="square" rtlCol="0">
            <a:spAutoFit/>
          </a:bodyPr>
          <a:lstStyle/>
          <a:p>
            <a:r>
              <a:rPr lang="en-US" sz="2400" dirty="0" err="1"/>
              <a:t>Elser</a:t>
            </a:r>
            <a:r>
              <a:rPr lang="en-US" sz="2400" dirty="0"/>
              <a:t>, J. J., </a:t>
            </a:r>
            <a:r>
              <a:rPr lang="en-US" sz="2400" dirty="0" err="1"/>
              <a:t>Acquisti</a:t>
            </a:r>
            <a:r>
              <a:rPr lang="en-US" sz="2400" dirty="0"/>
              <a:t>, C., &amp; Kumar, S. (2011). </a:t>
            </a:r>
            <a:r>
              <a:rPr lang="en-US" sz="2400" dirty="0" err="1"/>
              <a:t>Stoichiogenomics</a:t>
            </a:r>
            <a:r>
              <a:rPr lang="en-US" sz="2400" dirty="0"/>
              <a:t>: the evolutionary ecology of macromolecular elemental composition. Trends in ecology &amp; evolution, 26(1), 38-44.</a:t>
            </a:r>
          </a:p>
          <a:p>
            <a:r>
              <a:rPr lang="en-US" sz="2400" dirty="0" err="1"/>
              <a:t>Jover</a:t>
            </a:r>
            <a:r>
              <a:rPr lang="en-US" sz="2400" dirty="0"/>
              <a:t>, L. F., </a:t>
            </a:r>
            <a:r>
              <a:rPr lang="en-US" sz="2400" dirty="0" err="1"/>
              <a:t>Effler</a:t>
            </a:r>
            <a:r>
              <a:rPr lang="en-US" sz="2400" dirty="0"/>
              <a:t>, T. C., Buchan, A., Wilhelm, S. W., &amp; Weitz, J. S. (2014). The elemental composition of virus particles: implications for marine biogeochemical cycles. Nature Reviews Microbiology, 12(7), 519-528. </a:t>
            </a:r>
          </a:p>
          <a:p>
            <a:r>
              <a:rPr lang="en-US" sz="2400" dirty="0"/>
              <a:t>Mende, D. R., Bryant, J. A., Aylward, F. O., Eppley, J. M., Nielsen, T., Karl, D. M., &amp; DeLong, E. F. (2017). Environmental drivers of a microbial genomic transition zone in the ocean’s interior. Nature Microbiology, 2(10), 1367-1373.</a:t>
            </a:r>
          </a:p>
        </p:txBody>
      </p:sp>
      <p:sp>
        <p:nvSpPr>
          <p:cNvPr id="156" name="Rectangle 135">
            <a:extLst>
              <a:ext uri="{FF2B5EF4-FFF2-40B4-BE49-F238E27FC236}">
                <a16:creationId xmlns:a16="http://schemas.microsoft.com/office/drawing/2014/main" id="{620D22BA-3787-154C-A0BF-0AF7FF03F370}"/>
              </a:ext>
            </a:extLst>
          </p:cNvPr>
          <p:cNvSpPr>
            <a:spLocks noChangeArrowheads="1"/>
          </p:cNvSpPr>
          <p:nvPr/>
        </p:nvSpPr>
        <p:spPr bwMode="auto">
          <a:xfrm>
            <a:off x="700358" y="11295901"/>
            <a:ext cx="14116541" cy="411155"/>
          </a:xfrm>
          <a:prstGeom prst="rect">
            <a:avLst/>
          </a:prstGeom>
          <a:noFill/>
          <a:ln w="9525">
            <a:noFill/>
            <a:miter lim="800000"/>
            <a:headEnd/>
            <a:tailEnd/>
          </a:ln>
          <a:effectLst/>
        </p:spPr>
        <p:txBody>
          <a:bodyPr vert="horz" wrap="square" lIns="182880" tIns="45720" rIns="182880" bIns="45720" numCol="1" anchor="ctr" anchorCtr="0" compatLnSpc="1">
            <a:prstTxWarp prst="textNoShape">
              <a:avLst/>
            </a:prstTxWarp>
            <a:spAutoFit/>
          </a:bodyPr>
          <a:lstStyle/>
          <a:p>
            <a:pPr algn="just" eaLnBrk="1" hangingPunct="1"/>
            <a:endParaRPr kumimoji="0" lang="en-US" altLang="zh-TW" sz="2000" b="1" i="0" u="none" strike="noStrike" cap="none" normalizeH="0" baseline="0" dirty="0">
              <a:ln>
                <a:noFill/>
              </a:ln>
              <a:solidFill>
                <a:schemeClr val="tx1"/>
              </a:solidFill>
              <a:effectLst/>
              <a:latin typeface="+mj-lt"/>
              <a:cs typeface="Arial" pitchFamily="34" charset="0"/>
            </a:endParaRPr>
          </a:p>
        </p:txBody>
      </p:sp>
      <p:sp>
        <p:nvSpPr>
          <p:cNvPr id="85" name="TextBox 84">
            <a:extLst>
              <a:ext uri="{FF2B5EF4-FFF2-40B4-BE49-F238E27FC236}">
                <a16:creationId xmlns:a16="http://schemas.microsoft.com/office/drawing/2014/main" id="{3C488315-26EE-7E4E-9586-5F4025174851}"/>
              </a:ext>
            </a:extLst>
          </p:cNvPr>
          <p:cNvSpPr txBox="1"/>
          <p:nvPr/>
        </p:nvSpPr>
        <p:spPr>
          <a:xfrm>
            <a:off x="30084674" y="31291838"/>
            <a:ext cx="13158826" cy="1200329"/>
          </a:xfrm>
          <a:prstGeom prst="rect">
            <a:avLst/>
          </a:prstGeom>
          <a:noFill/>
          <a:ln>
            <a:noFill/>
          </a:ln>
        </p:spPr>
        <p:txBody>
          <a:bodyPr wrap="square" rtlCol="0">
            <a:spAutoFit/>
          </a:bodyPr>
          <a:lstStyle/>
          <a:p>
            <a:r>
              <a:rPr lang="en-US" sz="2400" dirty="0"/>
              <a:t>Special thanks to the members of Wertz Lab, especially Daniel Muratore and Dr. Joshua S. Weitz for their support and mentorship throughout the project. Thanks to the ACE-REU Summer program for this research opportunity, and the Simons Foundation for support. </a:t>
            </a:r>
          </a:p>
        </p:txBody>
      </p:sp>
      <p:grpSp>
        <p:nvGrpSpPr>
          <p:cNvPr id="10" name="Group 9">
            <a:extLst>
              <a:ext uri="{FF2B5EF4-FFF2-40B4-BE49-F238E27FC236}">
                <a16:creationId xmlns:a16="http://schemas.microsoft.com/office/drawing/2014/main" id="{0DE1EF13-9414-664A-B9DE-055A1E31997D}"/>
              </a:ext>
            </a:extLst>
          </p:cNvPr>
          <p:cNvGrpSpPr/>
          <p:nvPr/>
        </p:nvGrpSpPr>
        <p:grpSpPr>
          <a:xfrm>
            <a:off x="783771" y="520612"/>
            <a:ext cx="42323657" cy="3098215"/>
            <a:chOff x="3760422" y="1200797"/>
            <a:chExt cx="41316580" cy="3098215"/>
          </a:xfrm>
          <a:solidFill>
            <a:schemeClr val="accent1"/>
          </a:solidFill>
        </p:grpSpPr>
        <p:sp>
          <p:nvSpPr>
            <p:cNvPr id="106" name="Rectangle 488">
              <a:extLst>
                <a:ext uri="{FF2B5EF4-FFF2-40B4-BE49-F238E27FC236}">
                  <a16:creationId xmlns:a16="http://schemas.microsoft.com/office/drawing/2014/main" id="{8FDFBBCD-7A12-C141-B6F7-9419AC1589B2}"/>
                </a:ext>
              </a:extLst>
            </p:cNvPr>
            <p:cNvSpPr>
              <a:spLocks noChangeArrowheads="1"/>
            </p:cNvSpPr>
            <p:nvPr/>
          </p:nvSpPr>
          <p:spPr bwMode="auto">
            <a:xfrm>
              <a:off x="3760422" y="1200797"/>
              <a:ext cx="41316580" cy="3098215"/>
            </a:xfrm>
            <a:prstGeom prst="rect">
              <a:avLst/>
            </a:prstGeom>
            <a:grpFill/>
            <a:ln w="9525" cmpd="dbl">
              <a:noFill/>
              <a:miter lim="800000"/>
              <a:headEnd/>
              <a:tailEnd/>
            </a:ln>
          </p:spPr>
          <p:txBody>
            <a:bodyPr wrap="square" lIns="91382" tIns="45686" rIns="91382" bIns="45686" anchor="ctr">
              <a:spAutoFit/>
            </a:bodyPr>
            <a:lstStyle/>
            <a:p>
              <a:pPr algn="ctr"/>
              <a:r>
                <a:rPr lang="en-US" altLang="zh-TW" sz="6600" b="1" dirty="0">
                  <a:latin typeface="Calibri" pitchFamily="34" charset="0"/>
                </a:rPr>
                <a:t>Do viral genomes adapt to nitrogen limitation?</a:t>
              </a:r>
            </a:p>
            <a:p>
              <a:pPr lvl="0" algn="ctr">
                <a:spcBef>
                  <a:spcPts val="0"/>
                </a:spcBef>
                <a:spcAft>
                  <a:spcPts val="800"/>
                </a:spcAft>
              </a:pPr>
              <a:r>
                <a:rPr lang="es-US" sz="3200" dirty="0">
                  <a:solidFill>
                    <a:srgbClr val="000000"/>
                  </a:solidFill>
                  <a:latin typeface="+mj-lt"/>
                  <a:ea typeface="Calibri" panose="020F0502020204030204" pitchFamily="34" charset="0"/>
                  <a:cs typeface="Times New Roman" panose="02020603050405020304" pitchFamily="18" charset="0"/>
                </a:rPr>
                <a:t>Isimeme Udu</a:t>
              </a:r>
              <a:r>
                <a:rPr lang="es-US" sz="3200" baseline="30000" dirty="0">
                  <a:solidFill>
                    <a:srgbClr val="000000"/>
                  </a:solidFill>
                  <a:latin typeface="+mj-lt"/>
                  <a:ea typeface="Calibri" panose="020F0502020204030204" pitchFamily="34" charset="0"/>
                  <a:cs typeface="Times New Roman" panose="02020603050405020304" pitchFamily="18" charset="0"/>
                </a:rPr>
                <a:t>1,3</a:t>
              </a:r>
              <a:r>
                <a:rPr lang="es-US" sz="3200" dirty="0">
                  <a:solidFill>
                    <a:srgbClr val="000000"/>
                  </a:solidFill>
                  <a:latin typeface="+mj-lt"/>
                  <a:ea typeface="Calibri" panose="020F0502020204030204" pitchFamily="34" charset="0"/>
                  <a:cs typeface="Times New Roman" panose="02020603050405020304" pitchFamily="18" charset="0"/>
                </a:rPr>
                <a:t> , Daniel Muratore</a:t>
              </a:r>
              <a:r>
                <a:rPr lang="es-US" sz="3200" baseline="30000" dirty="0">
                  <a:solidFill>
                    <a:srgbClr val="000000"/>
                  </a:solidFill>
                  <a:latin typeface="+mj-lt"/>
                  <a:ea typeface="Calibri" panose="020F0502020204030204" pitchFamily="34" charset="0"/>
                  <a:cs typeface="Times New Roman" panose="02020603050405020304" pitchFamily="18" charset="0"/>
                </a:rPr>
                <a:t>2</a:t>
              </a:r>
              <a:r>
                <a:rPr lang="es-US" sz="3200" dirty="0">
                  <a:solidFill>
                    <a:srgbClr val="000000"/>
                  </a:solidFill>
                  <a:latin typeface="+mj-lt"/>
                  <a:ea typeface="Calibri" panose="020F0502020204030204" pitchFamily="34" charset="0"/>
                  <a:cs typeface="Times New Roman" panose="02020603050405020304" pitchFamily="18" charset="0"/>
                </a:rPr>
                <a:t> , Joshua Weitz</a:t>
              </a:r>
              <a:r>
                <a:rPr lang="es-US" sz="3200" baseline="30000" dirty="0">
                  <a:solidFill>
                    <a:srgbClr val="000000"/>
                  </a:solidFill>
                  <a:latin typeface="+mj-lt"/>
                  <a:ea typeface="Calibri" panose="020F0502020204030204" pitchFamily="34" charset="0"/>
                  <a:cs typeface="Times New Roman" panose="02020603050405020304" pitchFamily="18" charset="0"/>
                </a:rPr>
                <a:t>2</a:t>
              </a:r>
            </a:p>
            <a:p>
              <a:pPr lvl="0" algn="ctr">
                <a:spcBef>
                  <a:spcPts val="0"/>
                </a:spcBef>
                <a:spcAft>
                  <a:spcPts val="800"/>
                </a:spcAft>
              </a:pPr>
              <a:r>
                <a:rPr lang="en-GB" sz="2800" baseline="30000" dirty="0">
                  <a:solidFill>
                    <a:srgbClr val="000000"/>
                  </a:solidFill>
                </a:rPr>
                <a:t>1 </a:t>
              </a:r>
              <a:r>
                <a:rPr lang="en-GB" sz="2800" dirty="0">
                  <a:solidFill>
                    <a:srgbClr val="000000"/>
                  </a:solidFill>
                </a:rPr>
                <a:t>ACE- REU Summer 2021, Georgia Institute of Technology, Atlanta GA</a:t>
              </a:r>
            </a:p>
            <a:p>
              <a:pPr lvl="0" algn="ctr"/>
              <a:r>
                <a:rPr lang="en-GB" sz="2800" baseline="30000" dirty="0">
                  <a:solidFill>
                    <a:srgbClr val="000000"/>
                  </a:solidFill>
                </a:rPr>
                <a:t>2</a:t>
              </a:r>
              <a:r>
                <a:rPr lang="en-GB" sz="2800" dirty="0">
                  <a:solidFill>
                    <a:srgbClr val="000000"/>
                  </a:solidFill>
                </a:rPr>
                <a:t> Georgia Institute of Technology, Atlanta GA</a:t>
              </a:r>
            </a:p>
            <a:p>
              <a:pPr lvl="0"/>
              <a:r>
                <a:rPr lang="en-US" sz="2800" baseline="30000" dirty="0">
                  <a:solidFill>
                    <a:srgbClr val="000000"/>
                  </a:solidFill>
                </a:rPr>
                <a:t>																				     3</a:t>
              </a:r>
              <a:r>
                <a:rPr lang="en-US" sz="2800" dirty="0">
                  <a:solidFill>
                    <a:srgbClr val="000000"/>
                  </a:solidFill>
                </a:rPr>
                <a:t>Spelman College, Atlanta, GA</a:t>
              </a:r>
            </a:p>
          </p:txBody>
        </p:sp>
        <p:pic>
          <p:nvPicPr>
            <p:cNvPr id="1032" name="Picture 8" descr="Origin of the Eukaryotic Cell Solicitation - Gordon and Betty Moore  Foundation">
              <a:extLst>
                <a:ext uri="{FF2B5EF4-FFF2-40B4-BE49-F238E27FC236}">
                  <a16:creationId xmlns:a16="http://schemas.microsoft.com/office/drawing/2014/main" id="{82F89E82-72F3-794A-906D-777ECB00C6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989" t="31652" b="29092"/>
            <a:stretch/>
          </p:blipFill>
          <p:spPr bwMode="auto">
            <a:xfrm>
              <a:off x="38306215" y="1820567"/>
              <a:ext cx="5985163" cy="1900471"/>
            </a:xfrm>
            <a:prstGeom prst="rect">
              <a:avLst/>
            </a:prstGeom>
            <a:solidFill>
              <a:schemeClr val="accent2"/>
            </a:solidFill>
          </p:spPr>
        </p:pic>
        <p:pic>
          <p:nvPicPr>
            <p:cNvPr id="1030" name="Picture 6" descr="Logos | Official Institute Brand">
              <a:extLst>
                <a:ext uri="{FF2B5EF4-FFF2-40B4-BE49-F238E27FC236}">
                  <a16:creationId xmlns:a16="http://schemas.microsoft.com/office/drawing/2014/main" id="{48497935-3E15-9947-8052-D4348C3EC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176" y="1766989"/>
              <a:ext cx="4591050" cy="1948346"/>
            </a:xfrm>
            <a:prstGeom prst="rect">
              <a:avLst/>
            </a:prstGeom>
            <a:grpFill/>
          </p:spPr>
        </p:pic>
      </p:grpSp>
      <p:sp>
        <p:nvSpPr>
          <p:cNvPr id="110" name="Rectangle 321">
            <a:extLst>
              <a:ext uri="{FF2B5EF4-FFF2-40B4-BE49-F238E27FC236}">
                <a16:creationId xmlns:a16="http://schemas.microsoft.com/office/drawing/2014/main" id="{B8223554-12EE-6B48-B03A-0F012758ED48}"/>
              </a:ext>
            </a:extLst>
          </p:cNvPr>
          <p:cNvSpPr>
            <a:spLocks noChangeArrowheads="1"/>
          </p:cNvSpPr>
          <p:nvPr/>
        </p:nvSpPr>
        <p:spPr bwMode="auto">
          <a:xfrm>
            <a:off x="779929" y="18379031"/>
            <a:ext cx="13639800" cy="1033249"/>
          </a:xfrm>
          <a:prstGeom prst="rect">
            <a:avLst/>
          </a:prstGeom>
          <a:gradFill rotWithShape="0">
            <a:gsLst>
              <a:gs pos="100000">
                <a:schemeClr val="tx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274043" tIns="45672" rIns="274043" bIns="45672" anchor="ctr"/>
          <a:lstStyle/>
          <a:p>
            <a:pPr algn="ctr"/>
            <a:r>
              <a:rPr lang="en-US" sz="4400" b="1" dirty="0">
                <a:solidFill>
                  <a:schemeClr val="bg1"/>
                </a:solidFill>
                <a:latin typeface="+mj-lt"/>
              </a:rPr>
              <a:t>MATERIALS AND METHODS</a:t>
            </a:r>
            <a:endParaRPr lang="en-US" sz="4400" dirty="0">
              <a:latin typeface="+mj-lt"/>
            </a:endParaRPr>
          </a:p>
        </p:txBody>
      </p:sp>
      <p:sp>
        <p:nvSpPr>
          <p:cNvPr id="11" name="TextBox 10">
            <a:extLst>
              <a:ext uri="{FF2B5EF4-FFF2-40B4-BE49-F238E27FC236}">
                <a16:creationId xmlns:a16="http://schemas.microsoft.com/office/drawing/2014/main" id="{FD63D618-E100-1548-8A6A-3CB6992BC46F}"/>
              </a:ext>
            </a:extLst>
          </p:cNvPr>
          <p:cNvSpPr txBox="1"/>
          <p:nvPr/>
        </p:nvSpPr>
        <p:spPr>
          <a:xfrm>
            <a:off x="737419" y="5038275"/>
            <a:ext cx="13664381" cy="13372892"/>
          </a:xfrm>
          <a:prstGeom prst="rect">
            <a:avLst/>
          </a:prstGeom>
          <a:noFill/>
          <a:ln>
            <a:noFill/>
          </a:ln>
        </p:spPr>
        <p:txBody>
          <a:bodyPr wrap="square" rtlCol="0">
            <a:spAutoFit/>
          </a:bodyPr>
          <a:lstStyle/>
          <a:p>
            <a:pPr lvl="0" algn="just"/>
            <a:r>
              <a:rPr lang="en-US" sz="3000" dirty="0">
                <a:latin typeface="Arial"/>
              </a:rPr>
              <a:t>To survive low nitrogen environments, microbes have pared down their genomes to contain less nitrogen via lower GC content and have encoded proteins with fewer nitrogen atoms (</a:t>
            </a:r>
            <a:r>
              <a:rPr lang="en-US" sz="3000" i="1" dirty="0">
                <a:latin typeface="Arial"/>
              </a:rPr>
              <a:t>Mende et al. 2017</a:t>
            </a:r>
            <a:r>
              <a:rPr lang="en-US" sz="3000" dirty="0">
                <a:latin typeface="Arial"/>
              </a:rPr>
              <a:t>). Marine microbes face pressure via infection from viruses in addition to nutrient limitation. Infection alters biogeochemical cycles through the viral shunt, a mechanism by which viral lysis of hosts released dissolved organic matter (DOM) to the ocean surface (</a:t>
            </a:r>
            <a:r>
              <a:rPr lang="en-US" sz="3000" i="1" dirty="0" err="1">
                <a:latin typeface="Arial"/>
              </a:rPr>
              <a:t>Jover</a:t>
            </a:r>
            <a:r>
              <a:rPr lang="en-US" sz="3000" i="1" dirty="0">
                <a:latin typeface="Arial"/>
              </a:rPr>
              <a:t> et al. 2014).</a:t>
            </a: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500" dirty="0">
              <a:latin typeface="Arial"/>
            </a:endParaRPr>
          </a:p>
          <a:p>
            <a:pPr lvl="0" algn="just"/>
            <a:endParaRPr lang="en-US" sz="2800" dirty="0">
              <a:latin typeface="Arial"/>
            </a:endParaRPr>
          </a:p>
          <a:p>
            <a:pPr lvl="0" algn="just"/>
            <a:endParaRPr lang="en-US" sz="3000" dirty="0">
              <a:latin typeface="Arial"/>
            </a:endParaRPr>
          </a:p>
          <a:p>
            <a:pPr lvl="0" algn="just"/>
            <a:endParaRPr lang="en-US" sz="3000" dirty="0">
              <a:latin typeface="Arial"/>
            </a:endParaRPr>
          </a:p>
          <a:p>
            <a:pPr lvl="0" algn="just"/>
            <a:endParaRPr lang="en-US" sz="3000" dirty="0">
              <a:latin typeface="Arial"/>
            </a:endParaRPr>
          </a:p>
          <a:p>
            <a:pPr lvl="0" algn="just"/>
            <a:r>
              <a:rPr lang="en-US" sz="3000" dirty="0">
                <a:latin typeface="Arial"/>
              </a:rPr>
              <a:t>Viruses have higher C:N and C:P ratios than their hosts, suggesting viral lysate may be C-rich compared to other host-derived DOM (</a:t>
            </a:r>
            <a:r>
              <a:rPr lang="en-US" sz="3000" i="1" dirty="0" err="1">
                <a:latin typeface="Arial"/>
              </a:rPr>
              <a:t>Jover</a:t>
            </a:r>
            <a:r>
              <a:rPr lang="en-US" sz="3000" i="1" dirty="0">
                <a:latin typeface="Arial"/>
              </a:rPr>
              <a:t> et al. 2014</a:t>
            </a:r>
            <a:r>
              <a:rPr lang="en-US" sz="3000" dirty="0">
                <a:latin typeface="Arial"/>
              </a:rPr>
              <a:t>). However, how host genomic adaptations in nitrogen limitation impact their respective viruses remains unclear. I downloaded marine viral genomes and their respective metadata to study the nitrogen content of marine viruses. Though further analyses, I will be able to determine whether viral genomes adapt to nitrogen limitation.</a:t>
            </a:r>
          </a:p>
        </p:txBody>
      </p:sp>
      <p:sp>
        <p:nvSpPr>
          <p:cNvPr id="113" name="Rectangle 321">
            <a:extLst>
              <a:ext uri="{FF2B5EF4-FFF2-40B4-BE49-F238E27FC236}">
                <a16:creationId xmlns:a16="http://schemas.microsoft.com/office/drawing/2014/main" id="{BECD18E7-0F30-6A45-A5CC-1A62E7D9AFA9}"/>
              </a:ext>
            </a:extLst>
          </p:cNvPr>
          <p:cNvSpPr>
            <a:spLocks noChangeArrowheads="1"/>
          </p:cNvSpPr>
          <p:nvPr/>
        </p:nvSpPr>
        <p:spPr bwMode="auto">
          <a:xfrm>
            <a:off x="777933" y="3978141"/>
            <a:ext cx="13623867" cy="1033249"/>
          </a:xfrm>
          <a:prstGeom prst="rect">
            <a:avLst/>
          </a:prstGeom>
          <a:gradFill rotWithShape="0">
            <a:gsLst>
              <a:gs pos="100000">
                <a:schemeClr val="tx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274043" tIns="45672" rIns="274043" bIns="45672" anchor="ctr"/>
          <a:lstStyle/>
          <a:p>
            <a:pPr algn="ctr"/>
            <a:r>
              <a:rPr lang="en-US" sz="4400" b="1" dirty="0">
                <a:solidFill>
                  <a:schemeClr val="bg1"/>
                </a:solidFill>
                <a:latin typeface="+mj-lt"/>
              </a:rPr>
              <a:t>ABSTRACT</a:t>
            </a:r>
            <a:endParaRPr lang="en-US" sz="4400" dirty="0">
              <a:latin typeface="+mj-lt"/>
            </a:endParaRPr>
          </a:p>
        </p:txBody>
      </p:sp>
      <p:sp>
        <p:nvSpPr>
          <p:cNvPr id="118" name="Rectangle 321">
            <a:extLst>
              <a:ext uri="{FF2B5EF4-FFF2-40B4-BE49-F238E27FC236}">
                <a16:creationId xmlns:a16="http://schemas.microsoft.com/office/drawing/2014/main" id="{867B6050-CC31-1648-9AF3-D3968CCBD2F4}"/>
              </a:ext>
            </a:extLst>
          </p:cNvPr>
          <p:cNvSpPr>
            <a:spLocks noChangeArrowheads="1"/>
          </p:cNvSpPr>
          <p:nvPr/>
        </p:nvSpPr>
        <p:spPr bwMode="auto">
          <a:xfrm>
            <a:off x="14533295" y="3945938"/>
            <a:ext cx="15697323" cy="1069407"/>
          </a:xfrm>
          <a:prstGeom prst="rect">
            <a:avLst/>
          </a:prstGeom>
          <a:gradFill rotWithShape="0">
            <a:gsLst>
              <a:gs pos="100000">
                <a:schemeClr val="tx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274043" tIns="45672" rIns="274043" bIns="45672" anchor="ctr"/>
          <a:lstStyle/>
          <a:p>
            <a:pPr algn="ctr"/>
            <a:r>
              <a:rPr lang="en-US" sz="4400" b="1" dirty="0">
                <a:solidFill>
                  <a:schemeClr val="bg1"/>
                </a:solidFill>
                <a:latin typeface="+mj-lt"/>
              </a:rPr>
              <a:t>RESULTS</a:t>
            </a:r>
            <a:endParaRPr lang="en-US" sz="4400" dirty="0">
              <a:latin typeface="+mj-lt"/>
            </a:endParaRPr>
          </a:p>
        </p:txBody>
      </p:sp>
      <p:sp>
        <p:nvSpPr>
          <p:cNvPr id="128" name="Rectangle 279">
            <a:extLst>
              <a:ext uri="{FF2B5EF4-FFF2-40B4-BE49-F238E27FC236}">
                <a16:creationId xmlns:a16="http://schemas.microsoft.com/office/drawing/2014/main" id="{799CF7FC-3201-614D-BA28-F6B35C002AE0}"/>
              </a:ext>
            </a:extLst>
          </p:cNvPr>
          <p:cNvSpPr>
            <a:spLocks noChangeArrowheads="1"/>
          </p:cNvSpPr>
          <p:nvPr/>
        </p:nvSpPr>
        <p:spPr bwMode="auto">
          <a:xfrm>
            <a:off x="30180168" y="25575972"/>
            <a:ext cx="13044708" cy="1122714"/>
          </a:xfrm>
          <a:prstGeom prst="rect">
            <a:avLst/>
          </a:prstGeom>
          <a:gradFill rotWithShape="0">
            <a:gsLst>
              <a:gs pos="100000">
                <a:schemeClr val="tx2"/>
              </a:gs>
              <a:gs pos="100000">
                <a:schemeClr val="accent1"/>
              </a:gs>
            </a:gsLst>
            <a:lin ang="5400000" scaled="1"/>
          </a:gradFill>
          <a:ln w="9525">
            <a:noFill/>
            <a:miter lim="800000"/>
            <a:headEnd/>
            <a:tailEnd/>
          </a:ln>
        </p:spPr>
        <p:txBody>
          <a:bodyPr lIns="274320" rIns="274320" anchor="ctr"/>
          <a:lstStyle/>
          <a:p>
            <a:pPr algn="ctr"/>
            <a:r>
              <a:rPr lang="en-US" sz="4400" b="1" dirty="0">
                <a:solidFill>
                  <a:schemeClr val="bg1"/>
                </a:solidFill>
                <a:latin typeface="+mj-lt"/>
              </a:rPr>
              <a:t>REFERENCES</a:t>
            </a:r>
          </a:p>
        </p:txBody>
      </p:sp>
      <p:sp>
        <p:nvSpPr>
          <p:cNvPr id="136" name="Rectangle 279">
            <a:extLst>
              <a:ext uri="{FF2B5EF4-FFF2-40B4-BE49-F238E27FC236}">
                <a16:creationId xmlns:a16="http://schemas.microsoft.com/office/drawing/2014/main" id="{083A1A95-51D2-B74D-9AC5-89E2A40EB367}"/>
              </a:ext>
            </a:extLst>
          </p:cNvPr>
          <p:cNvSpPr>
            <a:spLocks noChangeArrowheads="1"/>
          </p:cNvSpPr>
          <p:nvPr/>
        </p:nvSpPr>
        <p:spPr bwMode="auto">
          <a:xfrm>
            <a:off x="30129188" y="30085355"/>
            <a:ext cx="13048126" cy="1122714"/>
          </a:xfrm>
          <a:prstGeom prst="rect">
            <a:avLst/>
          </a:prstGeom>
          <a:gradFill rotWithShape="0">
            <a:gsLst>
              <a:gs pos="100000">
                <a:schemeClr val="tx2"/>
              </a:gs>
              <a:gs pos="100000">
                <a:schemeClr val="accent1"/>
              </a:gs>
            </a:gsLst>
            <a:lin ang="5400000" scaled="1"/>
          </a:gradFill>
          <a:ln w="9525">
            <a:noFill/>
            <a:miter lim="800000"/>
            <a:headEnd/>
            <a:tailEnd/>
          </a:ln>
        </p:spPr>
        <p:txBody>
          <a:bodyPr lIns="274320" rIns="274320" anchor="ctr"/>
          <a:lstStyle/>
          <a:p>
            <a:pPr algn="ctr"/>
            <a:r>
              <a:rPr lang="en-US" sz="4400" b="1" dirty="0">
                <a:solidFill>
                  <a:schemeClr val="bg1"/>
                </a:solidFill>
                <a:latin typeface="+mj-lt"/>
              </a:rPr>
              <a:t>ACKNOWLEDGEMENTS</a:t>
            </a:r>
          </a:p>
        </p:txBody>
      </p:sp>
      <p:pic>
        <p:nvPicPr>
          <p:cNvPr id="52" name="Picture 51">
            <a:extLst>
              <a:ext uri="{FF2B5EF4-FFF2-40B4-BE49-F238E27FC236}">
                <a16:creationId xmlns:a16="http://schemas.microsoft.com/office/drawing/2014/main" id="{477A9DD7-AED7-864E-BBA6-1241985DFEEA}"/>
              </a:ext>
            </a:extLst>
          </p:cNvPr>
          <p:cNvPicPr>
            <a:picLocks noChangeAspect="1"/>
          </p:cNvPicPr>
          <p:nvPr/>
        </p:nvPicPr>
        <p:blipFill rotWithShape="1">
          <a:blip r:embed="rId5">
            <a:extLst>
              <a:ext uri="{28A0092B-C50C-407E-A947-70E740481C1C}">
                <a14:useLocalDpi xmlns:a14="http://schemas.microsoft.com/office/drawing/2010/main" val="0"/>
              </a:ext>
            </a:extLst>
          </a:blip>
          <a:srcRect l="6930" b="6962"/>
          <a:stretch/>
        </p:blipFill>
        <p:spPr>
          <a:xfrm>
            <a:off x="15296827" y="25266112"/>
            <a:ext cx="7638481" cy="5961062"/>
          </a:xfrm>
          <a:prstGeom prst="rect">
            <a:avLst/>
          </a:prstGeom>
        </p:spPr>
      </p:pic>
      <p:pic>
        <p:nvPicPr>
          <p:cNvPr id="53" name="Picture 52">
            <a:extLst>
              <a:ext uri="{FF2B5EF4-FFF2-40B4-BE49-F238E27FC236}">
                <a16:creationId xmlns:a16="http://schemas.microsoft.com/office/drawing/2014/main" id="{9B6624D5-8A69-9E49-9632-877C78FCDC56}"/>
              </a:ext>
            </a:extLst>
          </p:cNvPr>
          <p:cNvPicPr>
            <a:picLocks noChangeAspect="1"/>
          </p:cNvPicPr>
          <p:nvPr/>
        </p:nvPicPr>
        <p:blipFill rotWithShape="1">
          <a:blip r:embed="rId6">
            <a:extLst>
              <a:ext uri="{28A0092B-C50C-407E-A947-70E740481C1C}">
                <a14:useLocalDpi xmlns:a14="http://schemas.microsoft.com/office/drawing/2010/main" val="0"/>
              </a:ext>
            </a:extLst>
          </a:blip>
          <a:srcRect l="7156" b="6292"/>
          <a:stretch/>
        </p:blipFill>
        <p:spPr>
          <a:xfrm>
            <a:off x="22943126" y="25288693"/>
            <a:ext cx="7175140" cy="6033382"/>
          </a:xfrm>
          <a:prstGeom prst="rect">
            <a:avLst/>
          </a:prstGeom>
        </p:spPr>
      </p:pic>
      <p:sp>
        <p:nvSpPr>
          <p:cNvPr id="19" name="TextBox 18">
            <a:extLst>
              <a:ext uri="{FF2B5EF4-FFF2-40B4-BE49-F238E27FC236}">
                <a16:creationId xmlns:a16="http://schemas.microsoft.com/office/drawing/2014/main" id="{6BD347CB-6BCC-EA4D-80D1-9A92A0CE84B6}"/>
              </a:ext>
            </a:extLst>
          </p:cNvPr>
          <p:cNvSpPr txBox="1"/>
          <p:nvPr/>
        </p:nvSpPr>
        <p:spPr>
          <a:xfrm>
            <a:off x="742625" y="19598391"/>
            <a:ext cx="13804489" cy="5170646"/>
          </a:xfrm>
          <a:prstGeom prst="rect">
            <a:avLst/>
          </a:prstGeom>
          <a:noFill/>
        </p:spPr>
        <p:txBody>
          <a:bodyPr wrap="square" rtlCol="0">
            <a:spAutoFit/>
          </a:bodyPr>
          <a:lstStyle/>
          <a:p>
            <a:pPr algn="just"/>
            <a:r>
              <a:rPr lang="en-US" sz="3000" dirty="0"/>
              <a:t>Assemblies and relevant metadata were collected and downloaded from different databases (iVirus, NCBI, and JGI). Relevant metadata includes the depth at which the sequences were retrieved, their accession numbers, their location (longitude and latitude), and the nitrate concentrations of the environment the sequences were retrieved from. From the fasta sequences, GC content of sequences were calculated from a pre-developed code in Python. Before proceeding, sequence data should match with the relevant metadata. To calculate nitrogen content of genomes and proteins, sequences first were translated through Prodigal. Furthermore, an approach from Mende et al delineates how to calculate nitrogen content of a viral sequence form data obtained by Prodigal.</a:t>
            </a:r>
          </a:p>
        </p:txBody>
      </p:sp>
      <p:sp>
        <p:nvSpPr>
          <p:cNvPr id="63" name="Rectangle 321">
            <a:extLst>
              <a:ext uri="{FF2B5EF4-FFF2-40B4-BE49-F238E27FC236}">
                <a16:creationId xmlns:a16="http://schemas.microsoft.com/office/drawing/2014/main" id="{57B1D20B-B68C-524C-9789-F6B5E021C1C7}"/>
              </a:ext>
            </a:extLst>
          </p:cNvPr>
          <p:cNvSpPr>
            <a:spLocks noChangeArrowheads="1"/>
          </p:cNvSpPr>
          <p:nvPr/>
        </p:nvSpPr>
        <p:spPr bwMode="auto">
          <a:xfrm>
            <a:off x="30137100" y="13952102"/>
            <a:ext cx="13106400" cy="1005493"/>
          </a:xfrm>
          <a:prstGeom prst="rect">
            <a:avLst/>
          </a:prstGeom>
          <a:gradFill rotWithShape="0">
            <a:gsLst>
              <a:gs pos="100000">
                <a:schemeClr val="tx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274043" tIns="45672" rIns="274043" bIns="45672" anchor="ctr"/>
          <a:lstStyle/>
          <a:p>
            <a:pPr algn="ctr"/>
            <a:r>
              <a:rPr lang="en-US" sz="4400" b="1" dirty="0">
                <a:solidFill>
                  <a:schemeClr val="bg1"/>
                </a:solidFill>
                <a:latin typeface="+mj-lt"/>
              </a:rPr>
              <a:t>DISCUSSIONS AND FUTURE DIRECTIONS</a:t>
            </a:r>
            <a:endParaRPr lang="en-US" sz="4400" dirty="0">
              <a:latin typeface="+mj-lt"/>
            </a:endParaRPr>
          </a:p>
        </p:txBody>
      </p:sp>
      <p:graphicFrame>
        <p:nvGraphicFramePr>
          <p:cNvPr id="21" name="Table 21">
            <a:extLst>
              <a:ext uri="{FF2B5EF4-FFF2-40B4-BE49-F238E27FC236}">
                <a16:creationId xmlns:a16="http://schemas.microsoft.com/office/drawing/2014/main" id="{59711ED1-EE41-0941-9AEF-3E51D4735B35}"/>
              </a:ext>
            </a:extLst>
          </p:cNvPr>
          <p:cNvGraphicFramePr>
            <a:graphicFrameLocks noGrp="1"/>
          </p:cNvGraphicFramePr>
          <p:nvPr>
            <p:extLst>
              <p:ext uri="{D42A27DB-BD31-4B8C-83A1-F6EECF244321}">
                <p14:modId xmlns:p14="http://schemas.microsoft.com/office/powerpoint/2010/main" val="1610137413"/>
              </p:ext>
            </p:extLst>
          </p:nvPr>
        </p:nvGraphicFramePr>
        <p:xfrm>
          <a:off x="14701677" y="7291135"/>
          <a:ext cx="15418104" cy="5344213"/>
        </p:xfrm>
        <a:graphic>
          <a:graphicData uri="http://schemas.openxmlformats.org/drawingml/2006/table">
            <a:tbl>
              <a:tblPr firstRow="1" bandRow="1">
                <a:tableStyleId>{5C22544A-7EE6-4342-B048-85BDC9FD1C3A}</a:tableStyleId>
              </a:tblPr>
              <a:tblGrid>
                <a:gridCol w="2454313">
                  <a:extLst>
                    <a:ext uri="{9D8B030D-6E8A-4147-A177-3AD203B41FA5}">
                      <a16:colId xmlns:a16="http://schemas.microsoft.com/office/drawing/2014/main" val="565077161"/>
                    </a:ext>
                  </a:extLst>
                </a:gridCol>
                <a:gridCol w="2697147">
                  <a:extLst>
                    <a:ext uri="{9D8B030D-6E8A-4147-A177-3AD203B41FA5}">
                      <a16:colId xmlns:a16="http://schemas.microsoft.com/office/drawing/2014/main" val="2456297844"/>
                    </a:ext>
                  </a:extLst>
                </a:gridCol>
                <a:gridCol w="2274404">
                  <a:extLst>
                    <a:ext uri="{9D8B030D-6E8A-4147-A177-3AD203B41FA5}">
                      <a16:colId xmlns:a16="http://schemas.microsoft.com/office/drawing/2014/main" val="2802403515"/>
                    </a:ext>
                  </a:extLst>
                </a:gridCol>
                <a:gridCol w="2643103">
                  <a:extLst>
                    <a:ext uri="{9D8B030D-6E8A-4147-A177-3AD203B41FA5}">
                      <a16:colId xmlns:a16="http://schemas.microsoft.com/office/drawing/2014/main" val="602806935"/>
                    </a:ext>
                  </a:extLst>
                </a:gridCol>
                <a:gridCol w="2192959">
                  <a:extLst>
                    <a:ext uri="{9D8B030D-6E8A-4147-A177-3AD203B41FA5}">
                      <a16:colId xmlns:a16="http://schemas.microsoft.com/office/drawing/2014/main" val="550743762"/>
                    </a:ext>
                  </a:extLst>
                </a:gridCol>
                <a:gridCol w="3156178">
                  <a:extLst>
                    <a:ext uri="{9D8B030D-6E8A-4147-A177-3AD203B41FA5}">
                      <a16:colId xmlns:a16="http://schemas.microsoft.com/office/drawing/2014/main" val="952160632"/>
                    </a:ext>
                  </a:extLst>
                </a:gridCol>
              </a:tblGrid>
              <a:tr h="1637337">
                <a:tc>
                  <a:txBody>
                    <a:bodyPr/>
                    <a:lstStyle/>
                    <a:p>
                      <a:endParaRPr lang="en-US" sz="3200" dirty="0">
                        <a:latin typeface="+mj-lt"/>
                      </a:endParaRPr>
                    </a:p>
                  </a:txBody>
                  <a:tcPr/>
                </a:tc>
                <a:tc>
                  <a:txBody>
                    <a:bodyPr/>
                    <a:lstStyle/>
                    <a:p>
                      <a:r>
                        <a:rPr lang="en-US" sz="3200" dirty="0">
                          <a:latin typeface="+mj-lt"/>
                        </a:rPr>
                        <a:t>FASTA Sequences</a:t>
                      </a:r>
                    </a:p>
                  </a:txBody>
                  <a:tcPr/>
                </a:tc>
                <a:tc>
                  <a:txBody>
                    <a:bodyPr/>
                    <a:lstStyle/>
                    <a:p>
                      <a:r>
                        <a:rPr lang="en-US" sz="3200" dirty="0">
                          <a:latin typeface="+mj-lt"/>
                        </a:rPr>
                        <a:t>Metadata</a:t>
                      </a:r>
                    </a:p>
                  </a:txBody>
                  <a:tcPr/>
                </a:tc>
                <a:tc>
                  <a:txBody>
                    <a:bodyPr/>
                    <a:lstStyle/>
                    <a:p>
                      <a:r>
                        <a:rPr lang="en-US" sz="3200" dirty="0">
                          <a:latin typeface="+mj-lt"/>
                        </a:rPr>
                        <a:t>GC Content Calculation</a:t>
                      </a:r>
                    </a:p>
                  </a:txBody>
                  <a:tcPr/>
                </a:tc>
                <a:tc>
                  <a:txBody>
                    <a:bodyPr/>
                    <a:lstStyle/>
                    <a:p>
                      <a:r>
                        <a:rPr lang="en-US" sz="3200" dirty="0">
                          <a:latin typeface="+mj-lt"/>
                        </a:rPr>
                        <a:t>Prodigal</a:t>
                      </a:r>
                    </a:p>
                  </a:txBody>
                  <a:tcPr/>
                </a:tc>
                <a:tc>
                  <a:txBody>
                    <a:bodyPr/>
                    <a:lstStyle/>
                    <a:p>
                      <a:r>
                        <a:rPr lang="en-US" sz="3200" dirty="0">
                          <a:latin typeface="+mj-lt"/>
                        </a:rPr>
                        <a:t>Nitrogen Content Calculation </a:t>
                      </a:r>
                    </a:p>
                  </a:txBody>
                  <a:tcPr/>
                </a:tc>
                <a:extLst>
                  <a:ext uri="{0D108BD9-81ED-4DB2-BD59-A6C34878D82A}">
                    <a16:rowId xmlns:a16="http://schemas.microsoft.com/office/drawing/2014/main" val="712251547"/>
                  </a:ext>
                </a:extLst>
              </a:tr>
              <a:tr h="926719">
                <a:tc>
                  <a:txBody>
                    <a:bodyPr/>
                    <a:lstStyle/>
                    <a:p>
                      <a:r>
                        <a:rPr lang="en-US" sz="3600" b="1" dirty="0">
                          <a:latin typeface="+mj-lt"/>
                        </a:rPr>
                        <a:t>JGI</a:t>
                      </a:r>
                    </a:p>
                  </a:txBody>
                  <a:tcPr/>
                </a:tc>
                <a:tc>
                  <a:txBody>
                    <a:bodyPr/>
                    <a:lstStyle/>
                    <a:p>
                      <a:r>
                        <a:rPr lang="en-US" sz="3200" dirty="0">
                          <a:latin typeface="Arial" panose="020B0604020202020204" pitchFamily="34" charset="0"/>
                          <a:cs typeface="Arial" panose="020B0604020202020204" pitchFamily="34" charset="0"/>
                        </a:rPr>
                        <a:t>Some</a:t>
                      </a:r>
                    </a:p>
                  </a:txBody>
                  <a:tcPr/>
                </a:tc>
                <a:tc>
                  <a:txBody>
                    <a:bodyPr/>
                    <a:lstStyle/>
                    <a:p>
                      <a:r>
                        <a:rPr lang="en-US" sz="3200" dirty="0">
                          <a:latin typeface="Arial" panose="020B0604020202020204" pitchFamily="34" charset="0"/>
                          <a:cs typeface="Arial" panose="020B0604020202020204" pitchFamily="34" charset="0"/>
                        </a:rPr>
                        <a:t>No</a:t>
                      </a:r>
                    </a:p>
                  </a:txBody>
                  <a:tcPr/>
                </a:tc>
                <a:tc>
                  <a:txBody>
                    <a:bodyPr/>
                    <a:lstStyle/>
                    <a:p>
                      <a:r>
                        <a:rPr lang="en-US" sz="3200" dirty="0">
                          <a:latin typeface="Arial" panose="020B0604020202020204" pitchFamily="34" charset="0"/>
                          <a:cs typeface="Arial" panose="020B0604020202020204" pitchFamily="34" charset="0"/>
                        </a:rPr>
                        <a:t>No</a:t>
                      </a:r>
                    </a:p>
                  </a:txBody>
                  <a:tcPr/>
                </a:tc>
                <a:tc>
                  <a:txBody>
                    <a:bodyPr/>
                    <a:lstStyle/>
                    <a:p>
                      <a:r>
                        <a:rPr lang="en-US" sz="3200" dirty="0">
                          <a:latin typeface="Arial" panose="020B0604020202020204" pitchFamily="34" charset="0"/>
                          <a:cs typeface="Arial" panose="020B0604020202020204" pitchFamily="34" charset="0"/>
                        </a:rPr>
                        <a:t>No</a:t>
                      </a:r>
                    </a:p>
                  </a:txBody>
                  <a:tcPr/>
                </a:tc>
                <a:tc>
                  <a:txBody>
                    <a:bodyPr/>
                    <a:lstStyle/>
                    <a:p>
                      <a:r>
                        <a:rPr lang="en-US" sz="3200" dirty="0">
                          <a:latin typeface="Arial" panose="020B0604020202020204" pitchFamily="34" charset="0"/>
                          <a:cs typeface="Arial" panose="020B0604020202020204" pitchFamily="34" charset="0"/>
                        </a:rPr>
                        <a:t>No</a:t>
                      </a:r>
                    </a:p>
                  </a:txBody>
                  <a:tcPr/>
                </a:tc>
                <a:extLst>
                  <a:ext uri="{0D108BD9-81ED-4DB2-BD59-A6C34878D82A}">
                    <a16:rowId xmlns:a16="http://schemas.microsoft.com/office/drawing/2014/main" val="2763250196"/>
                  </a:ext>
                </a:extLst>
              </a:tr>
              <a:tr h="926719">
                <a:tc>
                  <a:txBody>
                    <a:bodyPr/>
                    <a:lstStyle/>
                    <a:p>
                      <a:r>
                        <a:rPr lang="en-US" sz="3600" b="1" dirty="0">
                          <a:latin typeface="+mj-lt"/>
                        </a:rPr>
                        <a:t>ALOHA</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Some</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No</a:t>
                      </a:r>
                    </a:p>
                  </a:txBody>
                  <a:tcPr/>
                </a:tc>
                <a:extLst>
                  <a:ext uri="{0D108BD9-81ED-4DB2-BD59-A6C34878D82A}">
                    <a16:rowId xmlns:a16="http://schemas.microsoft.com/office/drawing/2014/main" val="1198413920"/>
                  </a:ext>
                </a:extLst>
              </a:tr>
              <a:tr h="926719">
                <a:tc>
                  <a:txBody>
                    <a:bodyPr/>
                    <a:lstStyle/>
                    <a:p>
                      <a:r>
                        <a:rPr lang="en-US" sz="3600" b="1" dirty="0">
                          <a:latin typeface="+mj-lt"/>
                        </a:rPr>
                        <a:t>SCOPE</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Some</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No</a:t>
                      </a:r>
                    </a:p>
                  </a:txBody>
                  <a:tcPr/>
                </a:tc>
                <a:extLst>
                  <a:ext uri="{0D108BD9-81ED-4DB2-BD59-A6C34878D82A}">
                    <a16:rowId xmlns:a16="http://schemas.microsoft.com/office/drawing/2014/main" val="1038508931"/>
                  </a:ext>
                </a:extLst>
              </a:tr>
              <a:tr h="926719">
                <a:tc>
                  <a:txBody>
                    <a:bodyPr/>
                    <a:lstStyle/>
                    <a:p>
                      <a:r>
                        <a:rPr lang="en-US" sz="3600" b="1" dirty="0">
                          <a:latin typeface="+mj-lt"/>
                        </a:rPr>
                        <a:t>GOV</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Yes</a:t>
                      </a:r>
                    </a:p>
                  </a:txBody>
                  <a:tcPr/>
                </a:tc>
                <a:tc>
                  <a:txBody>
                    <a:bodyPr/>
                    <a:lstStyle/>
                    <a:p>
                      <a:r>
                        <a:rPr lang="en-US" sz="3200" dirty="0">
                          <a:latin typeface="Arial" panose="020B0604020202020204" pitchFamily="34" charset="0"/>
                          <a:cs typeface="Arial" panose="020B0604020202020204" pitchFamily="34" charset="0"/>
                        </a:rPr>
                        <a:t>No</a:t>
                      </a:r>
                    </a:p>
                  </a:txBody>
                  <a:tcPr/>
                </a:tc>
                <a:extLst>
                  <a:ext uri="{0D108BD9-81ED-4DB2-BD59-A6C34878D82A}">
                    <a16:rowId xmlns:a16="http://schemas.microsoft.com/office/drawing/2014/main" val="1203291164"/>
                  </a:ext>
                </a:extLst>
              </a:tr>
            </a:tbl>
          </a:graphicData>
        </a:graphic>
      </p:graphicFrame>
      <p:sp>
        <p:nvSpPr>
          <p:cNvPr id="25" name="TextBox 24">
            <a:extLst>
              <a:ext uri="{FF2B5EF4-FFF2-40B4-BE49-F238E27FC236}">
                <a16:creationId xmlns:a16="http://schemas.microsoft.com/office/drawing/2014/main" id="{C2D8A4DF-D5E5-2144-B271-40EF307284A1}"/>
              </a:ext>
            </a:extLst>
          </p:cNvPr>
          <p:cNvSpPr txBox="1"/>
          <p:nvPr/>
        </p:nvSpPr>
        <p:spPr>
          <a:xfrm>
            <a:off x="30084911" y="15023444"/>
            <a:ext cx="13158589" cy="10482998"/>
          </a:xfrm>
          <a:prstGeom prst="rect">
            <a:avLst/>
          </a:prstGeom>
          <a:noFill/>
        </p:spPr>
        <p:txBody>
          <a:bodyPr wrap="square" rtlCol="0">
            <a:spAutoFit/>
          </a:bodyPr>
          <a:lstStyle/>
          <a:p>
            <a:pPr algn="just">
              <a:lnSpc>
                <a:spcPct val="110000"/>
              </a:lnSpc>
              <a:spcBef>
                <a:spcPts val="0"/>
              </a:spcBef>
              <a:spcAft>
                <a:spcPts val="0"/>
              </a:spcAft>
            </a:pPr>
            <a:r>
              <a:rPr lang="en-US" sz="2800" dirty="0">
                <a:latin typeface="Arial" panose="020B0604020202020204" pitchFamily="34" charset="0"/>
                <a:cs typeface="Arial" panose="020B0604020202020204" pitchFamily="34" charset="0"/>
              </a:rPr>
              <a:t>The findings in this studies show there is still much work to be done in determining if marine viruses adapt to host nitrogen limitation. JGI proved difficult in retrieving fasta sequences and relevant metadata. We were able to do some limited analysis on the sequences retrieved from NCBI (ALOHA and SCOPE). There were </a:t>
            </a:r>
            <a:r>
              <a:rPr lang="en-US" sz="2800" b="1" dirty="0">
                <a:solidFill>
                  <a:schemeClr val="tx2"/>
                </a:solidFill>
                <a:latin typeface="Arial" panose="020B0604020202020204" pitchFamily="34" charset="0"/>
                <a:cs typeface="Arial" panose="020B0604020202020204" pitchFamily="34" charset="0"/>
              </a:rPr>
              <a:t>no patterns </a:t>
            </a:r>
            <a:r>
              <a:rPr lang="en-US" sz="2800" dirty="0">
                <a:latin typeface="Arial" panose="020B0604020202020204" pitchFamily="34" charset="0"/>
                <a:cs typeface="Arial" panose="020B0604020202020204" pitchFamily="34" charset="0"/>
              </a:rPr>
              <a:t>found between GC content of both ALOHA and SCOPE sequences. When further investigating SCOPE, </a:t>
            </a:r>
            <a:r>
              <a:rPr lang="en-US" sz="2800" b="1" dirty="0">
                <a:solidFill>
                  <a:schemeClr val="tx2"/>
                </a:solidFill>
                <a:latin typeface="Arial" panose="020B0604020202020204" pitchFamily="34" charset="0"/>
                <a:cs typeface="Arial" panose="020B0604020202020204" pitchFamily="34" charset="0"/>
              </a:rPr>
              <a:t>genome lengths were highest at 117m</a:t>
            </a:r>
            <a:r>
              <a:rPr lang="en-US" sz="2800" dirty="0">
                <a:latin typeface="Arial" panose="020B0604020202020204" pitchFamily="34" charset="0"/>
                <a:cs typeface="Arial" panose="020B0604020202020204" pitchFamily="34" charset="0"/>
              </a:rPr>
              <a:t>, potentially indicating that marine viruses thrive in depths where their hosts have enough sunlight for photosynthesis but closer availability to nutrients. However, this result could also be due to the sample size of the viral genomes collected at that depth. Plotting GC content vs. depth showed that </a:t>
            </a:r>
            <a:r>
              <a:rPr lang="en-US" sz="2800" b="1" dirty="0">
                <a:solidFill>
                  <a:schemeClr val="tx2"/>
                </a:solidFill>
                <a:latin typeface="Arial" panose="020B0604020202020204" pitchFamily="34" charset="0"/>
                <a:cs typeface="Arial" panose="020B0604020202020204" pitchFamily="34" charset="0"/>
              </a:rPr>
              <a:t>deeper depths could indicate more nutrient availability, and consequently, more nitrate availability and higher GC content in genomes</a:t>
            </a:r>
            <a:r>
              <a:rPr lang="en-US" sz="2800" dirty="0">
                <a:latin typeface="Arial" panose="020B0604020202020204" pitchFamily="34" charset="0"/>
                <a:cs typeface="Arial" panose="020B0604020202020204" pitchFamily="34" charset="0"/>
              </a:rPr>
              <a:t>. This could indicate that we would expect viruses to contain more nitrogen and more GC content even in a nitrogen limited environment in deeper levels of the ocean. Finally, GOV proved to be the most prospective sequence collection, as metadata and fasta sequences have been compiled together. However, due to time, further analyses have not been completed. </a:t>
            </a:r>
            <a:r>
              <a:rPr lang="en-US" sz="2800" b="1" dirty="0">
                <a:solidFill>
                  <a:schemeClr val="tx2"/>
                </a:solidFill>
                <a:latin typeface="Arial" panose="020B0604020202020204" pitchFamily="34" charset="0"/>
                <a:ea typeface="Times New Roman" panose="02020603050405020304" pitchFamily="18" charset="0"/>
                <a:cs typeface="Arial" panose="020B0604020202020204" pitchFamily="34" charset="0"/>
              </a:rPr>
              <a:t>This work has implications on the C:N ratios of viral lysate, which is an important consideration for refining our understanding of the Earth’s carbon cycle in the face of climate change</a:t>
            </a:r>
            <a:r>
              <a:rPr lang="en-US" sz="2800" dirty="0">
                <a:solidFill>
                  <a:srgbClr val="000000"/>
                </a:solidFill>
                <a:latin typeface="Arial" panose="020B0604020202020204" pitchFamily="34" charset="0"/>
                <a:ea typeface="Times New Roman" panose="02020603050405020304" pitchFamily="18" charset="0"/>
                <a:cs typeface="Arial" panose="020B0604020202020204" pitchFamily="34" charset="0"/>
              </a:rPr>
              <a:t>. Further directions involve calculating nitrogen contents from Prodigal information and plotting a </a:t>
            </a:r>
            <a:r>
              <a:rPr lang="en-US" sz="2800" dirty="0">
                <a:latin typeface="Arial" panose="020B0604020202020204" pitchFamily="34" charset="0"/>
                <a:ea typeface="Times New Roman" panose="02020603050405020304" pitchFamily="18" charset="0"/>
                <a:cs typeface="Arial" panose="020B0604020202020204" pitchFamily="34" charset="0"/>
              </a:rPr>
              <a:t>map of collected viral genomes as a communication effort to the research community to highlight marine environments which are underrepresented in field study. </a:t>
            </a:r>
            <a:endParaRPr lang="en-US" sz="2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D1E1C8-EF7D-9D47-A328-9E3195E182B3}"/>
              </a:ext>
            </a:extLst>
          </p:cNvPr>
          <p:cNvSpPr txBox="1"/>
          <p:nvPr/>
        </p:nvSpPr>
        <p:spPr>
          <a:xfrm>
            <a:off x="30177812" y="13228042"/>
            <a:ext cx="13439068" cy="523220"/>
          </a:xfrm>
          <a:prstGeom prst="rect">
            <a:avLst/>
          </a:prstGeom>
          <a:noFill/>
        </p:spPr>
        <p:txBody>
          <a:bodyPr wrap="square" rtlCol="0">
            <a:spAutoFit/>
          </a:bodyPr>
          <a:lstStyle/>
          <a:p>
            <a:r>
              <a:rPr lang="en-US" sz="2800" b="1" dirty="0"/>
              <a:t>Fig 5: Sequence length distribution of ALOHA, SCOPE, and GOV sequences.</a:t>
            </a:r>
          </a:p>
        </p:txBody>
      </p:sp>
      <p:sp>
        <p:nvSpPr>
          <p:cNvPr id="82" name="TextBox 81">
            <a:extLst>
              <a:ext uri="{FF2B5EF4-FFF2-40B4-BE49-F238E27FC236}">
                <a16:creationId xmlns:a16="http://schemas.microsoft.com/office/drawing/2014/main" id="{A0D7BBB0-E55C-C440-B459-B29C0CB91E97}"/>
              </a:ext>
            </a:extLst>
          </p:cNvPr>
          <p:cNvSpPr txBox="1"/>
          <p:nvPr/>
        </p:nvSpPr>
        <p:spPr>
          <a:xfrm>
            <a:off x="14589845" y="6595675"/>
            <a:ext cx="13994676" cy="523220"/>
          </a:xfrm>
          <a:prstGeom prst="rect">
            <a:avLst/>
          </a:prstGeom>
          <a:noFill/>
        </p:spPr>
        <p:txBody>
          <a:bodyPr wrap="square" rtlCol="0">
            <a:spAutoFit/>
          </a:bodyPr>
          <a:lstStyle/>
          <a:p>
            <a:r>
              <a:rPr lang="en-US" sz="2800" b="1" dirty="0"/>
              <a:t>Table 1: Sequence sample names and steps outlined in materials and methods. </a:t>
            </a:r>
          </a:p>
        </p:txBody>
      </p:sp>
      <p:pic>
        <p:nvPicPr>
          <p:cNvPr id="29" name="Picture 28" descr="Diagram&#10;&#10;Description automatically generated">
            <a:extLst>
              <a:ext uri="{FF2B5EF4-FFF2-40B4-BE49-F238E27FC236}">
                <a16:creationId xmlns:a16="http://schemas.microsoft.com/office/drawing/2014/main" id="{41E75EEB-50F3-A047-80BA-941A436471B7}"/>
              </a:ext>
            </a:extLst>
          </p:cNvPr>
          <p:cNvPicPr>
            <a:picLocks noChangeAspect="1"/>
          </p:cNvPicPr>
          <p:nvPr/>
        </p:nvPicPr>
        <p:blipFill>
          <a:blip r:embed="rId7"/>
          <a:stretch>
            <a:fillRect/>
          </a:stretch>
        </p:blipFill>
        <p:spPr>
          <a:xfrm>
            <a:off x="911822" y="8779719"/>
            <a:ext cx="7730731" cy="5247869"/>
          </a:xfrm>
          <a:prstGeom prst="rect">
            <a:avLst/>
          </a:prstGeom>
        </p:spPr>
      </p:pic>
      <p:sp>
        <p:nvSpPr>
          <p:cNvPr id="83" name="TextBox 82">
            <a:extLst>
              <a:ext uri="{FF2B5EF4-FFF2-40B4-BE49-F238E27FC236}">
                <a16:creationId xmlns:a16="http://schemas.microsoft.com/office/drawing/2014/main" id="{A18BBAC7-EFB4-674A-B3DA-FD24FA3FB21D}"/>
              </a:ext>
            </a:extLst>
          </p:cNvPr>
          <p:cNvSpPr txBox="1"/>
          <p:nvPr/>
        </p:nvSpPr>
        <p:spPr>
          <a:xfrm>
            <a:off x="413774" y="14076185"/>
            <a:ext cx="13947686" cy="954107"/>
          </a:xfrm>
          <a:prstGeom prst="rect">
            <a:avLst/>
          </a:prstGeom>
          <a:noFill/>
        </p:spPr>
        <p:txBody>
          <a:bodyPr wrap="square" rtlCol="0">
            <a:spAutoFit/>
          </a:bodyPr>
          <a:lstStyle/>
          <a:p>
            <a:pPr algn="ctr"/>
            <a:r>
              <a:rPr lang="en-US" sz="2800" b="1" dirty="0"/>
              <a:t>Fig 1: (a) Schematic of the viral shunt; (b) nutrient depth profile (Image from  Roger Williams University)</a:t>
            </a:r>
          </a:p>
        </p:txBody>
      </p:sp>
      <p:grpSp>
        <p:nvGrpSpPr>
          <p:cNvPr id="43" name="Group 42">
            <a:extLst>
              <a:ext uri="{FF2B5EF4-FFF2-40B4-BE49-F238E27FC236}">
                <a16:creationId xmlns:a16="http://schemas.microsoft.com/office/drawing/2014/main" id="{7CE00C7C-1FEF-7443-A844-8FBD27601D86}"/>
              </a:ext>
            </a:extLst>
          </p:cNvPr>
          <p:cNvGrpSpPr/>
          <p:nvPr/>
        </p:nvGrpSpPr>
        <p:grpSpPr>
          <a:xfrm>
            <a:off x="677634" y="24635011"/>
            <a:ext cx="14418931" cy="7040476"/>
            <a:chOff x="1828009" y="24096133"/>
            <a:chExt cx="12649991" cy="7335329"/>
          </a:xfrm>
        </p:grpSpPr>
        <p:sp>
          <p:nvSpPr>
            <p:cNvPr id="41" name="TextBox 40">
              <a:extLst>
                <a:ext uri="{FF2B5EF4-FFF2-40B4-BE49-F238E27FC236}">
                  <a16:creationId xmlns:a16="http://schemas.microsoft.com/office/drawing/2014/main" id="{ED253456-9511-2442-82B6-A514AD06A385}"/>
                </a:ext>
              </a:extLst>
            </p:cNvPr>
            <p:cNvSpPr txBox="1"/>
            <p:nvPr/>
          </p:nvSpPr>
          <p:spPr>
            <a:xfrm>
              <a:off x="7589520" y="26670000"/>
              <a:ext cx="6888480" cy="584775"/>
            </a:xfrm>
            <a:prstGeom prst="rect">
              <a:avLst/>
            </a:prstGeom>
            <a:noFill/>
          </p:spPr>
          <p:txBody>
            <a:bodyPr wrap="square" rtlCol="0">
              <a:spAutoFit/>
            </a:bodyPr>
            <a:lstStyle/>
            <a:p>
              <a:r>
                <a:rPr lang="en-US" sz="3200" b="1" dirty="0"/>
                <a:t>FASTA sequences and metadata</a:t>
              </a:r>
            </a:p>
          </p:txBody>
        </p:sp>
        <p:grpSp>
          <p:nvGrpSpPr>
            <p:cNvPr id="42" name="Group 41">
              <a:extLst>
                <a:ext uri="{FF2B5EF4-FFF2-40B4-BE49-F238E27FC236}">
                  <a16:creationId xmlns:a16="http://schemas.microsoft.com/office/drawing/2014/main" id="{1549DE55-6C49-DF4F-B1D5-DB77CF11B5F3}"/>
                </a:ext>
              </a:extLst>
            </p:cNvPr>
            <p:cNvGrpSpPr/>
            <p:nvPr/>
          </p:nvGrpSpPr>
          <p:grpSpPr>
            <a:xfrm>
              <a:off x="1828009" y="24096133"/>
              <a:ext cx="12294989" cy="7335329"/>
              <a:chOff x="1797529" y="23943733"/>
              <a:chExt cx="12294989" cy="7335329"/>
            </a:xfrm>
          </p:grpSpPr>
          <p:sp>
            <p:nvSpPr>
              <p:cNvPr id="78" name="TextBox 77">
                <a:extLst>
                  <a:ext uri="{FF2B5EF4-FFF2-40B4-BE49-F238E27FC236}">
                    <a16:creationId xmlns:a16="http://schemas.microsoft.com/office/drawing/2014/main" id="{1321AC8D-2E34-4DB1-9F87-DFDDA16D1545}"/>
                  </a:ext>
                </a:extLst>
              </p:cNvPr>
              <p:cNvSpPr txBox="1"/>
              <p:nvPr/>
            </p:nvSpPr>
            <p:spPr>
              <a:xfrm>
                <a:off x="1953349" y="24732399"/>
                <a:ext cx="2439656" cy="1200329"/>
              </a:xfrm>
              <a:prstGeom prst="rect">
                <a:avLst/>
              </a:prstGeom>
              <a:noFill/>
            </p:spPr>
            <p:txBody>
              <a:bodyPr wrap="square" rtlCol="0">
                <a:spAutoFit/>
              </a:bodyPr>
              <a:lstStyle/>
              <a:p>
                <a:r>
                  <a:rPr lang="en-US" sz="3600" i="1" dirty="0">
                    <a:latin typeface="Bahnschrift" panose="020B0502040204020203" pitchFamily="34" charset="0"/>
                  </a:rPr>
                  <a:t>Sequence Collection</a:t>
                </a:r>
              </a:p>
            </p:txBody>
          </p:sp>
          <p:sp>
            <p:nvSpPr>
              <p:cNvPr id="79" name="TextBox 78">
                <a:extLst>
                  <a:ext uri="{FF2B5EF4-FFF2-40B4-BE49-F238E27FC236}">
                    <a16:creationId xmlns:a16="http://schemas.microsoft.com/office/drawing/2014/main" id="{B4711A5C-D957-4753-B64F-906C6B756A89}"/>
                  </a:ext>
                </a:extLst>
              </p:cNvPr>
              <p:cNvSpPr txBox="1"/>
              <p:nvPr/>
            </p:nvSpPr>
            <p:spPr>
              <a:xfrm>
                <a:off x="1797529" y="29230498"/>
                <a:ext cx="3433877" cy="661720"/>
              </a:xfrm>
              <a:prstGeom prst="rect">
                <a:avLst/>
              </a:prstGeom>
              <a:noFill/>
            </p:spPr>
            <p:txBody>
              <a:bodyPr wrap="square" rtlCol="0">
                <a:spAutoFit/>
              </a:bodyPr>
              <a:lstStyle/>
              <a:p>
                <a:r>
                  <a:rPr lang="en-US" i="1" dirty="0">
                    <a:latin typeface="Bahnschrift" panose="020B0502040204020203" pitchFamily="34" charset="0"/>
                  </a:rPr>
                  <a:t>Calculations</a:t>
                </a:r>
              </a:p>
            </p:txBody>
          </p:sp>
          <p:sp>
            <p:nvSpPr>
              <p:cNvPr id="80" name="TextBox 79">
                <a:extLst>
                  <a:ext uri="{FF2B5EF4-FFF2-40B4-BE49-F238E27FC236}">
                    <a16:creationId xmlns:a16="http://schemas.microsoft.com/office/drawing/2014/main" id="{197F2D9E-66D8-46C9-A27B-1019872F4712}"/>
                  </a:ext>
                </a:extLst>
              </p:cNvPr>
              <p:cNvSpPr txBox="1"/>
              <p:nvPr/>
            </p:nvSpPr>
            <p:spPr>
              <a:xfrm>
                <a:off x="1842187" y="30617342"/>
                <a:ext cx="2422356" cy="661720"/>
              </a:xfrm>
              <a:prstGeom prst="rect">
                <a:avLst/>
              </a:prstGeom>
              <a:noFill/>
            </p:spPr>
            <p:txBody>
              <a:bodyPr wrap="square" rtlCol="0">
                <a:spAutoFit/>
              </a:bodyPr>
              <a:lstStyle/>
              <a:p>
                <a:r>
                  <a:rPr lang="en-US" i="1" dirty="0">
                    <a:latin typeface="Bahnschrift" panose="020B0502040204020203" pitchFamily="34" charset="0"/>
                  </a:rPr>
                  <a:t>Analysis</a:t>
                </a:r>
              </a:p>
            </p:txBody>
          </p:sp>
          <p:sp>
            <p:nvSpPr>
              <p:cNvPr id="81" name="Left Brace 80">
                <a:extLst>
                  <a:ext uri="{FF2B5EF4-FFF2-40B4-BE49-F238E27FC236}">
                    <a16:creationId xmlns:a16="http://schemas.microsoft.com/office/drawing/2014/main" id="{4E7B6D52-F0F5-4206-B5F4-80753943197B}"/>
                  </a:ext>
                </a:extLst>
              </p:cNvPr>
              <p:cNvSpPr/>
              <p:nvPr/>
            </p:nvSpPr>
            <p:spPr bwMode="auto">
              <a:xfrm>
                <a:off x="4649335" y="24168682"/>
                <a:ext cx="2391546" cy="1983158"/>
              </a:xfrm>
              <a:prstGeom prst="leftBrac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endParaRPr>
              </a:p>
            </p:txBody>
          </p:sp>
          <p:sp>
            <p:nvSpPr>
              <p:cNvPr id="58" name="TextBox 57">
                <a:extLst>
                  <a:ext uri="{FF2B5EF4-FFF2-40B4-BE49-F238E27FC236}">
                    <a16:creationId xmlns:a16="http://schemas.microsoft.com/office/drawing/2014/main" id="{BA913CCF-FDDA-2A4B-954F-6C43155E3B4B}"/>
                  </a:ext>
                </a:extLst>
              </p:cNvPr>
              <p:cNvSpPr txBox="1"/>
              <p:nvPr/>
            </p:nvSpPr>
            <p:spPr>
              <a:xfrm>
                <a:off x="1799631" y="27796887"/>
                <a:ext cx="6242598" cy="661720"/>
              </a:xfrm>
              <a:prstGeom prst="rect">
                <a:avLst/>
              </a:prstGeom>
              <a:noFill/>
            </p:spPr>
            <p:txBody>
              <a:bodyPr wrap="square" rtlCol="0">
                <a:spAutoFit/>
              </a:bodyPr>
              <a:lstStyle/>
              <a:p>
                <a:r>
                  <a:rPr lang="en-US" i="1" dirty="0">
                    <a:latin typeface="Bahnschrift" panose="020B0502040204020203" pitchFamily="34" charset="0"/>
                  </a:rPr>
                  <a:t>Organization of Data</a:t>
                </a:r>
              </a:p>
            </p:txBody>
          </p:sp>
          <p:sp>
            <p:nvSpPr>
              <p:cNvPr id="30" name="TextBox 29">
                <a:extLst>
                  <a:ext uri="{FF2B5EF4-FFF2-40B4-BE49-F238E27FC236}">
                    <a16:creationId xmlns:a16="http://schemas.microsoft.com/office/drawing/2014/main" id="{815B11CA-9E60-3E4B-B82C-5F8035671EE1}"/>
                  </a:ext>
                </a:extLst>
              </p:cNvPr>
              <p:cNvSpPr txBox="1"/>
              <p:nvPr/>
            </p:nvSpPr>
            <p:spPr>
              <a:xfrm>
                <a:off x="7416799" y="23943733"/>
                <a:ext cx="6675719" cy="661720"/>
              </a:xfrm>
              <a:prstGeom prst="rect">
                <a:avLst/>
              </a:prstGeom>
              <a:noFill/>
            </p:spPr>
            <p:txBody>
              <a:bodyPr wrap="square" rtlCol="0">
                <a:spAutoFit/>
              </a:bodyPr>
              <a:lstStyle/>
              <a:p>
                <a:r>
                  <a:rPr lang="en-US" b="1" dirty="0"/>
                  <a:t>iVirus		NCBI		JGI</a:t>
                </a:r>
              </a:p>
            </p:txBody>
          </p:sp>
          <p:sp>
            <p:nvSpPr>
              <p:cNvPr id="31" name="TextBox 30">
                <a:extLst>
                  <a:ext uri="{FF2B5EF4-FFF2-40B4-BE49-F238E27FC236}">
                    <a16:creationId xmlns:a16="http://schemas.microsoft.com/office/drawing/2014/main" id="{4754F1AA-F68E-8B46-A350-E92A2657C9F2}"/>
                  </a:ext>
                </a:extLst>
              </p:cNvPr>
              <p:cNvSpPr txBox="1"/>
              <p:nvPr/>
            </p:nvSpPr>
            <p:spPr>
              <a:xfrm>
                <a:off x="7108017" y="25268517"/>
                <a:ext cx="2412502" cy="830997"/>
              </a:xfrm>
              <a:prstGeom prst="rect">
                <a:avLst/>
              </a:prstGeom>
              <a:noFill/>
            </p:spPr>
            <p:txBody>
              <a:bodyPr wrap="square" rtlCol="0">
                <a:spAutoFit/>
              </a:bodyPr>
              <a:lstStyle/>
              <a:p>
                <a:pPr algn="ctr"/>
                <a:r>
                  <a:rPr lang="en-US" sz="2400" dirty="0">
                    <a:solidFill>
                      <a:srgbClr val="0F78CA"/>
                    </a:solidFill>
                  </a:rPr>
                  <a:t>Global Ocean Viromes</a:t>
                </a:r>
              </a:p>
            </p:txBody>
          </p:sp>
          <p:sp>
            <p:nvSpPr>
              <p:cNvPr id="87" name="TextBox 86">
                <a:extLst>
                  <a:ext uri="{FF2B5EF4-FFF2-40B4-BE49-F238E27FC236}">
                    <a16:creationId xmlns:a16="http://schemas.microsoft.com/office/drawing/2014/main" id="{5EEA6864-B549-3147-A35C-9E774F633489}"/>
                  </a:ext>
                </a:extLst>
              </p:cNvPr>
              <p:cNvSpPr txBox="1"/>
              <p:nvPr/>
            </p:nvSpPr>
            <p:spPr>
              <a:xfrm>
                <a:off x="9407961" y="25339738"/>
                <a:ext cx="3219468" cy="477054"/>
              </a:xfrm>
              <a:prstGeom prst="rect">
                <a:avLst/>
              </a:prstGeom>
              <a:noFill/>
            </p:spPr>
            <p:txBody>
              <a:bodyPr wrap="square" rtlCol="0">
                <a:spAutoFit/>
              </a:bodyPr>
              <a:lstStyle/>
              <a:p>
                <a:r>
                  <a:rPr lang="en-US" sz="2500" dirty="0">
                    <a:solidFill>
                      <a:srgbClr val="0F78CA"/>
                    </a:solidFill>
                  </a:rPr>
                  <a:t>ALOHA        SCOPE</a:t>
                </a:r>
              </a:p>
            </p:txBody>
          </p:sp>
          <p:cxnSp>
            <p:nvCxnSpPr>
              <p:cNvPr id="33" name="Straight Arrow Connector 32">
                <a:extLst>
                  <a:ext uri="{FF2B5EF4-FFF2-40B4-BE49-F238E27FC236}">
                    <a16:creationId xmlns:a16="http://schemas.microsoft.com/office/drawing/2014/main" id="{80367772-F3A2-9142-931C-1217EEAFE6A1}"/>
                  </a:ext>
                </a:extLst>
              </p:cNvPr>
              <p:cNvCxnSpPr/>
              <p:nvPr/>
            </p:nvCxnSpPr>
            <p:spPr bwMode="auto">
              <a:xfrm flipH="1">
                <a:off x="8148918" y="24527435"/>
                <a:ext cx="1" cy="699247"/>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9" name="Straight Arrow Connector 88">
                <a:extLst>
                  <a:ext uri="{FF2B5EF4-FFF2-40B4-BE49-F238E27FC236}">
                    <a16:creationId xmlns:a16="http://schemas.microsoft.com/office/drawing/2014/main" id="{B89D7DA3-B656-D24F-BD6C-98B61FEDA2E1}"/>
                  </a:ext>
                </a:extLst>
              </p:cNvPr>
              <p:cNvCxnSpPr/>
              <p:nvPr/>
            </p:nvCxnSpPr>
            <p:spPr bwMode="auto">
              <a:xfrm>
                <a:off x="11040035" y="24608118"/>
                <a:ext cx="510989" cy="726141"/>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2" name="Straight Arrow Connector 91">
                <a:extLst>
                  <a:ext uri="{FF2B5EF4-FFF2-40B4-BE49-F238E27FC236}">
                    <a16:creationId xmlns:a16="http://schemas.microsoft.com/office/drawing/2014/main" id="{7CBC4A5E-BD91-E843-8847-B0A0B5C57695}"/>
                  </a:ext>
                </a:extLst>
              </p:cNvPr>
              <p:cNvCxnSpPr/>
              <p:nvPr/>
            </p:nvCxnSpPr>
            <p:spPr bwMode="auto">
              <a:xfrm flipH="1">
                <a:off x="10071847" y="24612600"/>
                <a:ext cx="354108" cy="788894"/>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Straight Arrow Connector 99">
                <a:extLst>
                  <a:ext uri="{FF2B5EF4-FFF2-40B4-BE49-F238E27FC236}">
                    <a16:creationId xmlns:a16="http://schemas.microsoft.com/office/drawing/2014/main" id="{0F1DA9E3-C1F2-F045-8109-091140FB3C68}"/>
                  </a:ext>
                </a:extLst>
              </p:cNvPr>
              <p:cNvCxnSpPr/>
              <p:nvPr/>
            </p:nvCxnSpPr>
            <p:spPr bwMode="auto">
              <a:xfrm flipH="1">
                <a:off x="10587318" y="27240155"/>
                <a:ext cx="1" cy="699247"/>
              </a:xfrm>
              <a:prstGeom prst="straightConnector1">
                <a:avLst/>
              </a:prstGeom>
              <a:solidFill>
                <a:schemeClr val="accent1"/>
              </a:solidFill>
              <a:ln w="142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2" name="Straight Arrow Connector 101">
                <a:extLst>
                  <a:ext uri="{FF2B5EF4-FFF2-40B4-BE49-F238E27FC236}">
                    <a16:creationId xmlns:a16="http://schemas.microsoft.com/office/drawing/2014/main" id="{C1D27E7C-918A-664F-A692-802AA61ACFAA}"/>
                  </a:ext>
                </a:extLst>
              </p:cNvPr>
              <p:cNvCxnSpPr/>
              <p:nvPr/>
            </p:nvCxnSpPr>
            <p:spPr bwMode="auto">
              <a:xfrm flipH="1">
                <a:off x="10526358" y="25899035"/>
                <a:ext cx="1" cy="699247"/>
              </a:xfrm>
              <a:prstGeom prst="straightConnector1">
                <a:avLst/>
              </a:prstGeom>
              <a:solidFill>
                <a:schemeClr val="accent1"/>
              </a:solidFill>
              <a:ln w="142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4" name="TextBox 103">
                <a:extLst>
                  <a:ext uri="{FF2B5EF4-FFF2-40B4-BE49-F238E27FC236}">
                    <a16:creationId xmlns:a16="http://schemas.microsoft.com/office/drawing/2014/main" id="{983F1869-5BF7-4A48-BF73-10F83A5EE3BD}"/>
                  </a:ext>
                </a:extLst>
              </p:cNvPr>
              <p:cNvSpPr txBox="1"/>
              <p:nvPr/>
            </p:nvSpPr>
            <p:spPr>
              <a:xfrm>
                <a:off x="9022080" y="27889200"/>
                <a:ext cx="3688080" cy="584775"/>
              </a:xfrm>
              <a:prstGeom prst="rect">
                <a:avLst/>
              </a:prstGeom>
              <a:noFill/>
            </p:spPr>
            <p:txBody>
              <a:bodyPr wrap="square" rtlCol="0">
                <a:spAutoFit/>
              </a:bodyPr>
              <a:lstStyle/>
              <a:p>
                <a:r>
                  <a:rPr lang="en-US" sz="3200" b="1" dirty="0"/>
                  <a:t>Python parsing</a:t>
                </a:r>
              </a:p>
            </p:txBody>
          </p:sp>
          <p:sp>
            <p:nvSpPr>
              <p:cNvPr id="108" name="TextBox 107">
                <a:extLst>
                  <a:ext uri="{FF2B5EF4-FFF2-40B4-BE49-F238E27FC236}">
                    <a16:creationId xmlns:a16="http://schemas.microsoft.com/office/drawing/2014/main" id="{0B40A1BB-23DD-2F49-8CCE-D0A4A1F9C6E8}"/>
                  </a:ext>
                </a:extLst>
              </p:cNvPr>
              <p:cNvSpPr txBox="1"/>
              <p:nvPr/>
            </p:nvSpPr>
            <p:spPr>
              <a:xfrm>
                <a:off x="8930640" y="29230320"/>
                <a:ext cx="3688080" cy="584775"/>
              </a:xfrm>
              <a:prstGeom prst="rect">
                <a:avLst/>
              </a:prstGeom>
              <a:noFill/>
            </p:spPr>
            <p:txBody>
              <a:bodyPr wrap="square" rtlCol="0">
                <a:spAutoFit/>
              </a:bodyPr>
              <a:lstStyle/>
              <a:p>
                <a:r>
                  <a:rPr lang="en-US" sz="3200" b="1" dirty="0"/>
                  <a:t>GC and Nitrogen </a:t>
                </a:r>
              </a:p>
            </p:txBody>
          </p:sp>
          <p:cxnSp>
            <p:nvCxnSpPr>
              <p:cNvPr id="109" name="Straight Arrow Connector 108">
                <a:extLst>
                  <a:ext uri="{FF2B5EF4-FFF2-40B4-BE49-F238E27FC236}">
                    <a16:creationId xmlns:a16="http://schemas.microsoft.com/office/drawing/2014/main" id="{04778018-2556-0745-B2AB-2C6C408AC5D4}"/>
                  </a:ext>
                </a:extLst>
              </p:cNvPr>
              <p:cNvCxnSpPr/>
              <p:nvPr/>
            </p:nvCxnSpPr>
            <p:spPr bwMode="auto">
              <a:xfrm flipH="1">
                <a:off x="10556838" y="28520315"/>
                <a:ext cx="1" cy="699247"/>
              </a:xfrm>
              <a:prstGeom prst="straightConnector1">
                <a:avLst/>
              </a:prstGeom>
              <a:solidFill>
                <a:schemeClr val="accent1"/>
              </a:solidFill>
              <a:ln w="142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1" name="Straight Arrow Connector 110">
                <a:extLst>
                  <a:ext uri="{FF2B5EF4-FFF2-40B4-BE49-F238E27FC236}">
                    <a16:creationId xmlns:a16="http://schemas.microsoft.com/office/drawing/2014/main" id="{88B71E45-2B49-BB4B-85F8-B6883F842E2F}"/>
                  </a:ext>
                </a:extLst>
              </p:cNvPr>
              <p:cNvCxnSpPr/>
              <p:nvPr/>
            </p:nvCxnSpPr>
            <p:spPr bwMode="auto">
              <a:xfrm flipH="1">
                <a:off x="10556838" y="29861435"/>
                <a:ext cx="1" cy="699247"/>
              </a:xfrm>
              <a:prstGeom prst="straightConnector1">
                <a:avLst/>
              </a:prstGeom>
              <a:solidFill>
                <a:schemeClr val="accent1"/>
              </a:solidFill>
              <a:ln w="142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7" name="TextBox 116">
                <a:extLst>
                  <a:ext uri="{FF2B5EF4-FFF2-40B4-BE49-F238E27FC236}">
                    <a16:creationId xmlns:a16="http://schemas.microsoft.com/office/drawing/2014/main" id="{FB1D232B-6F18-A543-A362-BDDD75FE5F47}"/>
                  </a:ext>
                </a:extLst>
              </p:cNvPr>
              <p:cNvSpPr txBox="1"/>
              <p:nvPr/>
            </p:nvSpPr>
            <p:spPr>
              <a:xfrm>
                <a:off x="6949440" y="30632401"/>
                <a:ext cx="7132320" cy="584775"/>
              </a:xfrm>
              <a:prstGeom prst="rect">
                <a:avLst/>
              </a:prstGeom>
              <a:noFill/>
            </p:spPr>
            <p:txBody>
              <a:bodyPr wrap="square" rtlCol="0">
                <a:spAutoFit/>
              </a:bodyPr>
              <a:lstStyle/>
              <a:p>
                <a:r>
                  <a:rPr lang="en-US" sz="3200" b="1" dirty="0"/>
                  <a:t>Prodigal and Mende et al procedure</a:t>
                </a:r>
              </a:p>
            </p:txBody>
          </p:sp>
        </p:grpSp>
      </p:grpSp>
      <p:sp>
        <p:nvSpPr>
          <p:cNvPr id="119" name="TextBox 118">
            <a:extLst>
              <a:ext uri="{FF2B5EF4-FFF2-40B4-BE49-F238E27FC236}">
                <a16:creationId xmlns:a16="http://schemas.microsoft.com/office/drawing/2014/main" id="{B5A6004A-01FE-4748-AAE4-A587293A1EB8}"/>
              </a:ext>
            </a:extLst>
          </p:cNvPr>
          <p:cNvSpPr txBox="1"/>
          <p:nvPr/>
        </p:nvSpPr>
        <p:spPr>
          <a:xfrm>
            <a:off x="14541148" y="5133218"/>
            <a:ext cx="15717179" cy="1477328"/>
          </a:xfrm>
          <a:prstGeom prst="rect">
            <a:avLst/>
          </a:prstGeom>
          <a:noFill/>
        </p:spPr>
        <p:txBody>
          <a:bodyPr wrap="square" rtlCol="0">
            <a:spAutoFit/>
          </a:bodyPr>
          <a:lstStyle/>
          <a:p>
            <a:pPr algn="just"/>
            <a:r>
              <a:rPr lang="en-US" sz="3000" dirty="0"/>
              <a:t>Sequences were downloaded for most databases except JGI. Most metadata for the sequences were either difficult to obtain or difficult to match. Only GOV metadata were able to matched with their respective sequences. </a:t>
            </a:r>
          </a:p>
        </p:txBody>
      </p:sp>
      <p:sp>
        <p:nvSpPr>
          <p:cNvPr id="121" name="TextBox 120">
            <a:extLst>
              <a:ext uri="{FF2B5EF4-FFF2-40B4-BE49-F238E27FC236}">
                <a16:creationId xmlns:a16="http://schemas.microsoft.com/office/drawing/2014/main" id="{16A122B9-D199-134F-A726-095E3E5425B0}"/>
              </a:ext>
            </a:extLst>
          </p:cNvPr>
          <p:cNvSpPr txBox="1"/>
          <p:nvPr/>
        </p:nvSpPr>
        <p:spPr>
          <a:xfrm>
            <a:off x="14730846" y="12938917"/>
            <a:ext cx="15222682" cy="1938992"/>
          </a:xfrm>
          <a:prstGeom prst="rect">
            <a:avLst/>
          </a:prstGeom>
          <a:noFill/>
        </p:spPr>
        <p:txBody>
          <a:bodyPr wrap="square" rtlCol="0">
            <a:spAutoFit/>
          </a:bodyPr>
          <a:lstStyle/>
          <a:p>
            <a:pPr algn="just"/>
            <a:r>
              <a:rPr lang="en-US" sz="3000" dirty="0"/>
              <a:t>When further investigating ALOHA and SCOPE sequences, there was no distinct relationship between sequence length and GC content in both samples. When delving deeper into SCOPE assemblies, sequence lengths were highest at depths of 117 m. Additionally, GC content increased from 25 to 250 m. </a:t>
            </a:r>
          </a:p>
        </p:txBody>
      </p:sp>
      <p:sp>
        <p:nvSpPr>
          <p:cNvPr id="122" name="TextBox 121">
            <a:extLst>
              <a:ext uri="{FF2B5EF4-FFF2-40B4-BE49-F238E27FC236}">
                <a16:creationId xmlns:a16="http://schemas.microsoft.com/office/drawing/2014/main" id="{978AD75B-DA8F-8641-B751-2815D2437BE8}"/>
              </a:ext>
            </a:extLst>
          </p:cNvPr>
          <p:cNvSpPr txBox="1"/>
          <p:nvPr/>
        </p:nvSpPr>
        <p:spPr>
          <a:xfrm>
            <a:off x="15199185" y="23683728"/>
            <a:ext cx="13994676" cy="523220"/>
          </a:xfrm>
          <a:prstGeom prst="rect">
            <a:avLst/>
          </a:prstGeom>
          <a:noFill/>
        </p:spPr>
        <p:txBody>
          <a:bodyPr wrap="square" rtlCol="0">
            <a:spAutoFit/>
          </a:bodyPr>
          <a:lstStyle/>
          <a:p>
            <a:r>
              <a:rPr lang="en-US" sz="2800" b="1" dirty="0"/>
              <a:t>Fig 3: Scatterplot of ALOHA and SCOPE sequences vs. GC content.  </a:t>
            </a:r>
          </a:p>
        </p:txBody>
      </p:sp>
      <p:sp>
        <p:nvSpPr>
          <p:cNvPr id="123" name="TextBox 122">
            <a:extLst>
              <a:ext uri="{FF2B5EF4-FFF2-40B4-BE49-F238E27FC236}">
                <a16:creationId xmlns:a16="http://schemas.microsoft.com/office/drawing/2014/main" id="{F65F696B-AF08-924D-845C-E58B86060DE0}"/>
              </a:ext>
            </a:extLst>
          </p:cNvPr>
          <p:cNvSpPr txBox="1"/>
          <p:nvPr/>
        </p:nvSpPr>
        <p:spPr>
          <a:xfrm>
            <a:off x="15237094" y="32039971"/>
            <a:ext cx="14630400" cy="523220"/>
          </a:xfrm>
          <a:prstGeom prst="rect">
            <a:avLst/>
          </a:prstGeom>
          <a:noFill/>
        </p:spPr>
        <p:txBody>
          <a:bodyPr wrap="square" rtlCol="0">
            <a:spAutoFit/>
          </a:bodyPr>
          <a:lstStyle/>
          <a:p>
            <a:r>
              <a:rPr lang="en-US" sz="2800" b="1" dirty="0"/>
              <a:t>Fig 4: Scatterplot of a) Genome length vs depth and b) GC% vs. depth </a:t>
            </a:r>
            <a:r>
              <a:rPr lang="en-US" sz="2800" b="1"/>
              <a:t>for SCOPE.</a:t>
            </a:r>
            <a:endParaRPr lang="en-US" sz="2800" b="1" dirty="0"/>
          </a:p>
        </p:txBody>
      </p:sp>
      <p:sp>
        <p:nvSpPr>
          <p:cNvPr id="124" name="TextBox 123">
            <a:extLst>
              <a:ext uri="{FF2B5EF4-FFF2-40B4-BE49-F238E27FC236}">
                <a16:creationId xmlns:a16="http://schemas.microsoft.com/office/drawing/2014/main" id="{0E8E2D00-DB70-E243-A821-1E96C251E5B8}"/>
              </a:ext>
            </a:extLst>
          </p:cNvPr>
          <p:cNvSpPr txBox="1"/>
          <p:nvPr/>
        </p:nvSpPr>
        <p:spPr>
          <a:xfrm>
            <a:off x="15394726" y="24903119"/>
            <a:ext cx="13475710" cy="400110"/>
          </a:xfrm>
          <a:prstGeom prst="rect">
            <a:avLst/>
          </a:prstGeom>
          <a:noFill/>
        </p:spPr>
        <p:txBody>
          <a:bodyPr wrap="square" rtlCol="0">
            <a:spAutoFit/>
          </a:bodyPr>
          <a:lstStyle/>
          <a:p>
            <a:r>
              <a:rPr lang="en-US" sz="2000" b="1" dirty="0"/>
              <a:t>(a)							             (b)</a:t>
            </a:r>
          </a:p>
        </p:txBody>
      </p:sp>
      <p:sp>
        <p:nvSpPr>
          <p:cNvPr id="68" name="TextBox 67">
            <a:extLst>
              <a:ext uri="{FF2B5EF4-FFF2-40B4-BE49-F238E27FC236}">
                <a16:creationId xmlns:a16="http://schemas.microsoft.com/office/drawing/2014/main" id="{CE638678-8C99-564A-B685-63DFF49265FB}"/>
              </a:ext>
            </a:extLst>
          </p:cNvPr>
          <p:cNvSpPr txBox="1"/>
          <p:nvPr/>
        </p:nvSpPr>
        <p:spPr>
          <a:xfrm>
            <a:off x="710380" y="32013332"/>
            <a:ext cx="13955288" cy="523220"/>
          </a:xfrm>
          <a:prstGeom prst="rect">
            <a:avLst/>
          </a:prstGeom>
          <a:noFill/>
        </p:spPr>
        <p:txBody>
          <a:bodyPr wrap="square" rtlCol="0">
            <a:spAutoFit/>
          </a:bodyPr>
          <a:lstStyle/>
          <a:p>
            <a:r>
              <a:rPr lang="en-US" sz="2800" b="1" dirty="0"/>
              <a:t>Fig 2: Step-by-step process to calculate nitrogen content.</a:t>
            </a:r>
          </a:p>
        </p:txBody>
      </p:sp>
      <p:pic>
        <p:nvPicPr>
          <p:cNvPr id="1026" name="Picture 2">
            <a:extLst>
              <a:ext uri="{FF2B5EF4-FFF2-40B4-BE49-F238E27FC236}">
                <a16:creationId xmlns:a16="http://schemas.microsoft.com/office/drawing/2014/main" id="{9E3381DA-0FA5-E342-95C4-9DFC23AC371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071"/>
          <a:stretch/>
        </p:blipFill>
        <p:spPr bwMode="auto">
          <a:xfrm>
            <a:off x="8923592" y="8814620"/>
            <a:ext cx="5318599" cy="5121376"/>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4E599E24-07E5-7648-AC1A-21307B1A1D72}"/>
              </a:ext>
            </a:extLst>
          </p:cNvPr>
          <p:cNvSpPr txBox="1"/>
          <p:nvPr/>
        </p:nvSpPr>
        <p:spPr>
          <a:xfrm>
            <a:off x="1071972" y="8475226"/>
            <a:ext cx="13475710" cy="338554"/>
          </a:xfrm>
          <a:prstGeom prst="rect">
            <a:avLst/>
          </a:prstGeom>
          <a:noFill/>
        </p:spPr>
        <p:txBody>
          <a:bodyPr wrap="square" rtlCol="0">
            <a:spAutoFit/>
          </a:bodyPr>
          <a:lstStyle/>
          <a:p>
            <a:r>
              <a:rPr lang="en-US" sz="1600" b="1" dirty="0"/>
              <a:t>(a)							                             (b)</a:t>
            </a:r>
          </a:p>
        </p:txBody>
      </p:sp>
      <p:sp>
        <p:nvSpPr>
          <p:cNvPr id="76" name="Rectangle 75">
            <a:extLst>
              <a:ext uri="{FF2B5EF4-FFF2-40B4-BE49-F238E27FC236}">
                <a16:creationId xmlns:a16="http://schemas.microsoft.com/office/drawing/2014/main" id="{B8148053-34A8-0E4D-858B-994497DC16E2}"/>
              </a:ext>
            </a:extLst>
          </p:cNvPr>
          <p:cNvSpPr/>
          <p:nvPr/>
        </p:nvSpPr>
        <p:spPr>
          <a:xfrm>
            <a:off x="15844095" y="24334769"/>
            <a:ext cx="13317415" cy="584775"/>
          </a:xfrm>
          <a:prstGeom prst="rect">
            <a:avLst/>
          </a:prstGeom>
        </p:spPr>
        <p:txBody>
          <a:bodyPr wrap="square">
            <a:spAutoFit/>
          </a:bodyPr>
          <a:lstStyle/>
          <a:p>
            <a:pPr lvl="0" algn="ctr"/>
            <a:r>
              <a:rPr lang="en-US" sz="3200" b="1" dirty="0"/>
              <a:t>SCOPE Assemblies: Genome and GC% vs. Depth</a:t>
            </a:r>
            <a:endParaRPr lang="en-US" sz="3200" b="1" dirty="0">
              <a:solidFill>
                <a:srgbClr val="000000"/>
              </a:solidFill>
            </a:endParaRPr>
          </a:p>
        </p:txBody>
      </p:sp>
      <p:pic>
        <p:nvPicPr>
          <p:cNvPr id="54" name="Picture 53" descr="A picture containing chart&#10;&#10;Description automatically generated">
            <a:extLst>
              <a:ext uri="{FF2B5EF4-FFF2-40B4-BE49-F238E27FC236}">
                <a16:creationId xmlns:a16="http://schemas.microsoft.com/office/drawing/2014/main" id="{7F158ECC-DB43-AB41-842C-8C0CE689DA7C}"/>
              </a:ext>
            </a:extLst>
          </p:cNvPr>
          <p:cNvPicPr>
            <a:picLocks noChangeAspect="1"/>
          </p:cNvPicPr>
          <p:nvPr/>
        </p:nvPicPr>
        <p:blipFill rotWithShape="1">
          <a:blip r:embed="rId9">
            <a:extLst>
              <a:ext uri="{28A0092B-C50C-407E-A947-70E740481C1C}">
                <a14:useLocalDpi xmlns:a14="http://schemas.microsoft.com/office/drawing/2010/main" val="0"/>
              </a:ext>
            </a:extLst>
          </a:blip>
          <a:srcRect l="2310" t="6603"/>
          <a:stretch/>
        </p:blipFill>
        <p:spPr>
          <a:xfrm>
            <a:off x="30313745" y="4057165"/>
            <a:ext cx="12943609" cy="9281160"/>
          </a:xfrm>
          <a:prstGeom prst="rect">
            <a:avLst/>
          </a:prstGeom>
        </p:spPr>
      </p:pic>
      <p:grpSp>
        <p:nvGrpSpPr>
          <p:cNvPr id="9" name="Group 8">
            <a:extLst>
              <a:ext uri="{FF2B5EF4-FFF2-40B4-BE49-F238E27FC236}">
                <a16:creationId xmlns:a16="http://schemas.microsoft.com/office/drawing/2014/main" id="{C612469E-294F-E74D-9536-7E226083EB1E}"/>
              </a:ext>
            </a:extLst>
          </p:cNvPr>
          <p:cNvGrpSpPr/>
          <p:nvPr/>
        </p:nvGrpSpPr>
        <p:grpSpPr>
          <a:xfrm>
            <a:off x="32732545" y="5837849"/>
            <a:ext cx="10880359" cy="6628048"/>
            <a:chOff x="32622817" y="5801273"/>
            <a:chExt cx="10880359" cy="6628048"/>
          </a:xfrm>
        </p:grpSpPr>
        <p:sp>
          <p:nvSpPr>
            <p:cNvPr id="67" name="Donut 66">
              <a:extLst>
                <a:ext uri="{FF2B5EF4-FFF2-40B4-BE49-F238E27FC236}">
                  <a16:creationId xmlns:a16="http://schemas.microsoft.com/office/drawing/2014/main" id="{D146C0D4-6D27-0F41-9409-05259177A32C}"/>
                </a:ext>
              </a:extLst>
            </p:cNvPr>
            <p:cNvSpPr/>
            <p:nvPr/>
          </p:nvSpPr>
          <p:spPr>
            <a:xfrm>
              <a:off x="38514347" y="5801273"/>
              <a:ext cx="4988829" cy="3886672"/>
            </a:xfrm>
            <a:prstGeom prst="donut">
              <a:avLst>
                <a:gd name="adj" fmla="val 12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a:extLst>
                <a:ext uri="{FF2B5EF4-FFF2-40B4-BE49-F238E27FC236}">
                  <a16:creationId xmlns:a16="http://schemas.microsoft.com/office/drawing/2014/main" id="{9ED0D540-FC4D-FD4C-9EA8-3FC0A728D555}"/>
                </a:ext>
              </a:extLst>
            </p:cNvPr>
            <p:cNvGrpSpPr/>
            <p:nvPr/>
          </p:nvGrpSpPr>
          <p:grpSpPr>
            <a:xfrm>
              <a:off x="32622817" y="6576497"/>
              <a:ext cx="10100868" cy="5852824"/>
              <a:chOff x="32622817" y="6576497"/>
              <a:chExt cx="10100868" cy="5852824"/>
            </a:xfrm>
          </p:grpSpPr>
          <p:sp>
            <p:nvSpPr>
              <p:cNvPr id="66" name="Donut 65">
                <a:extLst>
                  <a:ext uri="{FF2B5EF4-FFF2-40B4-BE49-F238E27FC236}">
                    <a16:creationId xmlns:a16="http://schemas.microsoft.com/office/drawing/2014/main" id="{FB499B1A-800D-8A4D-A501-FFEE4CDB457F}"/>
                  </a:ext>
                </a:extLst>
              </p:cNvPr>
              <p:cNvSpPr/>
              <p:nvPr/>
            </p:nvSpPr>
            <p:spPr>
              <a:xfrm>
                <a:off x="32622817" y="11673841"/>
                <a:ext cx="979997" cy="755480"/>
              </a:xfrm>
              <a:prstGeom prst="donut">
                <a:avLst>
                  <a:gd name="adj" fmla="val 2813"/>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69" name="Straight Arrow Connector 68">
                <a:extLst>
                  <a:ext uri="{FF2B5EF4-FFF2-40B4-BE49-F238E27FC236}">
                    <a16:creationId xmlns:a16="http://schemas.microsoft.com/office/drawing/2014/main" id="{28827219-D660-2A48-8302-054842EB5397}"/>
                  </a:ext>
                </a:extLst>
              </p:cNvPr>
              <p:cNvCxnSpPr>
                <a:cxnSpLocks/>
                <a:stCxn id="66" idx="7"/>
              </p:cNvCxnSpPr>
              <p:nvPr/>
            </p:nvCxnSpPr>
            <p:spPr>
              <a:xfrm flipV="1">
                <a:off x="33459297" y="8885751"/>
                <a:ext cx="5694757" cy="28987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85AADF-43ED-434F-9431-A4845A05998E}"/>
                  </a:ext>
                </a:extLst>
              </p:cNvPr>
              <p:cNvGrpSpPr/>
              <p:nvPr/>
            </p:nvGrpSpPr>
            <p:grpSpPr>
              <a:xfrm>
                <a:off x="39233908" y="6576497"/>
                <a:ext cx="3489777" cy="2472000"/>
                <a:chOff x="39087604" y="6503345"/>
                <a:chExt cx="3489777" cy="2472000"/>
              </a:xfrm>
            </p:grpSpPr>
            <p:pic>
              <p:nvPicPr>
                <p:cNvPr id="70" name="Picture 69" descr="Chart, histogram&#10;&#10;Description automatically generated">
                  <a:extLst>
                    <a:ext uri="{FF2B5EF4-FFF2-40B4-BE49-F238E27FC236}">
                      <a16:creationId xmlns:a16="http://schemas.microsoft.com/office/drawing/2014/main" id="{BC53B2A8-BB09-FE46-AF33-88B2BA87363E}"/>
                    </a:ext>
                  </a:extLst>
                </p:cNvPr>
                <p:cNvPicPr>
                  <a:picLocks noChangeAspect="1"/>
                </p:cNvPicPr>
                <p:nvPr/>
              </p:nvPicPr>
              <p:blipFill rotWithShape="1">
                <a:blip r:embed="rId10">
                  <a:extLst>
                    <a:ext uri="{28A0092B-C50C-407E-A947-70E740481C1C}">
                      <a14:useLocalDpi xmlns:a14="http://schemas.microsoft.com/office/drawing/2010/main" val="0"/>
                    </a:ext>
                  </a:extLst>
                </a:blip>
                <a:srcRect l="12534" t="12604" r="10243" b="10936"/>
                <a:stretch/>
              </p:blipFill>
              <p:spPr>
                <a:xfrm>
                  <a:off x="39087604" y="6503345"/>
                  <a:ext cx="3440656" cy="2472000"/>
                </a:xfrm>
                <a:prstGeom prst="rect">
                  <a:avLst/>
                </a:prstGeom>
              </p:spPr>
            </p:pic>
            <p:sp>
              <p:nvSpPr>
                <p:cNvPr id="23" name="Rectangle 22">
                  <a:extLst>
                    <a:ext uri="{FF2B5EF4-FFF2-40B4-BE49-F238E27FC236}">
                      <a16:creationId xmlns:a16="http://schemas.microsoft.com/office/drawing/2014/main" id="{7DA7B49E-E019-3442-A14B-D290B80EA450}"/>
                    </a:ext>
                  </a:extLst>
                </p:cNvPr>
                <p:cNvSpPr/>
                <p:nvPr/>
              </p:nvSpPr>
              <p:spPr bwMode="auto">
                <a:xfrm>
                  <a:off x="41769249" y="6515412"/>
                  <a:ext cx="808132" cy="91630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endParaRPr>
                </a:p>
              </p:txBody>
            </p:sp>
          </p:grpSp>
        </p:grpSp>
      </p:grpSp>
      <p:sp>
        <p:nvSpPr>
          <p:cNvPr id="84" name="TextBox 83">
            <a:extLst>
              <a:ext uri="{FF2B5EF4-FFF2-40B4-BE49-F238E27FC236}">
                <a16:creationId xmlns:a16="http://schemas.microsoft.com/office/drawing/2014/main" id="{DF204B38-FC22-BA4B-BC00-BACE85136E09}"/>
              </a:ext>
            </a:extLst>
          </p:cNvPr>
          <p:cNvSpPr txBox="1"/>
          <p:nvPr/>
        </p:nvSpPr>
        <p:spPr>
          <a:xfrm rot="16200000">
            <a:off x="13424622" y="27994742"/>
            <a:ext cx="1471806" cy="400110"/>
          </a:xfrm>
          <a:prstGeom prst="rect">
            <a:avLst/>
          </a:prstGeom>
          <a:solidFill>
            <a:schemeClr val="bg1"/>
          </a:solidFill>
        </p:spPr>
        <p:txBody>
          <a:bodyPr wrap="square" rtlCol="0">
            <a:spAutoFit/>
          </a:bodyPr>
          <a:lstStyle/>
          <a:p>
            <a:r>
              <a:rPr lang="en-US" sz="2000" dirty="0"/>
              <a:t>Depth [m]</a:t>
            </a:r>
          </a:p>
        </p:txBody>
      </p:sp>
      <p:sp>
        <p:nvSpPr>
          <p:cNvPr id="15" name="TextBox 14">
            <a:extLst>
              <a:ext uri="{FF2B5EF4-FFF2-40B4-BE49-F238E27FC236}">
                <a16:creationId xmlns:a16="http://schemas.microsoft.com/office/drawing/2014/main" id="{AE496160-FAED-5145-B216-A6FF4A9FB55E}"/>
              </a:ext>
            </a:extLst>
          </p:cNvPr>
          <p:cNvSpPr txBox="1"/>
          <p:nvPr/>
        </p:nvSpPr>
        <p:spPr>
          <a:xfrm>
            <a:off x="14430703" y="25929020"/>
            <a:ext cx="493986" cy="400110"/>
          </a:xfrm>
          <a:prstGeom prst="rect">
            <a:avLst/>
          </a:prstGeom>
          <a:solidFill>
            <a:schemeClr val="bg1"/>
          </a:solidFill>
        </p:spPr>
        <p:txBody>
          <a:bodyPr wrap="square" rtlCol="0">
            <a:spAutoFit/>
          </a:bodyPr>
          <a:lstStyle/>
          <a:p>
            <a:r>
              <a:rPr lang="en-US" sz="2000" dirty="0"/>
              <a:t>25</a:t>
            </a:r>
          </a:p>
        </p:txBody>
      </p:sp>
      <p:sp>
        <p:nvSpPr>
          <p:cNvPr id="86" name="TextBox 85">
            <a:extLst>
              <a:ext uri="{FF2B5EF4-FFF2-40B4-BE49-F238E27FC236}">
                <a16:creationId xmlns:a16="http://schemas.microsoft.com/office/drawing/2014/main" id="{A25526EC-0E0D-CF47-99A7-AFE699C6EBC9}"/>
              </a:ext>
            </a:extLst>
          </p:cNvPr>
          <p:cNvSpPr txBox="1"/>
          <p:nvPr/>
        </p:nvSpPr>
        <p:spPr>
          <a:xfrm>
            <a:off x="14377521" y="27746535"/>
            <a:ext cx="597652" cy="400110"/>
          </a:xfrm>
          <a:prstGeom prst="rect">
            <a:avLst/>
          </a:prstGeom>
          <a:solidFill>
            <a:schemeClr val="bg1"/>
          </a:solidFill>
        </p:spPr>
        <p:txBody>
          <a:bodyPr wrap="square" rtlCol="0">
            <a:spAutoFit/>
          </a:bodyPr>
          <a:lstStyle/>
          <a:p>
            <a:r>
              <a:rPr lang="en-US" sz="2000" dirty="0"/>
              <a:t>117</a:t>
            </a:r>
          </a:p>
        </p:txBody>
      </p:sp>
      <p:sp>
        <p:nvSpPr>
          <p:cNvPr id="88" name="TextBox 87">
            <a:extLst>
              <a:ext uri="{FF2B5EF4-FFF2-40B4-BE49-F238E27FC236}">
                <a16:creationId xmlns:a16="http://schemas.microsoft.com/office/drawing/2014/main" id="{9A31074D-CAEC-A841-86F5-CF5A1201D1D9}"/>
              </a:ext>
            </a:extLst>
          </p:cNvPr>
          <p:cNvSpPr txBox="1"/>
          <p:nvPr/>
        </p:nvSpPr>
        <p:spPr>
          <a:xfrm>
            <a:off x="14204730" y="30338109"/>
            <a:ext cx="730469" cy="400110"/>
          </a:xfrm>
          <a:prstGeom prst="rect">
            <a:avLst/>
          </a:prstGeom>
          <a:solidFill>
            <a:schemeClr val="bg1"/>
          </a:solidFill>
        </p:spPr>
        <p:txBody>
          <a:bodyPr wrap="square" rtlCol="0">
            <a:spAutoFit/>
          </a:bodyPr>
          <a:lstStyle/>
          <a:p>
            <a:r>
              <a:rPr lang="en-US" sz="2000" dirty="0"/>
              <a:t>250</a:t>
            </a:r>
          </a:p>
        </p:txBody>
      </p:sp>
      <p:sp>
        <p:nvSpPr>
          <p:cNvPr id="91" name="TextBox 90">
            <a:extLst>
              <a:ext uri="{FF2B5EF4-FFF2-40B4-BE49-F238E27FC236}">
                <a16:creationId xmlns:a16="http://schemas.microsoft.com/office/drawing/2014/main" id="{989E4A14-A9BF-0F49-808E-01145C3CFDBC}"/>
              </a:ext>
            </a:extLst>
          </p:cNvPr>
          <p:cNvSpPr txBox="1"/>
          <p:nvPr/>
        </p:nvSpPr>
        <p:spPr>
          <a:xfrm>
            <a:off x="15545657" y="31203900"/>
            <a:ext cx="7753362" cy="707886"/>
          </a:xfrm>
          <a:prstGeom prst="rect">
            <a:avLst/>
          </a:prstGeom>
          <a:solidFill>
            <a:schemeClr val="bg1"/>
          </a:solidFill>
        </p:spPr>
        <p:txBody>
          <a:bodyPr wrap="square" rtlCol="0">
            <a:spAutoFit/>
          </a:bodyPr>
          <a:lstStyle/>
          <a:p>
            <a:r>
              <a:rPr lang="en-US" sz="2000" dirty="0"/>
              <a:t>30	     40             50            60            70            80            90     	</a:t>
            </a:r>
          </a:p>
        </p:txBody>
      </p:sp>
      <p:sp>
        <p:nvSpPr>
          <p:cNvPr id="12" name="TextBox 11">
            <a:extLst>
              <a:ext uri="{FF2B5EF4-FFF2-40B4-BE49-F238E27FC236}">
                <a16:creationId xmlns:a16="http://schemas.microsoft.com/office/drawing/2014/main" id="{C03267BB-7AF4-6D44-A343-0307430DC2BD}"/>
              </a:ext>
            </a:extLst>
          </p:cNvPr>
          <p:cNvSpPr txBox="1"/>
          <p:nvPr/>
        </p:nvSpPr>
        <p:spPr>
          <a:xfrm>
            <a:off x="17552302" y="31600516"/>
            <a:ext cx="11901929" cy="400110"/>
          </a:xfrm>
          <a:prstGeom prst="rect">
            <a:avLst/>
          </a:prstGeom>
          <a:solidFill>
            <a:schemeClr val="bg1"/>
          </a:solidFill>
        </p:spPr>
        <p:txBody>
          <a:bodyPr wrap="square" rtlCol="0">
            <a:spAutoFit/>
          </a:bodyPr>
          <a:lstStyle/>
          <a:p>
            <a:r>
              <a:rPr lang="en-US" sz="2000" dirty="0"/>
              <a:t>Genome Length (</a:t>
            </a:r>
            <a:r>
              <a:rPr lang="en-US" sz="2000" dirty="0" err="1"/>
              <a:t>kbp</a:t>
            </a:r>
            <a:r>
              <a:rPr lang="en-US" sz="2000" dirty="0"/>
              <a:t>)							  GC%</a:t>
            </a:r>
          </a:p>
        </p:txBody>
      </p:sp>
      <p:sp>
        <p:nvSpPr>
          <p:cNvPr id="99" name="TextBox 98">
            <a:extLst>
              <a:ext uri="{FF2B5EF4-FFF2-40B4-BE49-F238E27FC236}">
                <a16:creationId xmlns:a16="http://schemas.microsoft.com/office/drawing/2014/main" id="{85D01B8A-259C-B54C-A7E5-5B948870971C}"/>
              </a:ext>
            </a:extLst>
          </p:cNvPr>
          <p:cNvSpPr txBox="1"/>
          <p:nvPr/>
        </p:nvSpPr>
        <p:spPr>
          <a:xfrm>
            <a:off x="23014293" y="31203900"/>
            <a:ext cx="7026436" cy="400110"/>
          </a:xfrm>
          <a:prstGeom prst="rect">
            <a:avLst/>
          </a:prstGeom>
          <a:solidFill>
            <a:schemeClr val="bg1"/>
          </a:solidFill>
        </p:spPr>
        <p:txBody>
          <a:bodyPr wrap="square" rtlCol="0">
            <a:spAutoFit/>
          </a:bodyPr>
          <a:lstStyle/>
          <a:p>
            <a:r>
              <a:rPr lang="en-US" sz="2000" dirty="0"/>
              <a:t>0.3	              0.4                      0.5                    0.6   	</a:t>
            </a:r>
          </a:p>
        </p:txBody>
      </p:sp>
      <p:grpSp>
        <p:nvGrpSpPr>
          <p:cNvPr id="24" name="Group 23">
            <a:extLst>
              <a:ext uri="{FF2B5EF4-FFF2-40B4-BE49-F238E27FC236}">
                <a16:creationId xmlns:a16="http://schemas.microsoft.com/office/drawing/2014/main" id="{8A264D8D-CBA5-614F-A225-9587E28EB119}"/>
              </a:ext>
            </a:extLst>
          </p:cNvPr>
          <p:cNvGrpSpPr/>
          <p:nvPr/>
        </p:nvGrpSpPr>
        <p:grpSpPr>
          <a:xfrm>
            <a:off x="14542655" y="15243118"/>
            <a:ext cx="15394007" cy="8346354"/>
            <a:chOff x="14622168" y="14845553"/>
            <a:chExt cx="15394007" cy="8346354"/>
          </a:xfrm>
        </p:grpSpPr>
        <p:grpSp>
          <p:nvGrpSpPr>
            <p:cNvPr id="16" name="Group 15">
              <a:extLst>
                <a:ext uri="{FF2B5EF4-FFF2-40B4-BE49-F238E27FC236}">
                  <a16:creationId xmlns:a16="http://schemas.microsoft.com/office/drawing/2014/main" id="{070C47E5-89B1-8D4A-888F-4D813571BDC8}"/>
                </a:ext>
              </a:extLst>
            </p:cNvPr>
            <p:cNvGrpSpPr/>
            <p:nvPr/>
          </p:nvGrpSpPr>
          <p:grpSpPr>
            <a:xfrm>
              <a:off x="15389817" y="14845553"/>
              <a:ext cx="14626358" cy="7704958"/>
              <a:chOff x="15551181" y="14818659"/>
              <a:chExt cx="14626358" cy="7704958"/>
            </a:xfrm>
          </p:grpSpPr>
          <p:pic>
            <p:nvPicPr>
              <p:cNvPr id="50" name="Picture 49" descr="Chart, scatter chart&#10;&#10;Description automatically generated">
                <a:extLst>
                  <a:ext uri="{FF2B5EF4-FFF2-40B4-BE49-F238E27FC236}">
                    <a16:creationId xmlns:a16="http://schemas.microsoft.com/office/drawing/2014/main" id="{12BA5204-3A10-BB41-BD36-AA416495828A}"/>
                  </a:ext>
                </a:extLst>
              </p:cNvPr>
              <p:cNvPicPr>
                <a:picLocks noChangeAspect="1"/>
              </p:cNvPicPr>
              <p:nvPr/>
            </p:nvPicPr>
            <p:blipFill rotWithShape="1">
              <a:blip r:embed="rId11"/>
              <a:srcRect l="10354" b="7483"/>
              <a:stretch/>
            </p:blipFill>
            <p:spPr>
              <a:xfrm>
                <a:off x="15551181" y="14845555"/>
                <a:ext cx="7416396" cy="7678062"/>
              </a:xfrm>
              <a:prstGeom prst="rect">
                <a:avLst/>
              </a:prstGeom>
            </p:spPr>
          </p:pic>
          <p:pic>
            <p:nvPicPr>
              <p:cNvPr id="51" name="Picture 50" descr="Chart, scatter chart&#10;&#10;Description automatically generated">
                <a:extLst>
                  <a:ext uri="{FF2B5EF4-FFF2-40B4-BE49-F238E27FC236}">
                    <a16:creationId xmlns:a16="http://schemas.microsoft.com/office/drawing/2014/main" id="{03B60A03-FF14-2F4A-945B-43998E929A52}"/>
                  </a:ext>
                </a:extLst>
              </p:cNvPr>
              <p:cNvPicPr>
                <a:picLocks noChangeAspect="1"/>
              </p:cNvPicPr>
              <p:nvPr/>
            </p:nvPicPr>
            <p:blipFill rotWithShape="1">
              <a:blip r:embed="rId12"/>
              <a:srcRect l="10141" r="4582" b="8477"/>
              <a:stretch/>
            </p:blipFill>
            <p:spPr>
              <a:xfrm>
                <a:off x="23036863" y="14818659"/>
                <a:ext cx="7140676" cy="7634620"/>
              </a:xfrm>
              <a:prstGeom prst="rect">
                <a:avLst/>
              </a:prstGeom>
            </p:spPr>
          </p:pic>
        </p:grpSp>
        <p:sp>
          <p:nvSpPr>
            <p:cNvPr id="107" name="TextBox 106">
              <a:extLst>
                <a:ext uri="{FF2B5EF4-FFF2-40B4-BE49-F238E27FC236}">
                  <a16:creationId xmlns:a16="http://schemas.microsoft.com/office/drawing/2014/main" id="{449635FF-1310-DC42-A15B-E6A87FCD2E26}"/>
                </a:ext>
              </a:extLst>
            </p:cNvPr>
            <p:cNvSpPr txBox="1"/>
            <p:nvPr/>
          </p:nvSpPr>
          <p:spPr>
            <a:xfrm>
              <a:off x="16677760" y="22791797"/>
              <a:ext cx="11901929" cy="400110"/>
            </a:xfrm>
            <a:prstGeom prst="rect">
              <a:avLst/>
            </a:prstGeom>
            <a:solidFill>
              <a:schemeClr val="bg1"/>
            </a:solidFill>
          </p:spPr>
          <p:txBody>
            <a:bodyPr wrap="square" rtlCol="0">
              <a:spAutoFit/>
            </a:bodyPr>
            <a:lstStyle/>
            <a:p>
              <a:pPr algn="ctr"/>
              <a:r>
                <a:rPr lang="en-US" sz="2000" dirty="0"/>
                <a:t>Sequence Length (bp)</a:t>
              </a:r>
            </a:p>
          </p:txBody>
        </p:sp>
        <p:sp>
          <p:nvSpPr>
            <p:cNvPr id="112" name="TextBox 111">
              <a:extLst>
                <a:ext uri="{FF2B5EF4-FFF2-40B4-BE49-F238E27FC236}">
                  <a16:creationId xmlns:a16="http://schemas.microsoft.com/office/drawing/2014/main" id="{C80F100F-ECB2-014F-AC44-532517D6F865}"/>
                </a:ext>
              </a:extLst>
            </p:cNvPr>
            <p:cNvSpPr txBox="1"/>
            <p:nvPr/>
          </p:nvSpPr>
          <p:spPr>
            <a:xfrm>
              <a:off x="15613650" y="22141962"/>
              <a:ext cx="6782116" cy="707886"/>
            </a:xfrm>
            <a:prstGeom prst="rect">
              <a:avLst/>
            </a:prstGeom>
            <a:solidFill>
              <a:schemeClr val="bg1"/>
            </a:solidFill>
          </p:spPr>
          <p:txBody>
            <a:bodyPr wrap="square" rtlCol="0">
              <a:spAutoFit/>
            </a:bodyPr>
            <a:lstStyle/>
            <a:p>
              <a:r>
                <a:rPr lang="en-US" sz="2000" dirty="0"/>
                <a:t>50000   100000 150000  200000  250000 300000  350000     	</a:t>
              </a:r>
            </a:p>
          </p:txBody>
        </p:sp>
        <p:sp>
          <p:nvSpPr>
            <p:cNvPr id="114" name="TextBox 113">
              <a:extLst>
                <a:ext uri="{FF2B5EF4-FFF2-40B4-BE49-F238E27FC236}">
                  <a16:creationId xmlns:a16="http://schemas.microsoft.com/office/drawing/2014/main" id="{E9C9052E-A6D7-BD40-B065-C7CEFF0F411B}"/>
                </a:ext>
              </a:extLst>
            </p:cNvPr>
            <p:cNvSpPr txBox="1"/>
            <p:nvPr/>
          </p:nvSpPr>
          <p:spPr>
            <a:xfrm>
              <a:off x="23109385" y="22097414"/>
              <a:ext cx="6782116" cy="400110"/>
            </a:xfrm>
            <a:prstGeom prst="rect">
              <a:avLst/>
            </a:prstGeom>
            <a:solidFill>
              <a:schemeClr val="bg1"/>
            </a:solidFill>
          </p:spPr>
          <p:txBody>
            <a:bodyPr wrap="square" rtlCol="0">
              <a:spAutoFit/>
            </a:bodyPr>
            <a:lstStyle/>
            <a:p>
              <a:r>
                <a:rPr lang="en-US" sz="2000" dirty="0"/>
                <a:t>30000     40000     50000      60000     70000      80000 	</a:t>
              </a:r>
            </a:p>
          </p:txBody>
        </p:sp>
        <p:sp>
          <p:nvSpPr>
            <p:cNvPr id="115" name="TextBox 114">
              <a:extLst>
                <a:ext uri="{FF2B5EF4-FFF2-40B4-BE49-F238E27FC236}">
                  <a16:creationId xmlns:a16="http://schemas.microsoft.com/office/drawing/2014/main" id="{8A5D05C6-2BE9-B648-8AE8-5C8954396A17}"/>
                </a:ext>
              </a:extLst>
            </p:cNvPr>
            <p:cNvSpPr txBox="1"/>
            <p:nvPr/>
          </p:nvSpPr>
          <p:spPr>
            <a:xfrm rot="16200000">
              <a:off x="14086320" y="18481445"/>
              <a:ext cx="1471806" cy="400110"/>
            </a:xfrm>
            <a:prstGeom prst="rect">
              <a:avLst/>
            </a:prstGeom>
            <a:solidFill>
              <a:schemeClr val="bg1"/>
            </a:solidFill>
          </p:spPr>
          <p:txBody>
            <a:bodyPr wrap="square" rtlCol="0">
              <a:spAutoFit/>
            </a:bodyPr>
            <a:lstStyle/>
            <a:p>
              <a:r>
                <a:rPr lang="en-US" sz="2000" dirty="0"/>
                <a:t>GC</a:t>
              </a:r>
            </a:p>
          </p:txBody>
        </p:sp>
        <p:sp>
          <p:nvSpPr>
            <p:cNvPr id="116" name="TextBox 115">
              <a:extLst>
                <a:ext uri="{FF2B5EF4-FFF2-40B4-BE49-F238E27FC236}">
                  <a16:creationId xmlns:a16="http://schemas.microsoft.com/office/drawing/2014/main" id="{B5971D5D-8ACD-C749-B2AE-71E864C36CF5}"/>
                </a:ext>
              </a:extLst>
            </p:cNvPr>
            <p:cNvSpPr txBox="1"/>
            <p:nvPr/>
          </p:nvSpPr>
          <p:spPr>
            <a:xfrm>
              <a:off x="14769082" y="16689448"/>
              <a:ext cx="543243" cy="400110"/>
            </a:xfrm>
            <a:prstGeom prst="rect">
              <a:avLst/>
            </a:prstGeom>
            <a:solidFill>
              <a:schemeClr val="bg1"/>
            </a:solidFill>
          </p:spPr>
          <p:txBody>
            <a:bodyPr wrap="square" rtlCol="0">
              <a:spAutoFit/>
            </a:bodyPr>
            <a:lstStyle/>
            <a:p>
              <a:r>
                <a:rPr lang="en-US" sz="2000" dirty="0"/>
                <a:t>0.6</a:t>
              </a:r>
            </a:p>
          </p:txBody>
        </p:sp>
        <p:sp>
          <p:nvSpPr>
            <p:cNvPr id="120" name="TextBox 119">
              <a:extLst>
                <a:ext uri="{FF2B5EF4-FFF2-40B4-BE49-F238E27FC236}">
                  <a16:creationId xmlns:a16="http://schemas.microsoft.com/office/drawing/2014/main" id="{84E36C4A-36DF-1C4C-BD7F-90890023FB65}"/>
                </a:ext>
              </a:extLst>
            </p:cNvPr>
            <p:cNvSpPr txBox="1"/>
            <p:nvPr/>
          </p:nvSpPr>
          <p:spPr>
            <a:xfrm>
              <a:off x="14766498" y="18004221"/>
              <a:ext cx="543243" cy="400110"/>
            </a:xfrm>
            <a:prstGeom prst="rect">
              <a:avLst/>
            </a:prstGeom>
            <a:solidFill>
              <a:schemeClr val="bg1"/>
            </a:solidFill>
          </p:spPr>
          <p:txBody>
            <a:bodyPr wrap="square" rtlCol="0">
              <a:spAutoFit/>
            </a:bodyPr>
            <a:lstStyle/>
            <a:p>
              <a:r>
                <a:rPr lang="en-US" sz="2000" dirty="0"/>
                <a:t>0.5</a:t>
              </a:r>
            </a:p>
          </p:txBody>
        </p:sp>
        <p:sp>
          <p:nvSpPr>
            <p:cNvPr id="125" name="TextBox 124">
              <a:extLst>
                <a:ext uri="{FF2B5EF4-FFF2-40B4-BE49-F238E27FC236}">
                  <a16:creationId xmlns:a16="http://schemas.microsoft.com/office/drawing/2014/main" id="{99E0783F-1B6D-BF4A-83DC-A489829CCA6F}"/>
                </a:ext>
              </a:extLst>
            </p:cNvPr>
            <p:cNvSpPr txBox="1"/>
            <p:nvPr/>
          </p:nvSpPr>
          <p:spPr>
            <a:xfrm>
              <a:off x="14797495" y="19337075"/>
              <a:ext cx="543243" cy="400110"/>
            </a:xfrm>
            <a:prstGeom prst="rect">
              <a:avLst/>
            </a:prstGeom>
            <a:solidFill>
              <a:schemeClr val="bg1"/>
            </a:solidFill>
          </p:spPr>
          <p:txBody>
            <a:bodyPr wrap="square" rtlCol="0">
              <a:spAutoFit/>
            </a:bodyPr>
            <a:lstStyle/>
            <a:p>
              <a:r>
                <a:rPr lang="en-US" sz="2000" dirty="0"/>
                <a:t>0.4</a:t>
              </a:r>
            </a:p>
          </p:txBody>
        </p:sp>
        <p:sp>
          <p:nvSpPr>
            <p:cNvPr id="127" name="TextBox 126">
              <a:extLst>
                <a:ext uri="{FF2B5EF4-FFF2-40B4-BE49-F238E27FC236}">
                  <a16:creationId xmlns:a16="http://schemas.microsoft.com/office/drawing/2014/main" id="{5D439759-FBEF-C743-9150-035402E3437E}"/>
                </a:ext>
              </a:extLst>
            </p:cNvPr>
            <p:cNvSpPr txBox="1"/>
            <p:nvPr/>
          </p:nvSpPr>
          <p:spPr>
            <a:xfrm>
              <a:off x="14828493" y="20654432"/>
              <a:ext cx="543243" cy="400110"/>
            </a:xfrm>
            <a:prstGeom prst="rect">
              <a:avLst/>
            </a:prstGeom>
            <a:solidFill>
              <a:schemeClr val="bg1"/>
            </a:solidFill>
          </p:spPr>
          <p:txBody>
            <a:bodyPr wrap="square" rtlCol="0">
              <a:spAutoFit/>
            </a:bodyPr>
            <a:lstStyle/>
            <a:p>
              <a:r>
                <a:rPr lang="en-US" sz="2000" dirty="0"/>
                <a:t>0.3</a:t>
              </a:r>
            </a:p>
          </p:txBody>
        </p:sp>
        <p:sp>
          <p:nvSpPr>
            <p:cNvPr id="129" name="TextBox 128">
              <a:extLst>
                <a:ext uri="{FF2B5EF4-FFF2-40B4-BE49-F238E27FC236}">
                  <a16:creationId xmlns:a16="http://schemas.microsoft.com/office/drawing/2014/main" id="{646E83E3-8CCE-F74B-9BE7-31F047412D72}"/>
                </a:ext>
              </a:extLst>
            </p:cNvPr>
            <p:cNvSpPr txBox="1"/>
            <p:nvPr/>
          </p:nvSpPr>
          <p:spPr>
            <a:xfrm>
              <a:off x="22252179" y="15849956"/>
              <a:ext cx="700810" cy="400110"/>
            </a:xfrm>
            <a:prstGeom prst="rect">
              <a:avLst/>
            </a:prstGeom>
            <a:noFill/>
          </p:spPr>
          <p:txBody>
            <a:bodyPr wrap="square" rtlCol="0">
              <a:spAutoFit/>
            </a:bodyPr>
            <a:lstStyle/>
            <a:p>
              <a:r>
                <a:rPr lang="en-US" sz="2000" dirty="0"/>
                <a:t>0.65</a:t>
              </a:r>
            </a:p>
          </p:txBody>
        </p:sp>
        <p:sp>
          <p:nvSpPr>
            <p:cNvPr id="130" name="TextBox 129">
              <a:extLst>
                <a:ext uri="{FF2B5EF4-FFF2-40B4-BE49-F238E27FC236}">
                  <a16:creationId xmlns:a16="http://schemas.microsoft.com/office/drawing/2014/main" id="{4B8E2455-1DAE-264B-BCD2-6EDA2FCFBE8B}"/>
                </a:ext>
              </a:extLst>
            </p:cNvPr>
            <p:cNvSpPr txBox="1"/>
            <p:nvPr/>
          </p:nvSpPr>
          <p:spPr>
            <a:xfrm>
              <a:off x="22249596" y="16606790"/>
              <a:ext cx="700810" cy="400110"/>
            </a:xfrm>
            <a:prstGeom prst="rect">
              <a:avLst/>
            </a:prstGeom>
            <a:noFill/>
          </p:spPr>
          <p:txBody>
            <a:bodyPr wrap="square" rtlCol="0">
              <a:spAutoFit/>
            </a:bodyPr>
            <a:lstStyle/>
            <a:p>
              <a:r>
                <a:rPr lang="en-US" sz="2000" dirty="0"/>
                <a:t>0.60</a:t>
              </a:r>
            </a:p>
          </p:txBody>
        </p:sp>
        <p:sp>
          <p:nvSpPr>
            <p:cNvPr id="131" name="TextBox 130">
              <a:extLst>
                <a:ext uri="{FF2B5EF4-FFF2-40B4-BE49-F238E27FC236}">
                  <a16:creationId xmlns:a16="http://schemas.microsoft.com/office/drawing/2014/main" id="{0594216C-6DF1-014A-BE0A-49DD4FD25EF6}"/>
                </a:ext>
              </a:extLst>
            </p:cNvPr>
            <p:cNvSpPr txBox="1"/>
            <p:nvPr/>
          </p:nvSpPr>
          <p:spPr>
            <a:xfrm>
              <a:off x="22249595" y="17443699"/>
              <a:ext cx="700810" cy="400110"/>
            </a:xfrm>
            <a:prstGeom prst="rect">
              <a:avLst/>
            </a:prstGeom>
            <a:noFill/>
          </p:spPr>
          <p:txBody>
            <a:bodyPr wrap="square" rtlCol="0">
              <a:spAutoFit/>
            </a:bodyPr>
            <a:lstStyle/>
            <a:p>
              <a:r>
                <a:rPr lang="en-US" sz="2000" dirty="0"/>
                <a:t>0.55</a:t>
              </a:r>
            </a:p>
          </p:txBody>
        </p:sp>
        <p:sp>
          <p:nvSpPr>
            <p:cNvPr id="132" name="TextBox 131">
              <a:extLst>
                <a:ext uri="{FF2B5EF4-FFF2-40B4-BE49-F238E27FC236}">
                  <a16:creationId xmlns:a16="http://schemas.microsoft.com/office/drawing/2014/main" id="{5AFC4BD4-BE61-5B47-930E-730F50B6CCDE}"/>
                </a:ext>
              </a:extLst>
            </p:cNvPr>
            <p:cNvSpPr txBox="1"/>
            <p:nvPr/>
          </p:nvSpPr>
          <p:spPr>
            <a:xfrm>
              <a:off x="22234097" y="18234112"/>
              <a:ext cx="700810" cy="400110"/>
            </a:xfrm>
            <a:prstGeom prst="rect">
              <a:avLst/>
            </a:prstGeom>
            <a:noFill/>
          </p:spPr>
          <p:txBody>
            <a:bodyPr wrap="square" rtlCol="0">
              <a:spAutoFit/>
            </a:bodyPr>
            <a:lstStyle/>
            <a:p>
              <a:r>
                <a:rPr lang="en-US" sz="2000" dirty="0"/>
                <a:t>0.50</a:t>
              </a:r>
            </a:p>
          </p:txBody>
        </p:sp>
        <p:sp>
          <p:nvSpPr>
            <p:cNvPr id="133" name="TextBox 132">
              <a:extLst>
                <a:ext uri="{FF2B5EF4-FFF2-40B4-BE49-F238E27FC236}">
                  <a16:creationId xmlns:a16="http://schemas.microsoft.com/office/drawing/2014/main" id="{7187A0E2-9985-4846-BAA3-A059D4630BC9}"/>
                </a:ext>
              </a:extLst>
            </p:cNvPr>
            <p:cNvSpPr txBox="1"/>
            <p:nvPr/>
          </p:nvSpPr>
          <p:spPr>
            <a:xfrm>
              <a:off x="22234097" y="19086518"/>
              <a:ext cx="700810" cy="400110"/>
            </a:xfrm>
            <a:prstGeom prst="rect">
              <a:avLst/>
            </a:prstGeom>
            <a:noFill/>
          </p:spPr>
          <p:txBody>
            <a:bodyPr wrap="square" rtlCol="0">
              <a:spAutoFit/>
            </a:bodyPr>
            <a:lstStyle/>
            <a:p>
              <a:r>
                <a:rPr lang="en-US" sz="2000" dirty="0"/>
                <a:t>0.45</a:t>
              </a:r>
            </a:p>
          </p:txBody>
        </p:sp>
        <p:sp>
          <p:nvSpPr>
            <p:cNvPr id="134" name="TextBox 133">
              <a:extLst>
                <a:ext uri="{FF2B5EF4-FFF2-40B4-BE49-F238E27FC236}">
                  <a16:creationId xmlns:a16="http://schemas.microsoft.com/office/drawing/2014/main" id="{4C078209-42D5-6949-A004-4CF209FFD66D}"/>
                </a:ext>
              </a:extLst>
            </p:cNvPr>
            <p:cNvSpPr txBox="1"/>
            <p:nvPr/>
          </p:nvSpPr>
          <p:spPr>
            <a:xfrm>
              <a:off x="22265094" y="19892430"/>
              <a:ext cx="700810" cy="400110"/>
            </a:xfrm>
            <a:prstGeom prst="rect">
              <a:avLst/>
            </a:prstGeom>
            <a:noFill/>
          </p:spPr>
          <p:txBody>
            <a:bodyPr wrap="square" rtlCol="0">
              <a:spAutoFit/>
            </a:bodyPr>
            <a:lstStyle/>
            <a:p>
              <a:r>
                <a:rPr lang="en-US" sz="2000" dirty="0"/>
                <a:t>0.40</a:t>
              </a:r>
            </a:p>
          </p:txBody>
        </p:sp>
        <p:sp>
          <p:nvSpPr>
            <p:cNvPr id="135" name="TextBox 134">
              <a:extLst>
                <a:ext uri="{FF2B5EF4-FFF2-40B4-BE49-F238E27FC236}">
                  <a16:creationId xmlns:a16="http://schemas.microsoft.com/office/drawing/2014/main" id="{B58EC752-9A87-9A4E-BEEE-85E4072C5373}"/>
                </a:ext>
              </a:extLst>
            </p:cNvPr>
            <p:cNvSpPr txBox="1"/>
            <p:nvPr/>
          </p:nvSpPr>
          <p:spPr>
            <a:xfrm>
              <a:off x="22234098" y="20682844"/>
              <a:ext cx="700810" cy="400110"/>
            </a:xfrm>
            <a:prstGeom prst="rect">
              <a:avLst/>
            </a:prstGeom>
            <a:noFill/>
          </p:spPr>
          <p:txBody>
            <a:bodyPr wrap="square" rtlCol="0">
              <a:spAutoFit/>
            </a:bodyPr>
            <a:lstStyle/>
            <a:p>
              <a:r>
                <a:rPr lang="en-US" sz="2000" dirty="0"/>
                <a:t>0.35</a:t>
              </a:r>
            </a:p>
          </p:txBody>
        </p:sp>
        <p:sp>
          <p:nvSpPr>
            <p:cNvPr id="137" name="TextBox 136">
              <a:extLst>
                <a:ext uri="{FF2B5EF4-FFF2-40B4-BE49-F238E27FC236}">
                  <a16:creationId xmlns:a16="http://schemas.microsoft.com/office/drawing/2014/main" id="{2A6FEC37-9884-F147-B402-295B81081A36}"/>
                </a:ext>
              </a:extLst>
            </p:cNvPr>
            <p:cNvSpPr txBox="1"/>
            <p:nvPr/>
          </p:nvSpPr>
          <p:spPr>
            <a:xfrm>
              <a:off x="22249596" y="21535251"/>
              <a:ext cx="700810" cy="400110"/>
            </a:xfrm>
            <a:prstGeom prst="rect">
              <a:avLst/>
            </a:prstGeom>
            <a:noFill/>
          </p:spPr>
          <p:txBody>
            <a:bodyPr wrap="square" rtlCol="0">
              <a:spAutoFit/>
            </a:bodyPr>
            <a:lstStyle/>
            <a:p>
              <a:r>
                <a:rPr lang="en-US" sz="2000" dirty="0"/>
                <a:t>0.30</a:t>
              </a:r>
            </a:p>
          </p:txBody>
        </p:sp>
      </p:grpSp>
      <p:sp>
        <p:nvSpPr>
          <p:cNvPr id="138" name="Rectangle 137">
            <a:extLst>
              <a:ext uri="{FF2B5EF4-FFF2-40B4-BE49-F238E27FC236}">
                <a16:creationId xmlns:a16="http://schemas.microsoft.com/office/drawing/2014/main" id="{9B7B7566-BCA3-3343-A3DB-A11A33FD5263}"/>
              </a:ext>
            </a:extLst>
          </p:cNvPr>
          <p:cNvSpPr/>
          <p:nvPr/>
        </p:nvSpPr>
        <p:spPr>
          <a:xfrm>
            <a:off x="14764043" y="15104630"/>
            <a:ext cx="8095957" cy="1077218"/>
          </a:xfrm>
          <a:prstGeom prst="rect">
            <a:avLst/>
          </a:prstGeom>
          <a:solidFill>
            <a:schemeClr val="bg1"/>
          </a:solidFill>
        </p:spPr>
        <p:txBody>
          <a:bodyPr wrap="square">
            <a:spAutoFit/>
          </a:bodyPr>
          <a:lstStyle/>
          <a:p>
            <a:pPr lvl="0" algn="ctr"/>
            <a:r>
              <a:rPr lang="en-US" sz="3200" b="1" dirty="0"/>
              <a:t>Sequence Length vs. GC content of ALOHA </a:t>
            </a:r>
            <a:endParaRPr lang="en-US" sz="3200" b="1" dirty="0">
              <a:solidFill>
                <a:srgbClr val="000000"/>
              </a:solidFill>
            </a:endParaRPr>
          </a:p>
        </p:txBody>
      </p:sp>
      <p:sp>
        <p:nvSpPr>
          <p:cNvPr id="139" name="Rectangle 138">
            <a:extLst>
              <a:ext uri="{FF2B5EF4-FFF2-40B4-BE49-F238E27FC236}">
                <a16:creationId xmlns:a16="http://schemas.microsoft.com/office/drawing/2014/main" id="{BE66E7DD-EC16-BE41-9728-889178173FBD}"/>
              </a:ext>
            </a:extLst>
          </p:cNvPr>
          <p:cNvSpPr/>
          <p:nvPr/>
        </p:nvSpPr>
        <p:spPr>
          <a:xfrm>
            <a:off x="22470182" y="15098004"/>
            <a:ext cx="7506235" cy="1077218"/>
          </a:xfrm>
          <a:prstGeom prst="rect">
            <a:avLst/>
          </a:prstGeom>
          <a:solidFill>
            <a:schemeClr val="bg1"/>
          </a:solidFill>
        </p:spPr>
        <p:txBody>
          <a:bodyPr wrap="square">
            <a:spAutoFit/>
          </a:bodyPr>
          <a:lstStyle/>
          <a:p>
            <a:pPr lvl="0" algn="ctr"/>
            <a:r>
              <a:rPr lang="en-US" sz="3200" b="1" dirty="0"/>
              <a:t>Sequence Length vs. GC content of SCOPE</a:t>
            </a:r>
            <a:endParaRPr lang="en-US" sz="3200" b="1" dirty="0">
              <a:solidFill>
                <a:srgbClr val="000000"/>
              </a:solidFill>
            </a:endParaRPr>
          </a:p>
        </p:txBody>
      </p:sp>
      <p:sp>
        <p:nvSpPr>
          <p:cNvPr id="44" name="Rectangle 43">
            <a:extLst>
              <a:ext uri="{FF2B5EF4-FFF2-40B4-BE49-F238E27FC236}">
                <a16:creationId xmlns:a16="http://schemas.microsoft.com/office/drawing/2014/main" id="{F4E937D1-C7AC-854E-9FBA-4224DD1E908B}"/>
              </a:ext>
            </a:extLst>
          </p:cNvPr>
          <p:cNvSpPr/>
          <p:nvPr/>
        </p:nvSpPr>
        <p:spPr>
          <a:xfrm>
            <a:off x="30923346" y="3944004"/>
            <a:ext cx="12331411" cy="584775"/>
          </a:xfrm>
          <a:prstGeom prst="rect">
            <a:avLst/>
          </a:prstGeom>
          <a:solidFill>
            <a:schemeClr val="bg1"/>
          </a:solidFill>
        </p:spPr>
        <p:txBody>
          <a:bodyPr wrap="square">
            <a:spAutoFit/>
          </a:bodyPr>
          <a:lstStyle/>
          <a:p>
            <a:pPr lvl="0" algn="ctr"/>
            <a:r>
              <a:rPr lang="en-US" sz="3200" b="1" dirty="0"/>
              <a:t>Sequence Length Distribution</a:t>
            </a:r>
            <a:endParaRPr lang="en-US" sz="3200" b="1" dirty="0">
              <a:solidFill>
                <a:srgbClr val="000000"/>
              </a:solidFill>
            </a:endParaRPr>
          </a:p>
        </p:txBody>
      </p:sp>
    </p:spTree>
  </p:cSld>
  <p:clrMapOvr>
    <a:masterClrMapping/>
  </p:clrMapOvr>
</p:sld>
</file>

<file path=ppt/theme/theme1.xml><?xml version="1.0" encoding="utf-8"?>
<a:theme xmlns:a="http://schemas.openxmlformats.org/drawingml/2006/main" name="Blank Presentation">
  <a:themeElements>
    <a:clrScheme name="Custom 3">
      <a:dk1>
        <a:srgbClr val="000000"/>
      </a:dk1>
      <a:lt1>
        <a:srgbClr val="FFFFFF"/>
      </a:lt1>
      <a:dk2>
        <a:srgbClr val="04617B"/>
      </a:dk2>
      <a:lt2>
        <a:srgbClr val="DBF5F9"/>
      </a:lt2>
      <a:accent1>
        <a:srgbClr val="E4BF00"/>
      </a:accent1>
      <a:accent2>
        <a:srgbClr val="EBC000"/>
      </a:accent2>
      <a:accent3>
        <a:srgbClr val="0BD0D9"/>
      </a:accent3>
      <a:accent4>
        <a:srgbClr val="10CF9B"/>
      </a:accent4>
      <a:accent5>
        <a:srgbClr val="7CCA62"/>
      </a:accent5>
      <a:accent6>
        <a:srgbClr val="A5C249"/>
      </a:accent6>
      <a:hlink>
        <a:srgbClr val="F49100"/>
      </a:hlink>
      <a:folHlink>
        <a:srgbClr val="85DFD0"/>
      </a:folHlink>
    </a:clrScheme>
    <a:fontScheme name="Blank Presentation">
      <a:majorFont>
        <a:latin typeface="Arial"/>
        <a:ea typeface="ＭＳ Ｐゴシック"/>
        <a:cs typeface=""/>
      </a:majorFont>
      <a:minorFont>
        <a:latin typeface="Time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19719169</TotalTime>
  <Words>1244</Words>
  <Application>Microsoft Macintosh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vt:lpstr>
      <vt:lpstr>Calibri</vt:lpstr>
      <vt:lpstr>Times</vt:lpstr>
      <vt:lpstr>Blank Presentation</vt:lpstr>
      <vt:lpstr>PowerPoint Presentation</vt:lpstr>
    </vt:vector>
  </TitlesOfParts>
  <Company>Genentech,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Genentech, Inc.</dc:creator>
  <cp:lastModifiedBy>Isimeme Udu</cp:lastModifiedBy>
  <cp:revision>391</cp:revision>
  <dcterms:created xsi:type="dcterms:W3CDTF">2006-06-27T04:50:01Z</dcterms:created>
  <dcterms:modified xsi:type="dcterms:W3CDTF">2021-07-20T00:50:51Z</dcterms:modified>
</cp:coreProperties>
</file>