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62" r:id="rId3"/>
    <p:sldId id="265" r:id="rId4"/>
    <p:sldId id="268" r:id="rId5"/>
    <p:sldId id="271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6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imeme Udu" initials="IU" lastIdx="1" clrIdx="0">
    <p:extLst>
      <p:ext uri="{19B8F6BF-5375-455C-9EA6-DF929625EA0E}">
        <p15:presenceInfo xmlns:p15="http://schemas.microsoft.com/office/powerpoint/2012/main" userId="S::iudu@spelman.edu::e8a75b75-e433-45b3-a011-38e61e7126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29"/>
    <p:restoredTop sz="77093"/>
  </p:normalViewPr>
  <p:slideViewPr>
    <p:cSldViewPr snapToGrid="0" snapToObjects="1">
      <p:cViewPr varScale="1">
        <p:scale>
          <a:sx n="78" d="100"/>
          <a:sy n="78" d="100"/>
        </p:scale>
        <p:origin x="184" y="872"/>
      </p:cViewPr>
      <p:guideLst>
        <p:guide pos="3840"/>
        <p:guide orient="horz" pos="2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3A02B-05AA-1F46-8DFE-602C63F6ADF4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E3D36-D884-C941-8DF2-8D550104C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yourself and what research you did in the past</a:t>
            </a:r>
          </a:p>
          <a:p>
            <a:endParaRPr lang="en-US" dirty="0"/>
          </a:p>
          <a:p>
            <a:r>
              <a:rPr lang="en-US" dirty="0"/>
              <a:t>For introduction – when talking out loud, say one SHORT sentence about your research (ex: amoebas (click), leopard geckos(click) and parental care(click)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E3D36-D884-C941-8DF2-8D550104C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7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Here to build up my mathematical modelling and computer skills – I’ll be doing a medical informatics master’s program at Dartmouth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Improvement of doctor to patient relationship – management and analysis of patient 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personal research interests - Evolution and cells – maybe modelling cell motility (?) – but I hope to acquire much knowledge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E3D36-D884-C941-8DF2-8D550104C4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0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have you done these past weeks?</a:t>
            </a:r>
          </a:p>
          <a:p>
            <a:r>
              <a:rPr lang="en-US" dirty="0"/>
              <a:t>- Simulated models including SIR and </a:t>
            </a:r>
            <a:r>
              <a:rPr lang="en-US" dirty="0" err="1"/>
              <a:t>Lotka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We can just say out loud we studied the coexistence equilibrium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E3D36-D884-C941-8DF2-8D550104C4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9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it </a:t>
            </a:r>
          </a:p>
          <a:p>
            <a:r>
              <a:rPr lang="en-US" dirty="0"/>
              <a:t>1. Cyanophage paper  - samples from a </a:t>
            </a:r>
          </a:p>
          <a:p>
            <a:r>
              <a:rPr lang="en-US" dirty="0"/>
              <a:t>2. Next click the </a:t>
            </a:r>
            <a:r>
              <a:rPr lang="en-US" dirty="0" err="1"/>
              <a:t>Jover</a:t>
            </a:r>
            <a:r>
              <a:rPr lang="en-US" dirty="0"/>
              <a:t> paper and this led us to the </a:t>
            </a:r>
            <a:r>
              <a:rPr lang="en-US" dirty="0" err="1"/>
              <a:t>quwario</a:t>
            </a:r>
            <a:endParaRPr lang="en-US" dirty="0"/>
          </a:p>
          <a:p>
            <a:r>
              <a:rPr lang="en-US" dirty="0"/>
              <a:t>3. How does the Z </a:t>
            </a:r>
            <a:r>
              <a:rPr lang="en-US" dirty="0" err="1"/>
              <a:t>substitiuon</a:t>
            </a:r>
            <a:r>
              <a:rPr lang="en-US" dirty="0"/>
              <a:t> change the </a:t>
            </a:r>
            <a:r>
              <a:rPr lang="en-US" dirty="0" err="1"/>
              <a:t>stoichometry</a:t>
            </a:r>
            <a:r>
              <a:rPr lang="en-US" dirty="0"/>
              <a:t> – put the answer</a:t>
            </a:r>
          </a:p>
          <a:p>
            <a:r>
              <a:rPr lang="en-US" dirty="0"/>
              <a:t>4. Then go to the Mende, well we saw adaptations with </a:t>
            </a:r>
            <a:r>
              <a:rPr lang="en-US" dirty="0" err="1"/>
              <a:t>microbacteria</a:t>
            </a:r>
            <a:r>
              <a:rPr lang="en-US" dirty="0"/>
              <a:t>, so what about viruses?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E3D36-D884-C941-8DF2-8D550104C4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1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have two texts where it is this, another click, and briefly (sentence fragment) describes the concept for the actual study</a:t>
            </a:r>
          </a:p>
          <a:p>
            <a:r>
              <a:rPr lang="en-US" dirty="0"/>
              <a:t>When talking describe what you’re going to do (find genomes, study nitrogen content, and compare nutrient environments where they were isolated from)</a:t>
            </a:r>
          </a:p>
          <a:p>
            <a:endParaRPr lang="en-US" dirty="0"/>
          </a:p>
          <a:p>
            <a:r>
              <a:rPr lang="en-US" dirty="0"/>
              <a:t>Got started this week, so I’m still in this stage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work has implications on the C:N ratios of viral lysate, which is an important consideration for refining our understanding of the Earth’s carbon cycle in the face of climate change.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E3D36-D884-C941-8DF2-8D550104C4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9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Great slide to END on</a:t>
            </a:r>
          </a:p>
          <a:p>
            <a:endParaRPr lang="en-US" dirty="0"/>
          </a:p>
          <a:p>
            <a:r>
              <a:rPr lang="en-US" dirty="0"/>
              <a:t>When describing it out loud, we read the paper and we’ve been working on this side project involving these summaries and Audra has been working on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E3D36-D884-C941-8DF2-8D550104C4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1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A302-E0DB-234C-984E-E5191B339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AA4F-8EB2-2A4C-AE0B-B34FD40C6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E6B1A-2312-0C4C-8DC5-31D4A3B4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B4204-CB7E-0C4B-B673-29FAF235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F98D0-FA2F-1047-8434-45E058F6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A772C-D515-5144-A7DD-114D75AF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79496-0EEB-5E40-8191-69B6FA1B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26C4-54C4-464F-BCA2-1A216916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857F-8C1F-1547-81BB-E1B94C9D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67A5-12F2-2249-B913-F9E2FF8D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8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80D21-FBED-9A4F-8C6D-BA147F45B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BFCE9-EB6C-BD46-A468-0F53900BB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5E25F-B5E4-614D-82C1-FAACF647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64796-6A70-0649-8736-60240858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6655-AA82-004B-B1EE-9485D317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9D5-ECA7-8D49-8B26-9271C4D2E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6456-0993-E04B-9021-AF4CB4DE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4CF33-9068-4D4E-836B-88F24DEB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D4A5-5BA6-5347-8782-A9C75BE6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DA45-4194-D446-8492-CAB53B95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8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653E4-C78E-5B4A-AF5C-93E66F7D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FA166-34C9-8B4D-A9B3-72A78700E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11005-6463-A44A-B337-1D825F491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22A5-20C5-F448-AF24-7EA5F13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5BBD-8C3F-3D4C-B138-EABB20A4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7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6787-BFC4-FE4E-8E1A-9A178145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8F1E-DC63-674F-AC18-F513DD638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4DBF9-22B0-884D-8AC9-B0F693277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43F6C-47EE-B147-958F-BE645316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A70FE-E6A9-974B-8B86-B4A48E95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B2AF9-D023-7E4F-8357-BAD022DA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5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4E6E-1DFF-E347-9269-7B67ED39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76144-05BB-E542-AF7F-5ABE05AB7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44AF7-5C67-9445-8819-0844FCAB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E62C3-81D0-2A4C-BF42-911C9B22A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955C2-9015-624C-836D-38E289876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B53E7-CC1F-CA49-8A3D-346F74B2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300A7-088B-244E-8D1C-41BD241B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D3A5F-08DD-F04C-85EF-110BC3BC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2A63-559D-3649-8128-6B85600B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138043-770F-3047-B9DA-18F9C9839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F9917-28CC-6E42-B399-15D8D5C0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AF81D-8262-F24C-9007-D7CB96AA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F0666-741F-2042-BF56-CFB73A94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FD489-C50C-5043-A39A-E18D0275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6DB5F-EFAF-8B4E-BE5C-7CEA5338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2F1E-BB05-A34E-B084-133BFD06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53FB5-A6A7-3F46-91B5-CD55AC43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5D852-3329-7D4F-8123-058BB0D6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F365-1209-1241-B35D-D85FAC93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2F1E4-063E-F74E-9745-C5689B7A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552E0-5E39-3348-96AE-5BAC50C7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38A0-37DB-A548-8D97-690687B6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652FB-61EB-7B49-B5FF-0BBAAEDAD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6E1B4-534F-8849-92F7-6E11F9378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C860F-FB3C-5444-938E-499B0088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0D539-A710-EA45-B263-FA555CD3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CED09-79F2-6D45-81E9-C41E0FDC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CC975-74DA-C947-89E7-EAB8E750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8E6D-5BD4-3047-BBF4-305B55CF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A088-B80A-D545-82FC-9E0C4566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F397C-3096-ED43-A605-F1CCCB3FAD01}" type="datetimeFigureOut">
              <a:rPr lang="en-US" smtClean="0"/>
              <a:t>6/20/21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13767-2647-9749-94EF-16875A2A9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F720B-583B-DB4B-BE08-C55B5EF29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C4A8-282E-AB47-8C58-BC3488C9B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4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outdoor, tree, ground, person&#10;&#10;Description automatically generated">
            <a:extLst>
              <a:ext uri="{FF2B5EF4-FFF2-40B4-BE49-F238E27FC236}">
                <a16:creationId xmlns:a16="http://schemas.microsoft.com/office/drawing/2014/main" id="{2D4CF2B0-5BFB-3D4A-BA64-D8B0C0BA4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991" y="315128"/>
            <a:ext cx="2193095" cy="2924127"/>
          </a:xfrm>
        </p:spPr>
      </p:pic>
      <p:pic>
        <p:nvPicPr>
          <p:cNvPr id="1026" name="Picture 2" descr="Spelman College - Wikipedia">
            <a:extLst>
              <a:ext uri="{FF2B5EF4-FFF2-40B4-BE49-F238E27FC236}">
                <a16:creationId xmlns:a16="http://schemas.microsoft.com/office/drawing/2014/main" id="{85D42108-3492-2D4A-87B8-1AA32217B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616" y="569346"/>
            <a:ext cx="2494535" cy="2415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4F47AA6-1A38-494A-B985-FFF9125634B0}"/>
              </a:ext>
            </a:extLst>
          </p:cNvPr>
          <p:cNvGrpSpPr/>
          <p:nvPr/>
        </p:nvGrpSpPr>
        <p:grpSpPr>
          <a:xfrm>
            <a:off x="7049893" y="3602204"/>
            <a:ext cx="4176155" cy="2691995"/>
            <a:chOff x="5441596" y="1782339"/>
            <a:chExt cx="6635536" cy="512073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0582F02-3A94-4E4B-A232-2C514B0E1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5050" y="1782339"/>
              <a:ext cx="6133513" cy="498348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1344B26-2D50-B443-A776-7210171A8C0C}"/>
                </a:ext>
              </a:extLst>
            </p:cNvPr>
            <p:cNvSpPr txBox="1"/>
            <p:nvPr/>
          </p:nvSpPr>
          <p:spPr>
            <a:xfrm rot="15879494">
              <a:off x="4684437" y="3898089"/>
              <a:ext cx="2085992" cy="571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Fitness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184A23-4299-784B-A0CD-9D6D00480BEE}"/>
                </a:ext>
              </a:extLst>
            </p:cNvPr>
            <p:cNvSpPr txBox="1"/>
            <p:nvPr/>
          </p:nvSpPr>
          <p:spPr>
            <a:xfrm rot="1310874">
              <a:off x="6214589" y="5877823"/>
              <a:ext cx="4044535" cy="559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Baseline Egg Death Rate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509A0F-6940-5E42-BF65-8EA5598BA7D1}"/>
                </a:ext>
              </a:extLst>
            </p:cNvPr>
            <p:cNvSpPr txBox="1"/>
            <p:nvPr/>
          </p:nvSpPr>
          <p:spPr>
            <a:xfrm rot="17996409" flipH="1">
              <a:off x="10239072" y="5065015"/>
              <a:ext cx="2704277" cy="97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Level of Parental Care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7E73C3F-1951-CB4B-BF7E-AB9BAF7D3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861" y="3848057"/>
            <a:ext cx="4802502" cy="238357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49031A0-1281-B249-8FE1-E0277F3CB02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20693" b="8170"/>
          <a:stretch/>
        </p:blipFill>
        <p:spPr>
          <a:xfrm>
            <a:off x="7459948" y="123833"/>
            <a:ext cx="3540599" cy="292412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111F8C2-7610-A345-A522-44D63C94DB69}"/>
              </a:ext>
            </a:extLst>
          </p:cNvPr>
          <p:cNvSpPr txBox="1"/>
          <p:nvPr/>
        </p:nvSpPr>
        <p:spPr>
          <a:xfrm>
            <a:off x="1017067" y="6351971"/>
            <a:ext cx="4436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</a:t>
            </a:r>
            <a:r>
              <a:rPr lang="en-US" dirty="0" err="1"/>
              <a:t>Longhua</a:t>
            </a:r>
            <a:r>
              <a:rPr lang="en-US" dirty="0"/>
              <a:t> Guo [UCLA] - Lemon frost gecko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D50B01-E5FD-264E-8CAE-7A9C0BCC8015}"/>
              </a:ext>
            </a:extLst>
          </p:cNvPr>
          <p:cNvSpPr txBox="1"/>
          <p:nvPr/>
        </p:nvSpPr>
        <p:spPr>
          <a:xfrm>
            <a:off x="6738845" y="6364835"/>
            <a:ext cx="603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Hope Klug [UTC] - Evolutionary Loss of Parental Care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E00239-8CB6-C34C-9EEA-0FAD9DBE7190}"/>
              </a:ext>
            </a:extLst>
          </p:cNvPr>
          <p:cNvSpPr txBox="1"/>
          <p:nvPr/>
        </p:nvSpPr>
        <p:spPr>
          <a:xfrm>
            <a:off x="6738845" y="3141100"/>
            <a:ext cx="564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Yonas Tekle [Spelman] - </a:t>
            </a:r>
            <a:r>
              <a:rPr lang="en-US" i="1" dirty="0"/>
              <a:t>Trichosphaerium </a:t>
            </a:r>
            <a:r>
              <a:rPr lang="en-US" dirty="0"/>
              <a:t>amoeba</a:t>
            </a:r>
          </a:p>
        </p:txBody>
      </p:sp>
    </p:spTree>
    <p:extLst>
      <p:ext uri="{BB962C8B-B14F-4D97-AF65-F5344CB8AC3E}">
        <p14:creationId xmlns:p14="http://schemas.microsoft.com/office/powerpoint/2010/main" val="8635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B219-AB7E-6E48-97A5-59E85C8C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Objective: Build my quantitative and computing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BBBD-2CF9-8D48-9BF4-45D9E2193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23956"/>
            <a:ext cx="5889702" cy="4351338"/>
          </a:xfrm>
        </p:spPr>
        <p:txBody>
          <a:bodyPr>
            <a:normAutofit/>
          </a:bodyPr>
          <a:lstStyle/>
          <a:p>
            <a:r>
              <a:rPr lang="en-US" sz="3600" dirty="0"/>
              <a:t>Doing a masters in Medical Informatics</a:t>
            </a:r>
          </a:p>
        </p:txBody>
      </p:sp>
      <p:pic>
        <p:nvPicPr>
          <p:cNvPr id="6146" name="Picture 2" descr="Dartmouth College - Wikipedia">
            <a:extLst>
              <a:ext uri="{FF2B5EF4-FFF2-40B4-BE49-F238E27FC236}">
                <a16:creationId xmlns:a16="http://schemas.microsoft.com/office/drawing/2014/main" id="{0D8EE702-AF00-FD40-B661-FD9D55AD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834" y="2141537"/>
            <a:ext cx="3843671" cy="411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0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A45-74B3-2343-A202-2C398ED4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5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Biological Simulations through Mathematical Modelling</a:t>
            </a:r>
          </a:p>
        </p:txBody>
      </p:sp>
      <p:pic>
        <p:nvPicPr>
          <p:cNvPr id="6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9F32E44E-DD01-2E49-B6AD-0B01CB2D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79" y="4040477"/>
            <a:ext cx="3770211" cy="28175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FB64A-DD80-0746-B30F-2CAC75ECC666}"/>
              </a:ext>
            </a:extLst>
          </p:cNvPr>
          <p:cNvSpPr txBox="1"/>
          <p:nvPr/>
        </p:nvSpPr>
        <p:spPr>
          <a:xfrm>
            <a:off x="7392391" y="1508327"/>
            <a:ext cx="214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SIR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6376F-9AFB-D74C-8AF7-98AD012C5956}"/>
              </a:ext>
            </a:extLst>
          </p:cNvPr>
          <p:cNvSpPr txBox="1"/>
          <p:nvPr/>
        </p:nvSpPr>
        <p:spPr>
          <a:xfrm>
            <a:off x="7392391" y="2024404"/>
            <a:ext cx="420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Lotka</a:t>
            </a:r>
            <a:r>
              <a:rPr lang="en-US" sz="2800" dirty="0"/>
              <a:t> Volterra</a:t>
            </a:r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5BF5947E-4BBB-3E47-8949-E8B656655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6879" y="1244000"/>
            <a:ext cx="3762731" cy="2607247"/>
          </a:xfrm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21EC6B29-29C4-FC49-9F2D-461F509CA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31" y="3189203"/>
            <a:ext cx="47244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AA37-9AED-D04F-8A96-24C9DC78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349" y="222461"/>
            <a:ext cx="11399302" cy="1325563"/>
          </a:xfrm>
        </p:spPr>
        <p:txBody>
          <a:bodyPr/>
          <a:lstStyle/>
          <a:p>
            <a:pPr algn="ctr"/>
            <a:r>
              <a:rPr lang="en-US" b="1" dirty="0"/>
              <a:t>Bioinformatic Analysis of Viral Elemental Content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481AC5DF-6BAB-1342-A12C-4A9E0907D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9331"/>
          <a:stretch/>
        </p:blipFill>
        <p:spPr>
          <a:xfrm>
            <a:off x="745564" y="1609219"/>
            <a:ext cx="4961250" cy="237951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3A90C6-61BA-C449-B531-4817C1064E52}"/>
              </a:ext>
            </a:extLst>
          </p:cNvPr>
          <p:cNvSpPr/>
          <p:nvPr/>
        </p:nvSpPr>
        <p:spPr>
          <a:xfrm>
            <a:off x="3724886" y="3752729"/>
            <a:ext cx="2061445" cy="34662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2158DB-54F4-1943-8B42-249A357492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747" t="12364"/>
          <a:stretch/>
        </p:blipFill>
        <p:spPr>
          <a:xfrm>
            <a:off x="6504524" y="1498597"/>
            <a:ext cx="5040766" cy="2600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B6194-7E7A-F445-BF67-51C0F9B2BCF2}"/>
              </a:ext>
            </a:extLst>
          </p:cNvPr>
          <p:cNvSpPr txBox="1"/>
          <p:nvPr/>
        </p:nvSpPr>
        <p:spPr>
          <a:xfrm>
            <a:off x="3006728" y="4637380"/>
            <a:ext cx="6178544" cy="175432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does Z substitution effect cyanophage elemental content?</a:t>
            </a:r>
            <a:endParaRPr lang="en-US" sz="3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832C1D-FBDD-0744-95C8-6F9DB4058528}"/>
              </a:ext>
            </a:extLst>
          </p:cNvPr>
          <p:cNvGrpSpPr/>
          <p:nvPr/>
        </p:nvGrpSpPr>
        <p:grpSpPr>
          <a:xfrm>
            <a:off x="3006728" y="4637380"/>
            <a:ext cx="6236513" cy="1809707"/>
            <a:chOff x="6775289" y="3843147"/>
            <a:chExt cx="6236513" cy="180970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A1EBB1-29CF-4E4F-9397-3D39319827F4}"/>
                </a:ext>
              </a:extLst>
            </p:cNvPr>
            <p:cNvGrpSpPr/>
            <p:nvPr/>
          </p:nvGrpSpPr>
          <p:grpSpPr>
            <a:xfrm>
              <a:off x="6775289" y="3843147"/>
              <a:ext cx="6152608" cy="1809707"/>
              <a:chOff x="1879064" y="7150969"/>
              <a:chExt cx="6152608" cy="180970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955B6F0-0ECA-0746-9464-0BCDCC6DFDA4}"/>
                  </a:ext>
                </a:extLst>
              </p:cNvPr>
              <p:cNvSpPr/>
              <p:nvPr/>
            </p:nvSpPr>
            <p:spPr>
              <a:xfrm>
                <a:off x="1879064" y="7150969"/>
                <a:ext cx="6152608" cy="18097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C2CDB2-39A8-9A4D-949B-20D43C1DF24F}"/>
                  </a:ext>
                </a:extLst>
              </p:cNvPr>
              <p:cNvSpPr txBox="1"/>
              <p:nvPr/>
            </p:nvSpPr>
            <p:spPr>
              <a:xfrm>
                <a:off x="1905000" y="7150970"/>
                <a:ext cx="6126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CNP Ratio: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ABF4D2-30A2-1343-82D4-55A56B27CADB}"/>
                </a:ext>
              </a:extLst>
            </p:cNvPr>
            <p:cNvSpPr txBox="1"/>
            <p:nvPr/>
          </p:nvSpPr>
          <p:spPr>
            <a:xfrm>
              <a:off x="6878546" y="4304813"/>
              <a:ext cx="32912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Cyanophage S-2L (w/A):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8DC4F5-B087-D841-96B5-9CB21C48A7A8}"/>
                </a:ext>
              </a:extLst>
            </p:cNvPr>
            <p:cNvSpPr txBox="1"/>
            <p:nvPr/>
          </p:nvSpPr>
          <p:spPr>
            <a:xfrm>
              <a:off x="9911808" y="4311001"/>
              <a:ext cx="3099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Cyanophage S-2L (w/Z):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1A4C38-82A9-6449-A8A8-3C3AEAF4F9B8}"/>
                </a:ext>
              </a:extLst>
            </p:cNvPr>
            <p:cNvSpPr txBox="1"/>
            <p:nvPr/>
          </p:nvSpPr>
          <p:spPr>
            <a:xfrm>
              <a:off x="7177452" y="4842835"/>
              <a:ext cx="2377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9.32 : 3.87 : 1.00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AA5F1E-4198-2C43-8BBB-C9D7ACC3969A}"/>
                </a:ext>
              </a:extLst>
            </p:cNvPr>
            <p:cNvSpPr txBox="1"/>
            <p:nvPr/>
          </p:nvSpPr>
          <p:spPr>
            <a:xfrm>
              <a:off x="10273085" y="4840622"/>
              <a:ext cx="23774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9.32 : 4.02 : 1.00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0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007D-62D2-C24A-BB7E-8B2E4F9B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997"/>
            <a:ext cx="10515600" cy="1787191"/>
          </a:xfrm>
        </p:spPr>
        <p:txBody>
          <a:bodyPr/>
          <a:lstStyle/>
          <a:p>
            <a:pPr algn="ctr"/>
            <a:r>
              <a:rPr lang="en-US" b="1" dirty="0"/>
              <a:t>Do viral genomes adapt to host nitrogen limitation?</a:t>
            </a:r>
          </a:p>
        </p:txBody>
      </p:sp>
      <p:pic>
        <p:nvPicPr>
          <p:cNvPr id="5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F1CCF16E-D053-CE49-8048-0DBDC09F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2" y="2074922"/>
            <a:ext cx="5064609" cy="1787191"/>
          </a:xfrm>
          <a:prstGeom prst="rect">
            <a:avLst/>
          </a:prstGeom>
        </p:spPr>
      </p:pic>
      <p:pic>
        <p:nvPicPr>
          <p:cNvPr id="6" name="Picture 5" descr="Pie chart&#10;&#10;Description automatically generated with low confidence">
            <a:extLst>
              <a:ext uri="{FF2B5EF4-FFF2-40B4-BE49-F238E27FC236}">
                <a16:creationId xmlns:a16="http://schemas.microsoft.com/office/drawing/2014/main" id="{95DA72F7-2499-2A4B-A4CE-2D5B4B8F2A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24"/>
          <a:stretch/>
        </p:blipFill>
        <p:spPr>
          <a:xfrm>
            <a:off x="4417521" y="4628526"/>
            <a:ext cx="1257300" cy="1736897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E604EDB1-6D2A-C94B-943D-7454EC997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69" y="4212403"/>
            <a:ext cx="4394200" cy="238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476E6A-11BF-7347-9541-C1789943AA48}"/>
              </a:ext>
            </a:extLst>
          </p:cNvPr>
          <p:cNvSpPr txBox="1"/>
          <p:nvPr/>
        </p:nvSpPr>
        <p:spPr>
          <a:xfrm>
            <a:off x="6631482" y="2183687"/>
            <a:ext cx="4836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Collect viral genomes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 the N content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Map genomes </a:t>
            </a:r>
            <a:r>
              <a:rPr lang="en-US" sz="2400" dirty="0"/>
              <a:t>to the nutrient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302A2-8B6D-E945-AD5A-257F87CD2D9C}"/>
              </a:ext>
            </a:extLst>
          </p:cNvPr>
          <p:cNvSpPr txBox="1"/>
          <p:nvPr/>
        </p:nvSpPr>
        <p:spPr>
          <a:xfrm>
            <a:off x="7143751" y="4628526"/>
            <a:ext cx="4210049" cy="193899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Hypothesis: </a:t>
            </a:r>
          </a:p>
          <a:p>
            <a:pPr algn="ctr"/>
            <a:r>
              <a:rPr lang="en-US" sz="2400" dirty="0"/>
              <a:t>Virus genomes will have less nitrogen (and lower GC content) in environments with less nitrogen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0666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1C53-5A45-604B-BC19-95638D9C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1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 Weekly paper summary series of current research in viral ecology and oceanography</a:t>
            </a:r>
          </a:p>
        </p:txBody>
      </p:sp>
      <p:pic>
        <p:nvPicPr>
          <p:cNvPr id="4" name="Picture 2" descr="Image preview">
            <a:extLst>
              <a:ext uri="{FF2B5EF4-FFF2-40B4-BE49-F238E27FC236}">
                <a16:creationId xmlns:a16="http://schemas.microsoft.com/office/drawing/2014/main" id="{B7164334-DC8C-2E4E-B4AC-D245410D0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860" y="2144884"/>
            <a:ext cx="4062147" cy="406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preview">
            <a:extLst>
              <a:ext uri="{FF2B5EF4-FFF2-40B4-BE49-F238E27FC236}">
                <a16:creationId xmlns:a16="http://schemas.microsoft.com/office/drawing/2014/main" id="{2663EDB5-3960-0C4D-82CF-C59A73BD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172" y="2144883"/>
            <a:ext cx="4062148" cy="406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483</Words>
  <Application>Microsoft Macintosh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Objective: Build my quantitative and computing skills</vt:lpstr>
      <vt:lpstr>Biological Simulations through Mathematical Modelling</vt:lpstr>
      <vt:lpstr>Bioinformatic Analysis of Viral Elemental Content</vt:lpstr>
      <vt:lpstr>Do viral genomes adapt to host nitrogen limitation?</vt:lpstr>
      <vt:lpstr> Weekly paper summary series of current research in viral ecology and oceanography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Isimeme Udu</dc:creator>
  <cp:lastModifiedBy>Isimeme Udu</cp:lastModifiedBy>
  <cp:revision>38</cp:revision>
  <dcterms:created xsi:type="dcterms:W3CDTF">2021-06-18T08:39:11Z</dcterms:created>
  <dcterms:modified xsi:type="dcterms:W3CDTF">2021-06-20T16:48:25Z</dcterms:modified>
</cp:coreProperties>
</file>