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4.svg" ContentType="image/svg+xml"/>
  <Override PartName="/ppt/media/image16.svg" ContentType="image/svg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75" r:id="rId4"/>
    <p:sldId id="315" r:id="rId6"/>
    <p:sldId id="299" r:id="rId7"/>
    <p:sldId id="342" r:id="rId8"/>
    <p:sldId id="323" r:id="rId9"/>
    <p:sldId id="328" r:id="rId10"/>
    <p:sldId id="329" r:id="rId11"/>
    <p:sldId id="324" r:id="rId12"/>
    <p:sldId id="336" r:id="rId13"/>
    <p:sldId id="325" r:id="rId14"/>
    <p:sldId id="335" r:id="rId15"/>
    <p:sldId id="326" r:id="rId16"/>
    <p:sldId id="337" r:id="rId17"/>
    <p:sldId id="322" r:id="rId18"/>
  </p:sldIdLst>
  <p:sldSz cx="12192000" cy="6858000"/>
  <p:notesSz cx="6858000" cy="9144000"/>
  <p:embeddedFontLst>
    <p:embeddedFont>
      <p:font typeface="微软雅黑" panose="020B0503020204020204" pitchFamily="34" charset="-122"/>
      <p:regular r:id="rId22"/>
    </p:embeddedFont>
    <p:embeddedFont>
      <p:font typeface="等线" panose="02010600030101010101" charset="-122"/>
      <p:regular r:id="rId23"/>
    </p:embeddedFont>
    <p:embeddedFont>
      <p:font typeface="等线 Light" panose="02010600030101010101" charset="-122"/>
      <p:regular r:id="rId24"/>
    </p:embeddedFont>
  </p:embeddedFontLst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256" y="10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26.xml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26EB-4058-4BC7-8426-D7194AF02E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B6501-1FA3-4C81-8BF3-01BFF0E33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10FD2-7342-4681-882A-4B6560D700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362B0-12AC-4085-87E0-7E16945EAB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AA87C-ACA7-499A-A6CC-A785EF5340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image" Target="../media/image2.svg"/><Relationship Id="rId21" Type="http://schemas.openxmlformats.org/officeDocument/2006/relationships/image" Target="../media/image1.png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4919241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2503" y="2275367"/>
            <a:ext cx="4713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Novecento wide Bold" panose="00000805000000000000" pitchFamily="50" charset="0"/>
                <a:ea typeface="思源黑体 Medium" panose="020B0600000000000000" pitchFamily="34" charset="-122"/>
              </a:rPr>
              <a:t>QG STUDIO</a:t>
            </a:r>
            <a:endParaRPr lang="zh-CN" altLang="en-US" sz="6000" b="1" dirty="0">
              <a:solidFill>
                <a:schemeClr val="bg1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615" y="5456555"/>
            <a:ext cx="4514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级计类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十班刘付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鑫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3847" y="5926209"/>
            <a:ext cx="41254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887748" y="-2526731"/>
            <a:ext cx="10224035" cy="1054861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882504" y="2448889"/>
            <a:ext cx="0" cy="12710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94144" y="3423982"/>
            <a:ext cx="176720" cy="1870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863" y="5429921"/>
            <a:ext cx="938469" cy="9682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90035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4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en-US" altLang="zh-CN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难点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52673" y="4324312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1440180"/>
            <a:ext cx="6514465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5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5400" y="1057910"/>
            <a:ext cx="7106285" cy="2277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在本次考核中，我跟着师兄们学了很多东西，有从基础开始的安装idea，到进阶的tomcat,servlet等等技术，感谢师兄一路以来的耐心指导和教导，从学习Java代码到编写网页，再到帮助解决各种bug，</a:t>
            </a:r>
            <a:r>
              <a:rPr lang="zh-CN" altLang="en-US" sz="2000"/>
              <a:t>师兄的支持与帮助让我在编程之路上不再迷茫。我会铭记在心，努力学习，继续前行。感激不尽！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最后，我想以一句话来结尾，那</a:t>
            </a:r>
            <a:r>
              <a:rPr lang="zh-CN" altLang="en-US" sz="2000"/>
              <a:t>就是：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1215390" y="3709035"/>
            <a:ext cx="7186295" cy="748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得之坦然，失之淡然，争其必然，顺其自然</a:t>
            </a: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57074" y="629136"/>
            <a:ext cx="5277852" cy="54454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flipV="1">
            <a:off x="0" y="3667956"/>
            <a:ext cx="12192000" cy="3190043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itka Text"/>
              <a:ea typeface="微软雅黑 Light" panose="020B0502040204020203" charset="-122"/>
              <a:cs typeface="+mn-cs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7074" y="680577"/>
            <a:ext cx="5277852" cy="544540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41809" y="2836949"/>
            <a:ext cx="350838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5400" b="1" dirty="0">
                <a:solidFill>
                  <a:srgbClr val="3843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大家</a:t>
            </a:r>
            <a:endParaRPr lang="zh-CN" altLang="en-US" sz="5400" b="1" dirty="0">
              <a:solidFill>
                <a:srgbClr val="3843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41809" y="3707963"/>
            <a:ext cx="350838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Thanks you all</a:t>
            </a:r>
            <a:endParaRPr lang="zh-CN" altLang="en-US" sz="2000" b="1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-142000" y="796672"/>
            <a:ext cx="5392402" cy="5392401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189667" y="-250994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-100010" y="1110117"/>
            <a:ext cx="6810228" cy="6810226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-743543" y="-1707853"/>
            <a:ext cx="7487735" cy="7487734"/>
          </a:xfrm>
          <a:prstGeom prst="ellipse">
            <a:avLst/>
          </a:prstGeom>
          <a:noFill/>
          <a:ln w="6350">
            <a:solidFill>
              <a:schemeClr val="bg1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5488" y="1791863"/>
            <a:ext cx="3468634" cy="3468634"/>
          </a:xfrm>
          <a:prstGeom prst="ellipse">
            <a:avLst/>
          </a:prstGeom>
          <a:noFill/>
          <a:ln w="44450">
            <a:solidFill>
              <a:srgbClr val="3843B3">
                <a:alpha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8743" y="1885118"/>
            <a:ext cx="3282124" cy="3282124"/>
          </a:xfrm>
          <a:prstGeom prst="ellipse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6106582" y="1082192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6621523" y="2096976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6773585" y="322359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6621523" y="4309828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>
            <p:custDataLst>
              <p:tags r:id="rId5"/>
            </p:custDataLst>
          </p:nvPr>
        </p:nvGrpSpPr>
        <p:grpSpPr>
          <a:xfrm>
            <a:off x="5305305" y="963203"/>
            <a:ext cx="619822" cy="634301"/>
            <a:chOff x="5305305" y="963203"/>
            <a:chExt cx="619822" cy="634301"/>
          </a:xfrm>
        </p:grpSpPr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7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1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4" name="组合 23"/>
          <p:cNvGrpSpPr/>
          <p:nvPr>
            <p:custDataLst>
              <p:tags r:id="rId8"/>
            </p:custDataLst>
          </p:nvPr>
        </p:nvGrpSpPr>
        <p:grpSpPr>
          <a:xfrm>
            <a:off x="5796671" y="1977986"/>
            <a:ext cx="619822" cy="634301"/>
            <a:chOff x="5305305" y="963203"/>
            <a:chExt cx="619822" cy="634301"/>
          </a:xfrm>
        </p:grpSpPr>
        <p:sp>
          <p:nvSpPr>
            <p:cNvPr id="25" name="椭圆 24"/>
            <p:cNvSpPr/>
            <p:nvPr>
              <p:custDataLst>
                <p:tags r:id="rId9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0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2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1"/>
            </p:custDataLst>
          </p:nvPr>
        </p:nvGrpSpPr>
        <p:grpSpPr>
          <a:xfrm>
            <a:off x="5989199" y="3126456"/>
            <a:ext cx="619822" cy="634301"/>
            <a:chOff x="5305305" y="963203"/>
            <a:chExt cx="619822" cy="634301"/>
          </a:xfrm>
        </p:grpSpPr>
        <p:sp>
          <p:nvSpPr>
            <p:cNvPr id="28" name="椭圆 27"/>
            <p:cNvSpPr/>
            <p:nvPr>
              <p:custDataLst>
                <p:tags r:id="rId12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5398921" y="963203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3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grpSp>
        <p:nvGrpSpPr>
          <p:cNvPr id="30" name="组合 29"/>
          <p:cNvGrpSpPr/>
          <p:nvPr>
            <p:custDataLst>
              <p:tags r:id="rId14"/>
            </p:custDataLst>
          </p:nvPr>
        </p:nvGrpSpPr>
        <p:grpSpPr>
          <a:xfrm>
            <a:off x="5786089" y="4239680"/>
            <a:ext cx="619822" cy="633542"/>
            <a:chOff x="5305305" y="963962"/>
            <a:chExt cx="619822" cy="633542"/>
          </a:xfrm>
        </p:grpSpPr>
        <p:sp>
          <p:nvSpPr>
            <p:cNvPr id="31" name="椭圆 30"/>
            <p:cNvSpPr/>
            <p:nvPr>
              <p:custDataLst>
                <p:tags r:id="rId15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6"/>
              </p:custDataLst>
            </p:nvPr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29825" y="3013500"/>
            <a:ext cx="2979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答辩目录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17"/>
            </p:custDataLst>
          </p:nvPr>
        </p:nvSpPr>
        <p:spPr>
          <a:xfrm>
            <a:off x="6021982" y="1057196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8"/>
            </p:custDataLst>
          </p:nvPr>
        </p:nvSpPr>
        <p:spPr>
          <a:xfrm>
            <a:off x="6608735" y="2071543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9"/>
            </p:custDataLst>
          </p:nvPr>
        </p:nvSpPr>
        <p:spPr>
          <a:xfrm>
            <a:off x="6710218" y="3188010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20"/>
            </p:custDataLst>
          </p:nvPr>
        </p:nvSpPr>
        <p:spPr>
          <a:xfrm>
            <a:off x="6615086" y="4295944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形 4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95832" y="2323777"/>
            <a:ext cx="2197822" cy="226759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079850" y="3707176"/>
            <a:ext cx="294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n>
                  <a:solidFill>
                    <a:schemeClr val="bg1"/>
                  </a:solidFill>
                </a:ln>
                <a:noFill/>
                <a:latin typeface="Novecento wide Bold" panose="00000805000000000000" pitchFamily="50" charset="0"/>
                <a:ea typeface="思源黑体 Medium" panose="020B0600000000000000" pitchFamily="34" charset="-122"/>
              </a:rPr>
              <a:t>Directory</a:t>
            </a:r>
            <a:endParaRPr lang="zh-CN" altLang="en-US" sz="2000" dirty="0">
              <a:ln>
                <a:solidFill>
                  <a:schemeClr val="bg1"/>
                </a:solidFill>
              </a:ln>
              <a:noFill/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33" name="矩形 32"/>
          <p:cNvSpPr/>
          <p:nvPr>
            <p:custDataLst>
              <p:tags r:id="rId23"/>
            </p:custDataLst>
          </p:nvPr>
        </p:nvSpPr>
        <p:spPr>
          <a:xfrm>
            <a:off x="6127826" y="5487271"/>
            <a:ext cx="4226560" cy="410803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>
            <p:custDataLst>
              <p:tags r:id="rId24"/>
            </p:custDataLst>
          </p:nvPr>
        </p:nvGrpSpPr>
        <p:grpSpPr>
          <a:xfrm>
            <a:off x="5292392" y="5417123"/>
            <a:ext cx="619822" cy="633542"/>
            <a:chOff x="5305305" y="963962"/>
            <a:chExt cx="619822" cy="633542"/>
          </a:xfrm>
        </p:grpSpPr>
        <p:sp>
          <p:nvSpPr>
            <p:cNvPr id="35" name="椭圆 34"/>
            <p:cNvSpPr/>
            <p:nvPr>
              <p:custDataLst>
                <p:tags r:id="rId25"/>
              </p:custDataLst>
            </p:nvPr>
          </p:nvSpPr>
          <p:spPr>
            <a:xfrm>
              <a:off x="5305305" y="977682"/>
              <a:ext cx="619822" cy="619822"/>
            </a:xfrm>
            <a:prstGeom prst="ellipse">
              <a:avLst/>
            </a:prstGeom>
            <a:solidFill>
              <a:srgbClr val="3843B3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latin typeface="Montserrat Light" panose="00000400000000000000" pitchFamily="2" charset="0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6"/>
              </p:custDataLst>
            </p:nvPr>
          </p:nvSpPr>
          <p:spPr>
            <a:xfrm>
              <a:off x="5360810" y="963962"/>
              <a:ext cx="4530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Novecento wide Bold" panose="00000805000000000000" pitchFamily="50" charset="0"/>
                </a:rPr>
                <a:t>5</a:t>
              </a:r>
              <a:endParaRPr lang="zh-CN" altLang="en-US" sz="3200" dirty="0">
                <a:solidFill>
                  <a:schemeClr val="bg1"/>
                </a:solidFill>
                <a:latin typeface="Novecento wide Bold" panose="00000805000000000000" pitchFamily="50" charset="0"/>
              </a:endParaRPr>
            </a:p>
          </p:txBody>
        </p:sp>
      </p:grpSp>
      <p:sp>
        <p:nvSpPr>
          <p:cNvPr id="38" name="文本框 37"/>
          <p:cNvSpPr txBox="1"/>
          <p:nvPr>
            <p:custDataLst>
              <p:tags r:id="rId27"/>
            </p:custDataLst>
          </p:nvPr>
        </p:nvSpPr>
        <p:spPr>
          <a:xfrm>
            <a:off x="6115039" y="5473387"/>
            <a:ext cx="21260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1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" y="2461895"/>
            <a:ext cx="869188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2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项目简介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6970" y="4113530"/>
            <a:ext cx="6844030" cy="1548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r>
              <a:rPr lang="zh-CN" altLang="en-US"/>
              <a:t>其中每个表都有对应的独特的</a:t>
            </a:r>
            <a:r>
              <a:rPr lang="en-US" altLang="zh-CN"/>
              <a:t>id</a:t>
            </a:r>
            <a:r>
              <a:rPr lang="zh-CN" altLang="en-US"/>
              <a:t>来其唯一性，但是在章节一表中我用了课程</a:t>
            </a:r>
            <a:r>
              <a:rPr lang="en-US" altLang="zh-CN"/>
              <a:t>id</a:t>
            </a:r>
            <a:r>
              <a:rPr lang="zh-CN" altLang="en-US"/>
              <a:t>与章节序号的组合来构成了章节唯一的标识，同时也可以让教师在添加章节时一个课程只能添加一个序号的章节，避免出现章节重复的现象。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045" y="1129030"/>
            <a:ext cx="6231890" cy="1633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815" y="3042920"/>
            <a:ext cx="597662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5218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1743075"/>
            <a:ext cx="3865245" cy="29013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67765" y="5417185"/>
            <a:ext cx="703707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然后学生在提交后即可查看自己选择和判断题的正确率，简答题需要等待老师批改才能查看简答题的</a:t>
            </a:r>
            <a:r>
              <a:rPr lang="zh-CN" altLang="en-US"/>
              <a:t>正确率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16940" y="1080770"/>
            <a:ext cx="4809490" cy="485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学生输入答案的</a:t>
            </a:r>
            <a:r>
              <a:rPr lang="zh-CN" altLang="en-US"/>
              <a:t>界面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450" y="3743960"/>
            <a:ext cx="5992495" cy="11417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505" y="1765935"/>
            <a:ext cx="4554855" cy="1446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1189667" y="-1707853"/>
            <a:ext cx="7933859" cy="9628196"/>
            <a:chOff x="-1189667" y="-1707853"/>
            <a:chExt cx="7933859" cy="9628196"/>
          </a:xfrm>
        </p:grpSpPr>
        <p:sp>
          <p:nvSpPr>
            <p:cNvPr id="7" name="椭圆 6"/>
            <p:cNvSpPr/>
            <p:nvPr/>
          </p:nvSpPr>
          <p:spPr>
            <a:xfrm>
              <a:off x="-142000" y="796672"/>
              <a:ext cx="5392402" cy="5392401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-1189667" y="-250994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-100010" y="1110117"/>
              <a:ext cx="6810228" cy="6810226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-743543" y="-1707853"/>
              <a:ext cx="7487735" cy="7487734"/>
            </a:xfrm>
            <a:prstGeom prst="ellipse">
              <a:avLst/>
            </a:prstGeom>
            <a:noFill/>
            <a:ln w="6350">
              <a:solidFill>
                <a:schemeClr val="accent1">
                  <a:alpha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0" y="2011680"/>
            <a:ext cx="12192000" cy="2812868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53146" y="2461804"/>
            <a:ext cx="1912620" cy="19126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9600" dirty="0">
              <a:solidFill>
                <a:srgbClr val="3843B3"/>
              </a:solidFill>
              <a:latin typeface="Novecento wide Bold" panose="00000805000000000000" pitchFamily="50" charset="0"/>
              <a:ea typeface="思源黑体 Medium" panose="020B06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08513" y="3077373"/>
            <a:ext cx="645439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1861" y="2243292"/>
            <a:ext cx="1225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dirty="0">
                <a:solidFill>
                  <a:srgbClr val="3843B3"/>
                </a:solidFill>
                <a:latin typeface="Novecento wide Bold" panose="00000805000000000000" pitchFamily="50" charset="0"/>
              </a:rPr>
              <a:t>3</a:t>
            </a:r>
            <a:endParaRPr lang="zh-CN" altLang="en-US" sz="12800" dirty="0">
              <a:solidFill>
                <a:srgbClr val="3843B3"/>
              </a:solidFill>
              <a:latin typeface="Novecento wide Bold" panose="00000805000000000000" pitchFamily="50" charset="0"/>
            </a:endParaRPr>
          </a:p>
        </p:txBody>
      </p:sp>
      <p:pic>
        <p:nvPicPr>
          <p:cNvPr id="12" name="图形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55507" y="2461803"/>
            <a:ext cx="1912620" cy="1973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2286" y="0"/>
            <a:ext cx="2249715" cy="6858000"/>
          </a:xfrm>
          <a:prstGeom prst="rect">
            <a:avLst/>
          </a:prstGeom>
          <a:solidFill>
            <a:srgbClr val="384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5004" y="509861"/>
            <a:ext cx="26564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亮点</a:t>
            </a:r>
            <a:endParaRPr lang="zh-CN" altLang="en-US" sz="24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516998" y="420430"/>
            <a:ext cx="1068278" cy="110219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68457" y="577043"/>
            <a:ext cx="327299" cy="327299"/>
          </a:xfrm>
          <a:prstGeom prst="ellipse">
            <a:avLst/>
          </a:prstGeom>
          <a:solidFill>
            <a:srgbClr val="3843B3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152185" y="2001483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45835" y="2582349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思路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173628" y="3163215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亮点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73628" y="3744081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173628" y="4324947"/>
            <a:ext cx="17870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" y="2280285"/>
            <a:ext cx="8629015" cy="22980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0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6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7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8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19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0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1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2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26.xml><?xml version="1.0" encoding="utf-8"?>
<p:tagLst xmlns:p="http://schemas.openxmlformats.org/presentationml/2006/main">
  <p:tag name="commondata" val="eyJoZGlkIjoiZjVhNGJiMWVmZTg4ZjFhYWZhYWFiMzBkODkwYWRkZmUifQ=="/>
</p:tagLst>
</file>

<file path=ppt/tags/tag3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4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5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6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7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8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ags/tag9.xml><?xml version="1.0" encoding="utf-8"?>
<p:tagLst xmlns:p="http://schemas.openxmlformats.org/presentationml/2006/main">
  <p:tag name="KSO_WM_DIAGRAM_VIRTUALLY_FRAME" val="{&quot;height&quot;:400.58755905511816,&quot;left&quot;:416.72377952755903,&quot;top&quot;:75.84275590551181,&quot;width&quot;:449.429370078740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140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Sitka Text</vt:lpstr>
      <vt:lpstr>微软雅黑 Light</vt:lpstr>
      <vt:lpstr>Novecento wide Bold</vt:lpstr>
      <vt:lpstr>Segoe Print</vt:lpstr>
      <vt:lpstr>思源黑体 Medium</vt:lpstr>
      <vt:lpstr>微软雅黑</vt:lpstr>
      <vt:lpstr>Montserrat Light</vt:lpstr>
      <vt:lpstr>等线</vt:lpstr>
      <vt:lpstr>Arial Unicode MS</vt:lpstr>
      <vt:lpstr>等线 Light</vt:lpstr>
      <vt:lpstr>Calibri</vt:lpstr>
      <vt:lpstr>黑体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 志聪</dc:creator>
  <cp:lastModifiedBy>WPS_1622866602</cp:lastModifiedBy>
  <cp:revision>22</cp:revision>
  <dcterms:created xsi:type="dcterms:W3CDTF">2022-04-30T16:30:00Z</dcterms:created>
  <dcterms:modified xsi:type="dcterms:W3CDTF">2024-05-04T13:52:36Z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8E870574A81B43AD953F1FCA00122CB7_12</vt:lpwstr>
  </property>
  <property fmtid="{D5CDD505-2E9C-101B-9397-08002B2CF9AE}" pid="3" name="KSOProductBuildVer">
    <vt:lpwstr>2052-12.1.0.16729</vt:lpwstr>
  </property>
</Properties>
</file>