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90" r:id="rId11"/>
    <p:sldId id="269" r:id="rId12"/>
    <p:sldId id="270" r:id="rId13"/>
    <p:sldId id="271" r:id="rId14"/>
    <p:sldId id="295" r:id="rId15"/>
    <p:sldId id="294" r:id="rId16"/>
    <p:sldId id="298" r:id="rId17"/>
    <p:sldId id="291" r:id="rId18"/>
    <p:sldId id="272" r:id="rId19"/>
    <p:sldId id="292" r:id="rId20"/>
    <p:sldId id="274" r:id="rId21"/>
    <p:sldId id="277" r:id="rId22"/>
    <p:sldId id="288" r:id="rId23"/>
  </p:sldIdLst>
  <p:sldSz cx="9906000" cy="6858000" type="A4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rial Black" panose="020B0A0402010202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a/dUiJ+M+y9GdPHr1ax33pWv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74" y="504"/>
      </p:cViewPr>
      <p:guideLst>
        <p:guide orient="horz"/>
        <p:guide pos="62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d4599c3a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f2d4599c3a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59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2d4599c3a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f2d4599c3a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f2d4599c3a_2_6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229" name="Google Shape;229;gf2d4599c3a_2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d4599c3a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f2d4599c3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2d4599c3a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2d4599c3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2d4599c3a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f2d4599c3a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f2d4599c3a_2_10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272" name="Google Shape;272;gf2d4599c3a_2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401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2d4599c3a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f2d4599c3a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f2d4599c3a_2_10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272" name="Google Shape;272;gf2d4599c3a_2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61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71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2d4599c3a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2d4599c3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61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d4599c3a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f2d4599c3a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2d4599c3a_2_8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253" name="Google Shape;253;gf2d4599c3a_2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2d4599c3a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2d4599c3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49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2d4599c3a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f2d4599c3a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f2d4599c3a_2_10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272" name="Google Shape;272;gf2d4599c3a_2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2d4599c3a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f2d4599c3a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d4599c3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f2d4599c3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d4599c3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2d4599c3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d4599c3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f2d4599c3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f2d4599c3a_2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155" name="Google Shape;155;gf2d4599c3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2d4599c3a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f2d4599c3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d4599c3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f2d4599c3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2d4599c3a_1_5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175" name="Google Shape;175;gf2d4599c3a_1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d4599c3a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f2d4599c3a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d4599c3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f2d4599c3a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f2d4599c3a_2_5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Nombre presentación</a:t>
            </a:r>
            <a:endParaRPr/>
          </a:p>
        </p:txBody>
      </p:sp>
      <p:sp>
        <p:nvSpPr>
          <p:cNvPr id="210" name="Google Shape;210;gf2d4599c3a_2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bg>
      <p:bgPr>
        <a:solidFill>
          <a:srgbClr val="00A3AD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944" y="692754"/>
            <a:ext cx="7851056" cy="61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330074" y="2703493"/>
            <a:ext cx="356970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 Black"/>
              <a:buNone/>
              <a:defRPr sz="3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330074" y="4120283"/>
            <a:ext cx="3569702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rgbClr val="4AA4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184872" cy="216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5"/>
          <p:cNvSpPr/>
          <p:nvPr/>
        </p:nvSpPr>
        <p:spPr>
          <a:xfrm>
            <a:off x="142043" y="220280"/>
            <a:ext cx="1296142" cy="11899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306" y="365320"/>
            <a:ext cx="1149423" cy="104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 logo">
  <p:cSld name="Blanca logo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5435" y="227655"/>
            <a:ext cx="989878" cy="89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on">
  <p:cSld name="Secc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6986349" cy="62877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/>
        </p:nvSpPr>
        <p:spPr>
          <a:xfrm>
            <a:off x="6801683" y="-1144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2587119" y="2754426"/>
            <a:ext cx="356970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cap="none">
                <a:solidFill>
                  <a:srgbClr val="0048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2587119" y="4171216"/>
            <a:ext cx="3569702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637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cion">
  <p:cSld name="Subsecc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011611" cy="63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8"/>
          <p:cNvSpPr txBox="1"/>
          <p:nvPr/>
        </p:nvSpPr>
        <p:spPr>
          <a:xfrm>
            <a:off x="6801683" y="-1144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587119" y="2754426"/>
            <a:ext cx="356970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cap="none">
                <a:solidFill>
                  <a:srgbClr val="0048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2587119" y="4171216"/>
            <a:ext cx="3569702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637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cia">
  <p:cSld name="Transparencia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33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  <a:defRPr>
                <a:solidFill>
                  <a:srgbClr val="0048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457200" y="1357393"/>
            <a:ext cx="8993190" cy="487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18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–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»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1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8" name="Google Shape;48;p19"/>
          <p:cNvSpPr/>
          <p:nvPr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5435" y="227655"/>
            <a:ext cx="989878" cy="89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cia verde oscuro">
  <p:cSld name="Transparencia verde oscuro">
    <p:bg>
      <p:bgPr>
        <a:solidFill>
          <a:srgbClr val="00485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421327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457199" y="1372265"/>
            <a:ext cx="8991601" cy="48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 b="0" i="0"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b="0" i="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b="0" i="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495300" y="6460528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8180748" y="6460526"/>
            <a:ext cx="1268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205" y="-760392"/>
            <a:ext cx="4091960" cy="289301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/>
          <p:nvPr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">
  <p:cSld name="Contraportada">
    <p:bg>
      <p:bgPr>
        <a:solidFill>
          <a:srgbClr val="00485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2801" y="0"/>
            <a:ext cx="65531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6379" cy="180745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378578" y="5319252"/>
            <a:ext cx="2895602" cy="11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/>
          <p:nvPr/>
        </p:nvSpPr>
        <p:spPr>
          <a:xfrm>
            <a:off x="44494" y="78709"/>
            <a:ext cx="1296142" cy="11899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306" y="365320"/>
            <a:ext cx="1149423" cy="104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cia 2 columnas">
  <p:cSld name="Transparencia 2 columna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403629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  <a:defRPr>
                <a:solidFill>
                  <a:srgbClr val="0048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457199" y="1364829"/>
            <a:ext cx="4320000" cy="484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95300" y="6460528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180748" y="6460526"/>
            <a:ext cx="1265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5125880" y="1364829"/>
            <a:ext cx="4320000" cy="484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/>
          <p:nvPr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5435" y="227655"/>
            <a:ext cx="989878" cy="89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cia solo titulo">
  <p:cSld name="Transparencia solo titulo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91830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  <a:defRPr>
                <a:solidFill>
                  <a:srgbClr val="0048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dt" idx="10"/>
          </p:nvPr>
        </p:nvSpPr>
        <p:spPr>
          <a:xfrm>
            <a:off x="495300" y="6460528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8180748" y="6460526"/>
            <a:ext cx="1268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Google Shape;91;p25"/>
          <p:cNvSpPr/>
          <p:nvPr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5435" y="227655"/>
            <a:ext cx="989878" cy="89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>
            <a:spLocks noGrp="1"/>
          </p:cNvSpPr>
          <p:nvPr>
            <p:ph type="pic" idx="2"/>
          </p:nvPr>
        </p:nvSpPr>
        <p:spPr>
          <a:xfrm>
            <a:off x="4987926" y="1268361"/>
            <a:ext cx="4460874" cy="468408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457199" y="2041177"/>
            <a:ext cx="4320000" cy="395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b="0" i="0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495300" y="6460528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A3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180748" y="6460526"/>
            <a:ext cx="1268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rgbClr val="00A3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3"/>
          </p:nvPr>
        </p:nvSpPr>
        <p:spPr>
          <a:xfrm>
            <a:off x="445736" y="1268361"/>
            <a:ext cx="433146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0" name="Google Shape;10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5435" y="227655"/>
            <a:ext cx="989878" cy="89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1" y="472036"/>
            <a:ext cx="8991599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2800"/>
              <a:buFont typeface="Arial Black"/>
              <a:buNone/>
              <a:defRPr sz="2800" b="1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357393"/>
            <a:ext cx="8991600" cy="47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»"/>
              <a:defRPr sz="1400" b="1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460527"/>
            <a:ext cx="12624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2555693" y="6460527"/>
            <a:ext cx="47890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180748" y="6460526"/>
            <a:ext cx="1268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title"/>
          </p:nvPr>
        </p:nvSpPr>
        <p:spPr>
          <a:xfrm>
            <a:off x="2521112" y="2768877"/>
            <a:ext cx="51315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 Black"/>
              <a:buNone/>
            </a:pPr>
            <a:r>
              <a:rPr lang="en-US" sz="3000" dirty="0" smtClean="0"/>
              <a:t>Research on Commodity Image Data Compression based on SVD Algorithm</a:t>
            </a:r>
            <a:endParaRPr sz="3000" dirty="0"/>
          </a:p>
        </p:txBody>
      </p:sp>
      <p:sp>
        <p:nvSpPr>
          <p:cNvPr id="108" name="Google Shape;108;p1"/>
          <p:cNvSpPr/>
          <p:nvPr/>
        </p:nvSpPr>
        <p:spPr>
          <a:xfrm>
            <a:off x="76686" y="181431"/>
            <a:ext cx="1520890" cy="12738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015" y="209694"/>
            <a:ext cx="1218233" cy="119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7336259" y="5673725"/>
            <a:ext cx="2569741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AE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AA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body" idx="1"/>
          </p:nvPr>
        </p:nvSpPr>
        <p:spPr>
          <a:xfrm>
            <a:off x="388448" y="4501150"/>
            <a:ext cx="21156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Jon </a:t>
            </a:r>
            <a:r>
              <a:rPr lang="en-US" dirty="0" err="1">
                <a:solidFill>
                  <a:schemeClr val="lt1"/>
                </a:solidFill>
              </a:rPr>
              <a:t>Aizpuru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Josu Albizu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Javier </a:t>
            </a:r>
            <a:r>
              <a:rPr lang="en-US" dirty="0" err="1">
                <a:solidFill>
                  <a:schemeClr val="lt1"/>
                </a:solidFill>
              </a:rPr>
              <a:t>Argote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solidFill>
                  <a:schemeClr val="lt1"/>
                </a:solidFill>
              </a:rPr>
              <a:t>Eñaut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Mendiluze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solidFill>
                  <a:schemeClr val="lt1"/>
                </a:solidFill>
              </a:rPr>
              <a:t>Iñigo</a:t>
            </a:r>
            <a:r>
              <a:rPr lang="en-US" dirty="0">
                <a:solidFill>
                  <a:schemeClr val="lt1"/>
                </a:solidFill>
              </a:rPr>
              <a:t> Navarro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body" idx="1"/>
          </p:nvPr>
        </p:nvSpPr>
        <p:spPr>
          <a:xfrm>
            <a:off x="3998025" y="5673725"/>
            <a:ext cx="4958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solidFill>
                  <a:schemeClr val="lt1"/>
                </a:solidFill>
              </a:rPr>
              <a:t>Fundamentos</a:t>
            </a:r>
            <a:r>
              <a:rPr lang="en-US" dirty="0">
                <a:solidFill>
                  <a:schemeClr val="lt1"/>
                </a:solidFill>
              </a:rPr>
              <a:t> del </a:t>
            </a:r>
            <a:r>
              <a:rPr lang="en-US" dirty="0" err="1">
                <a:solidFill>
                  <a:schemeClr val="lt1"/>
                </a:solidFill>
              </a:rPr>
              <a:t>Aprendizaje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Automático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d4599c3a_2_39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1.4</a:t>
            </a:r>
          </a:p>
        </p:txBody>
      </p:sp>
      <p:sp>
        <p:nvSpPr>
          <p:cNvPr id="5" name="Google Shape;167;gf2d4599c3a_1_73">
            <a:extLst>
              <a:ext uri="{FF2B5EF4-FFF2-40B4-BE49-F238E27FC236}">
                <a16:creationId xmlns:a16="http://schemas.microsoft.com/office/drawing/2014/main" id="{81926E30-3988-4234-B368-6B167EE7CEE0}"/>
              </a:ext>
            </a:extLst>
          </p:cNvPr>
          <p:cNvSpPr txBox="1">
            <a:spLocks/>
          </p:cNvSpPr>
          <p:nvPr/>
        </p:nvSpPr>
        <p:spPr>
          <a:xfrm>
            <a:off x="2763750" y="313950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/>
              <a:t>Introducción</a:t>
            </a:r>
            <a:endParaRPr lang="en-US" sz="4000" dirty="0"/>
          </a:p>
        </p:txBody>
      </p:sp>
      <p:sp>
        <p:nvSpPr>
          <p:cNvPr id="10" name="Google Shape;168;gf2d4599c3a_1_73">
            <a:extLst>
              <a:ext uri="{FF2B5EF4-FFF2-40B4-BE49-F238E27FC236}">
                <a16:creationId xmlns:a16="http://schemas.microsoft.com/office/drawing/2014/main" id="{EBF9ADB7-F07F-4348-B558-36F466D5F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5800" y="1750771"/>
            <a:ext cx="35697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Contexto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Objetivo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Recursos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>
                <a:solidFill>
                  <a:srgbClr val="004851"/>
                </a:solidFill>
              </a:rPr>
              <a:t>Dataset</a:t>
            </a:r>
            <a:endParaRPr sz="3200" b="1" dirty="0">
              <a:solidFill>
                <a:srgbClr val="004851"/>
              </a:solidFill>
            </a:endParaRPr>
          </a:p>
        </p:txBody>
      </p:sp>
      <p:pic>
        <p:nvPicPr>
          <p:cNvPr id="6" name="Picture 2" descr="https://lh4.googleusercontent.com/NMpEqVP0lxwjzv0U49rFWhsfVraoXB0UL9n42gcGiv5ptDSyJi5jAqf4torhxatz0k8rzoBnZ4C-OG2wEP61jWz04h0i6KKohnpj6Tf2KTnpuNVgNk6JdKXne-RT2V7q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52" y="1714426"/>
            <a:ext cx="2978027" cy="29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8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2d4599c3a_2_67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32" name="Google Shape;232;gf2d4599c3a_2_67"/>
          <p:cNvSpPr txBox="1">
            <a:spLocks noGrp="1"/>
          </p:cNvSpPr>
          <p:nvPr>
            <p:ph type="body" idx="1"/>
          </p:nvPr>
        </p:nvSpPr>
        <p:spPr>
          <a:xfrm>
            <a:off x="457200" y="1357393"/>
            <a:ext cx="8993100" cy="4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lvl="0" indent="-228591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342891" lvl="0" indent="-228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235" name="Google Shape;235;gf2d4599c3a_2_67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121;p5">
            <a:extLst>
              <a:ext uri="{FF2B5EF4-FFF2-40B4-BE49-F238E27FC236}">
                <a16:creationId xmlns:a16="http://schemas.microsoft.com/office/drawing/2014/main" id="{4B02A238-180C-46AD-A679-F913DCF0F5B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7A400031-3E23-4C86-B7E4-61619B0B298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  <p:sp>
        <p:nvSpPr>
          <p:cNvPr id="9" name="Google Shape;158;gf2d4599c3a_2_0"/>
          <p:cNvSpPr txBox="1">
            <a:spLocks/>
          </p:cNvSpPr>
          <p:nvPr/>
        </p:nvSpPr>
        <p:spPr>
          <a:xfrm>
            <a:off x="442775" y="1455643"/>
            <a:ext cx="8993100" cy="4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  <a:buFont typeface="Arial"/>
              <a:buNone/>
            </a:pPr>
            <a:endParaRPr lang="es-ES" sz="1800" b="1" dirty="0" smtClean="0"/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s-ES" sz="1800" dirty="0" err="1" smtClean="0"/>
              <a:t>Dataset</a:t>
            </a:r>
            <a:r>
              <a:rPr lang="es-ES" sz="1800" dirty="0" smtClean="0"/>
              <a:t> con imágenes de la tienda online </a:t>
            </a:r>
            <a:r>
              <a:rPr lang="es-ES" sz="1800" dirty="0" err="1" smtClean="0"/>
              <a:t>Taobao</a:t>
            </a:r>
            <a:endParaRPr lang="es-ES" sz="1800" dirty="0" smtClean="0"/>
          </a:p>
          <a:p>
            <a:pPr indent="0">
              <a:spcBef>
                <a:spcPts val="0"/>
              </a:spcBef>
              <a:buFont typeface="Arial"/>
              <a:buNone/>
            </a:pPr>
            <a:endParaRPr lang="es-ES" sz="1800" dirty="0" smtClean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s-ES" sz="1800" dirty="0" smtClean="0"/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s-ES" sz="1800" dirty="0" smtClean="0"/>
              <a:t>6 clases de prendas: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s-ES" i="1" dirty="0"/>
              <a:t>Sombreros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s-ES" i="1" dirty="0"/>
              <a:t>Ropa de mujer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s-ES" i="1" dirty="0"/>
              <a:t>Ropa de hombre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s-ES" i="1" dirty="0"/>
              <a:t>Zapatos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s-ES" dirty="0"/>
              <a:t>Equipaje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s-ES" i="1" dirty="0"/>
              <a:t>Accesorios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s-ES" sz="1800" dirty="0" smtClean="0"/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s-ES" sz="1800" dirty="0" smtClean="0"/>
              <a:t>38 subclases cada clase con 100 imágenes</a:t>
            </a:r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endParaRPr lang="es-ES" sz="1800" dirty="0" smtClean="0"/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s-ES" sz="1800" dirty="0" smtClean="0"/>
              <a:t>3800 imágenes en total</a:t>
            </a:r>
          </a:p>
          <a:p>
            <a:pPr marL="914400" indent="0">
              <a:spcBef>
                <a:spcPts val="0"/>
              </a:spcBef>
              <a:buFont typeface="Arial"/>
              <a:buNone/>
            </a:pPr>
            <a:endParaRPr lang="es-ES" dirty="0" smtClean="0"/>
          </a:p>
          <a:p>
            <a:pPr marL="101600" indent="0">
              <a:spcBef>
                <a:spcPts val="0"/>
              </a:spcBef>
              <a:buNone/>
            </a:pPr>
            <a:endParaRPr lang="es-ES" i="1" dirty="0"/>
          </a:p>
        </p:txBody>
      </p:sp>
      <p:pic>
        <p:nvPicPr>
          <p:cNvPr id="1028" name="Picture 4" descr="Archivo:Taobao Logo.sv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27" y="2888042"/>
            <a:ext cx="3341678" cy="139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2d4599c3a_2_77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" name="Google Shape;141;gf2d4599c3a_2_11">
            <a:extLst>
              <a:ext uri="{FF2B5EF4-FFF2-40B4-BE49-F238E27FC236}">
                <a16:creationId xmlns:a16="http://schemas.microsoft.com/office/drawing/2014/main" id="{2B67496F-FC92-4154-92E6-9F34B45DD975}"/>
              </a:ext>
            </a:extLst>
          </p:cNvPr>
          <p:cNvSpPr txBox="1">
            <a:spLocks/>
          </p:cNvSpPr>
          <p:nvPr/>
        </p:nvSpPr>
        <p:spPr>
          <a:xfrm>
            <a:off x="2954250" y="462099"/>
            <a:ext cx="5904000" cy="13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 smtClean="0"/>
              <a:t>Proceso</a:t>
            </a:r>
            <a:r>
              <a:rPr lang="en-US" sz="4000" dirty="0" smtClean="0"/>
              <a:t> de </a:t>
            </a:r>
            <a:r>
              <a:rPr lang="en-US" sz="4000" dirty="0" err="1" smtClean="0"/>
              <a:t>investigación</a:t>
            </a:r>
            <a:endParaRPr lang="en-US" sz="4000" dirty="0"/>
          </a:p>
        </p:txBody>
      </p:sp>
      <p:sp>
        <p:nvSpPr>
          <p:cNvPr id="10" name="Google Shape;140;gf2d4599c3a_2_11">
            <a:extLst>
              <a:ext uri="{FF2B5EF4-FFF2-40B4-BE49-F238E27FC236}">
                <a16:creationId xmlns:a16="http://schemas.microsoft.com/office/drawing/2014/main" id="{61379918-2872-4E9A-8B9F-4021E378F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69476" y="2130628"/>
            <a:ext cx="7666893" cy="259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 err="1"/>
              <a:t>Introducción</a:t>
            </a:r>
            <a:r>
              <a:rPr lang="en-US" sz="3000" dirty="0"/>
              <a:t> a SVD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 err="1"/>
              <a:t>Proceso</a:t>
            </a:r>
            <a:r>
              <a:rPr lang="en-US" sz="3000" dirty="0"/>
              <a:t> de </a:t>
            </a:r>
            <a:r>
              <a:rPr lang="en-US" sz="3000" dirty="0" err="1"/>
              <a:t>compresión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 err="1"/>
              <a:t>Experimentos</a:t>
            </a:r>
            <a:endParaRPr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2d4599c3a_2_83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4" name="Google Shape;140;gf2d4599c3a_2_11">
            <a:extLst>
              <a:ext uri="{FF2B5EF4-FFF2-40B4-BE49-F238E27FC236}">
                <a16:creationId xmlns:a16="http://schemas.microsoft.com/office/drawing/2014/main" id="{F1C724BD-0D4D-4133-AD77-D5E072719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69476" y="2130628"/>
            <a:ext cx="7666893" cy="259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 err="1">
                <a:solidFill>
                  <a:srgbClr val="004851"/>
                </a:solidFill>
              </a:rPr>
              <a:t>Introducción</a:t>
            </a:r>
            <a:r>
              <a:rPr lang="en-US" sz="3200" b="1" dirty="0">
                <a:solidFill>
                  <a:srgbClr val="004851"/>
                </a:solidFill>
              </a:rPr>
              <a:t> a SVD </a:t>
            </a:r>
            <a:endParaRPr sz="3200" b="1" dirty="0">
              <a:solidFill>
                <a:srgbClr val="0048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Proceso</a:t>
            </a:r>
            <a:r>
              <a:rPr lang="en-US" sz="3200" dirty="0">
                <a:solidFill>
                  <a:schemeClr val="accent2"/>
                </a:solidFill>
              </a:rPr>
              <a:t> de </a:t>
            </a:r>
            <a:r>
              <a:rPr lang="en-US" sz="3200" dirty="0" err="1">
                <a:solidFill>
                  <a:schemeClr val="accent2"/>
                </a:solidFill>
              </a:rPr>
              <a:t>compresión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Experimentos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8" name="Google Shape;141;gf2d4599c3a_2_11">
            <a:extLst>
              <a:ext uri="{FF2B5EF4-FFF2-40B4-BE49-F238E27FC236}">
                <a16:creationId xmlns:a16="http://schemas.microsoft.com/office/drawing/2014/main" id="{D88B694F-C414-44BA-B66D-21A730563731}"/>
              </a:ext>
            </a:extLst>
          </p:cNvPr>
          <p:cNvSpPr txBox="1">
            <a:spLocks/>
          </p:cNvSpPr>
          <p:nvPr/>
        </p:nvSpPr>
        <p:spPr>
          <a:xfrm>
            <a:off x="2401800" y="973144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 smtClean="0"/>
              <a:t>Proceso</a:t>
            </a:r>
            <a:r>
              <a:rPr lang="en-US" sz="4000" dirty="0" smtClean="0"/>
              <a:t> de </a:t>
            </a:r>
            <a:r>
              <a:rPr lang="en-US" sz="4000" dirty="0" err="1" smtClean="0"/>
              <a:t>investigación</a:t>
            </a:r>
            <a:endParaRPr 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9C1D9-8E40-4740-A5D7-A227F0C0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284" y="1224475"/>
            <a:ext cx="2639085" cy="16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stals | Free Full-Text | Spectral Decomposition of X-ray Absorption  Spectroscopy Datasets: Methods and Applications">
            <a:extLst>
              <a:ext uri="{FF2B5EF4-FFF2-40B4-BE49-F238E27FC236}">
                <a16:creationId xmlns:a16="http://schemas.microsoft.com/office/drawing/2014/main" id="{B195F42C-2083-406F-8477-1BF0DA74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19" y="4510088"/>
            <a:ext cx="3067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2d4599c3a_2_105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 dirty="0" err="1"/>
              <a:t>Introducción</a:t>
            </a:r>
            <a:r>
              <a:rPr lang="en-US" dirty="0"/>
              <a:t> a SVD</a:t>
            </a:r>
            <a:endParaRPr dirty="0"/>
          </a:p>
        </p:txBody>
      </p:sp>
      <p:sp>
        <p:nvSpPr>
          <p:cNvPr id="275" name="Google Shape;275;gf2d4599c3a_2_105"/>
          <p:cNvSpPr txBox="1">
            <a:spLocks noGrp="1"/>
          </p:cNvSpPr>
          <p:nvPr>
            <p:ph type="body" idx="1"/>
          </p:nvPr>
        </p:nvSpPr>
        <p:spPr>
          <a:xfrm>
            <a:off x="457200" y="1357393"/>
            <a:ext cx="89931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lvl="0" indent="-228591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800" dirty="0"/>
              <a:t>Descomposición en valores singulares (</a:t>
            </a:r>
            <a:r>
              <a:rPr lang="es-ES" sz="1800" i="1" dirty="0"/>
              <a:t>Singular </a:t>
            </a:r>
            <a:r>
              <a:rPr lang="es-ES" sz="1800" i="1" dirty="0" err="1"/>
              <a:t>Value</a:t>
            </a:r>
            <a:r>
              <a:rPr lang="es-ES" sz="1800" i="1" dirty="0"/>
              <a:t> </a:t>
            </a:r>
            <a:r>
              <a:rPr lang="es-ES" sz="1800" i="1" dirty="0" err="1"/>
              <a:t>Decomposition</a:t>
            </a:r>
            <a:r>
              <a:rPr lang="es-ES" sz="1800" dirty="0"/>
              <a:t>, SVD)</a:t>
            </a:r>
            <a:endParaRPr sz="1800" dirty="0"/>
          </a:p>
        </p:txBody>
      </p:sp>
      <p:sp>
        <p:nvSpPr>
          <p:cNvPr id="278" name="Google Shape;278;gf2d4599c3a_2_105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2" name="Picture 2" descr="1 Geometric interpretation of the SVD, σ 1 and σ 2 denotes the... |  Download Scientific Diagram">
            <a:extLst>
              <a:ext uri="{FF2B5EF4-FFF2-40B4-BE49-F238E27FC236}">
                <a16:creationId xmlns:a16="http://schemas.microsoft.com/office/drawing/2014/main" id="{452898FA-DD04-427D-A875-B5031C14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02" y="2557370"/>
            <a:ext cx="5175600" cy="36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75;gf2d4599c3a_2_105">
            <a:extLst>
              <a:ext uri="{FF2B5EF4-FFF2-40B4-BE49-F238E27FC236}">
                <a16:creationId xmlns:a16="http://schemas.microsoft.com/office/drawing/2014/main" id="{CF098A99-1D75-409C-87C3-5BA35E2CFB80}"/>
              </a:ext>
            </a:extLst>
          </p:cNvPr>
          <p:cNvSpPr txBox="1">
            <a:spLocks/>
          </p:cNvSpPr>
          <p:nvPr/>
        </p:nvSpPr>
        <p:spPr>
          <a:xfrm>
            <a:off x="3041795" y="2191855"/>
            <a:ext cx="3199014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91" indent="-228591">
              <a:spcBef>
                <a:spcPts val="0"/>
              </a:spcBef>
              <a:buSzPts val="1100"/>
              <a:buFont typeface="Arial"/>
              <a:buNone/>
            </a:pPr>
            <a:r>
              <a:rPr lang="es-ES" sz="1800" b="1" dirty="0">
                <a:solidFill>
                  <a:schemeClr val="tx1"/>
                </a:solidFill>
              </a:rPr>
              <a:t>Interpretación geométrica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10" name="Google Shape;121;p5">
            <a:extLst>
              <a:ext uri="{FF2B5EF4-FFF2-40B4-BE49-F238E27FC236}">
                <a16:creationId xmlns:a16="http://schemas.microsoft.com/office/drawing/2014/main" id="{DE9DA124-BD5C-409E-AB6C-8608E795C71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11" name="Google Shape;122;p5">
            <a:extLst>
              <a:ext uri="{FF2B5EF4-FFF2-40B4-BE49-F238E27FC236}">
                <a16:creationId xmlns:a16="http://schemas.microsoft.com/office/drawing/2014/main" id="{CEE325E1-2A43-4580-9053-35FFBB73E4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2d4599c3a_2_105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 dirty="0" err="1"/>
              <a:t>Introducción</a:t>
            </a:r>
            <a:r>
              <a:rPr lang="en-US" dirty="0"/>
              <a:t> a SVD</a:t>
            </a:r>
            <a:endParaRPr dirty="0"/>
          </a:p>
        </p:txBody>
      </p:sp>
      <p:sp>
        <p:nvSpPr>
          <p:cNvPr id="275" name="Google Shape;275;gf2d4599c3a_2_105"/>
          <p:cNvSpPr txBox="1">
            <a:spLocks noGrp="1"/>
          </p:cNvSpPr>
          <p:nvPr>
            <p:ph type="body" idx="1"/>
          </p:nvPr>
        </p:nvSpPr>
        <p:spPr>
          <a:xfrm>
            <a:off x="1096800" y="1428778"/>
            <a:ext cx="8053754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lvl="0" indent="-228591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800" b="1" dirty="0" err="1"/>
              <a:t>Eigendecomposition</a:t>
            </a:r>
            <a:r>
              <a:rPr lang="es-ES" sz="1800" b="1" dirty="0"/>
              <a:t>		</a:t>
            </a:r>
            <a:r>
              <a:rPr lang="es-ES" sz="1800" b="1" dirty="0">
                <a:sym typeface="Wingdings" panose="05000000000000000000" pitchFamily="2" charset="2"/>
              </a:rPr>
              <a:t> </a:t>
            </a:r>
            <a:r>
              <a:rPr lang="es-ES" sz="1800" dirty="0">
                <a:sym typeface="Wingdings" panose="05000000000000000000" pitchFamily="2" charset="2"/>
              </a:rPr>
              <a:t>  		</a:t>
            </a:r>
            <a:r>
              <a:rPr lang="es-ES" sz="1800" b="1" dirty="0">
                <a:sym typeface="Wingdings" panose="05000000000000000000" pitchFamily="2" charset="2"/>
              </a:rPr>
              <a:t>SVD</a:t>
            </a:r>
            <a:endParaRPr sz="1800" b="1" dirty="0"/>
          </a:p>
          <a:p>
            <a:pPr marL="342891" lvl="0" indent="-228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278" name="Google Shape;278;gf2d4599c3a_2_105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56" name="Picture 8" descr="Eigendecomposition of a matrix - Wikipedia">
            <a:extLst>
              <a:ext uri="{FF2B5EF4-FFF2-40B4-BE49-F238E27FC236}">
                <a16:creationId xmlns:a16="http://schemas.microsoft.com/office/drawing/2014/main" id="{143CE96F-D0B6-47BB-A18D-5734F95E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68" y="4598142"/>
            <a:ext cx="2377920" cy="130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B55F62F-C50E-41F5-B61C-A37C03B6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8" y="2122788"/>
            <a:ext cx="3068257" cy="200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D12286E-A89F-4CF6-833B-3B2F46C8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80" y="2423005"/>
            <a:ext cx="2577552" cy="300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1;p5">
            <a:extLst>
              <a:ext uri="{FF2B5EF4-FFF2-40B4-BE49-F238E27FC236}">
                <a16:creationId xmlns:a16="http://schemas.microsoft.com/office/drawing/2014/main" id="{4397FCD9-F64C-4251-B741-9C7C80EDA95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11" name="Google Shape;122;p5">
            <a:extLst>
              <a:ext uri="{FF2B5EF4-FFF2-40B4-BE49-F238E27FC236}">
                <a16:creationId xmlns:a16="http://schemas.microsoft.com/office/drawing/2014/main" id="{05AE54B4-BC1D-4FB6-8BD9-C52BE8AE405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421327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 dirty="0" err="1"/>
              <a:t>Introducción</a:t>
            </a:r>
            <a:r>
              <a:rPr lang="en-US" dirty="0"/>
              <a:t> a SVD</a:t>
            </a:r>
            <a:endParaRPr dirty="0"/>
          </a:p>
        </p:txBody>
      </p:sp>
      <p:sp>
        <p:nvSpPr>
          <p:cNvPr id="345" name="Google Shape;345;p7"/>
          <p:cNvSpPr txBox="1">
            <a:spLocks noGrp="1"/>
          </p:cNvSpPr>
          <p:nvPr>
            <p:ph type="body" idx="1"/>
          </p:nvPr>
        </p:nvSpPr>
        <p:spPr>
          <a:xfrm>
            <a:off x="722673" y="1349829"/>
            <a:ext cx="8421327" cy="480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b="1" dirty="0"/>
              <a:t>Aplicación de SVD para compresión de información:</a:t>
            </a:r>
          </a:p>
          <a:p>
            <a:pPr marL="0" indent="0">
              <a:spcBef>
                <a:spcPts val="0"/>
              </a:spcBef>
              <a:buNone/>
            </a:pPr>
            <a:endParaRPr lang="es-ES" b="1" dirty="0"/>
          </a:p>
          <a:p>
            <a:pPr marL="0" indent="0">
              <a:spcBef>
                <a:spcPts val="0"/>
              </a:spcBef>
              <a:buNone/>
            </a:pPr>
            <a:endParaRPr lang="es-ES" sz="2000" b="1" dirty="0"/>
          </a:p>
          <a:p>
            <a:pPr marL="0" indent="0">
              <a:spcBef>
                <a:spcPts val="0"/>
              </a:spcBef>
              <a:buNone/>
            </a:pPr>
            <a:endParaRPr lang="es-ES" b="1" dirty="0"/>
          </a:p>
          <a:p>
            <a:pPr marL="0" indent="0">
              <a:spcBef>
                <a:spcPts val="0"/>
              </a:spcBef>
              <a:buNone/>
            </a:pPr>
            <a:endParaRPr lang="es-ES" sz="2000" b="1" dirty="0"/>
          </a:p>
        </p:txBody>
      </p:sp>
      <p:sp>
        <p:nvSpPr>
          <p:cNvPr id="348" name="Google Shape;348;p7"/>
          <p:cNvSpPr txBox="1">
            <a:spLocks noGrp="1"/>
          </p:cNvSpPr>
          <p:nvPr>
            <p:ph type="sldNum" idx="12"/>
          </p:nvPr>
        </p:nvSpPr>
        <p:spPr>
          <a:xfrm>
            <a:off x="8180748" y="6460526"/>
            <a:ext cx="12680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" name="Google Shape;121;p5">
            <a:extLst>
              <a:ext uri="{FF2B5EF4-FFF2-40B4-BE49-F238E27FC236}">
                <a16:creationId xmlns:a16="http://schemas.microsoft.com/office/drawing/2014/main" id="{C3735472-EC88-4824-9492-EE3D3996D1A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45BABC85-106C-4A2C-B651-F02A06FDE94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DFDEF0-6ED7-4BC8-91DB-D88539FF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39" y="2242750"/>
            <a:ext cx="5353050" cy="1638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70F3A4D-6386-44EA-BB9C-0E7A22681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39" y="4492292"/>
            <a:ext cx="5362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2d4599c3a_2_83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2.2</a:t>
            </a:r>
            <a:endParaRPr dirty="0"/>
          </a:p>
        </p:txBody>
      </p:sp>
      <p:sp>
        <p:nvSpPr>
          <p:cNvPr id="4" name="Google Shape;140;gf2d4599c3a_2_11">
            <a:extLst>
              <a:ext uri="{FF2B5EF4-FFF2-40B4-BE49-F238E27FC236}">
                <a16:creationId xmlns:a16="http://schemas.microsoft.com/office/drawing/2014/main" id="{F1C724BD-0D4D-4133-AD77-D5E072719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69476" y="2130628"/>
            <a:ext cx="7666893" cy="259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Introducción</a:t>
            </a:r>
            <a:r>
              <a:rPr lang="en-US" sz="3200" dirty="0">
                <a:solidFill>
                  <a:schemeClr val="accent2"/>
                </a:solidFill>
              </a:rPr>
              <a:t> a SVD 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 err="1">
                <a:solidFill>
                  <a:srgbClr val="004851"/>
                </a:solidFill>
              </a:rPr>
              <a:t>Proceso</a:t>
            </a:r>
            <a:r>
              <a:rPr lang="en-US" sz="3200" b="1" dirty="0">
                <a:solidFill>
                  <a:srgbClr val="004851"/>
                </a:solidFill>
              </a:rPr>
              <a:t> de </a:t>
            </a:r>
            <a:r>
              <a:rPr lang="en-US" sz="3200" b="1" dirty="0" err="1">
                <a:solidFill>
                  <a:srgbClr val="004851"/>
                </a:solidFill>
              </a:rPr>
              <a:t>compresión</a:t>
            </a:r>
            <a:endParaRPr sz="3200" b="1" dirty="0">
              <a:solidFill>
                <a:srgbClr val="0048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Experimentos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" name="Google Shape;141;gf2d4599c3a_2_11">
            <a:extLst>
              <a:ext uri="{FF2B5EF4-FFF2-40B4-BE49-F238E27FC236}">
                <a16:creationId xmlns:a16="http://schemas.microsoft.com/office/drawing/2014/main" id="{D88B694F-C414-44BA-B66D-21A730563731}"/>
              </a:ext>
            </a:extLst>
          </p:cNvPr>
          <p:cNvSpPr txBox="1">
            <a:spLocks/>
          </p:cNvSpPr>
          <p:nvPr/>
        </p:nvSpPr>
        <p:spPr>
          <a:xfrm>
            <a:off x="2401800" y="973144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 smtClean="0"/>
              <a:t>Proceso</a:t>
            </a:r>
            <a:r>
              <a:rPr lang="en-US" sz="4000" dirty="0" smtClean="0"/>
              <a:t> de </a:t>
            </a:r>
            <a:r>
              <a:rPr lang="en-US" sz="4000" dirty="0" err="1" smtClean="0"/>
              <a:t>investigación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9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2d4599c3a_2_89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/>
              <a:t>Proceso de </a:t>
            </a:r>
            <a:r>
              <a:rPr lang="en-US" sz="3200" b="0"/>
              <a:t>comprensión</a:t>
            </a:r>
            <a:endParaRPr/>
          </a:p>
        </p:txBody>
      </p:sp>
      <p:sp>
        <p:nvSpPr>
          <p:cNvPr id="256" name="Google Shape;256;gf2d4599c3a_2_89"/>
          <p:cNvSpPr txBox="1">
            <a:spLocks noGrp="1"/>
          </p:cNvSpPr>
          <p:nvPr>
            <p:ph type="body" idx="1"/>
          </p:nvPr>
        </p:nvSpPr>
        <p:spPr>
          <a:xfrm>
            <a:off x="457200" y="1357393"/>
            <a:ext cx="8993100" cy="4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lvl="0" indent="-228591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342891" lvl="0" indent="-228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259" name="Google Shape;259;gf2d4599c3a_2_89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" name="Google Shape;121;p5">
            <a:extLst>
              <a:ext uri="{FF2B5EF4-FFF2-40B4-BE49-F238E27FC236}">
                <a16:creationId xmlns:a16="http://schemas.microsoft.com/office/drawing/2014/main" id="{C76300EF-FBD0-42FE-A633-D897AA2A353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9" name="Google Shape;122;p5">
            <a:extLst>
              <a:ext uri="{FF2B5EF4-FFF2-40B4-BE49-F238E27FC236}">
                <a16:creationId xmlns:a16="http://schemas.microsoft.com/office/drawing/2014/main" id="{8A30D341-56DE-48FC-BD6C-A278A66860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547937"/>
            <a:ext cx="8772525" cy="581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037" y="3949447"/>
            <a:ext cx="2047875" cy="2047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01" y="3930396"/>
            <a:ext cx="2442172" cy="2066926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4274072" y="4973384"/>
            <a:ext cx="1183902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2d4599c3a_2_83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2.3</a:t>
            </a:r>
            <a:endParaRPr dirty="0"/>
          </a:p>
        </p:txBody>
      </p:sp>
      <p:sp>
        <p:nvSpPr>
          <p:cNvPr id="4" name="Google Shape;140;gf2d4599c3a_2_11">
            <a:extLst>
              <a:ext uri="{FF2B5EF4-FFF2-40B4-BE49-F238E27FC236}">
                <a16:creationId xmlns:a16="http://schemas.microsoft.com/office/drawing/2014/main" id="{F1C724BD-0D4D-4133-AD77-D5E072719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69476" y="2130628"/>
            <a:ext cx="7666893" cy="259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Introducción</a:t>
            </a:r>
            <a:r>
              <a:rPr lang="en-US" sz="3200" dirty="0">
                <a:solidFill>
                  <a:schemeClr val="accent2"/>
                </a:solidFill>
              </a:rPr>
              <a:t> a SVD 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Proceso</a:t>
            </a:r>
            <a:r>
              <a:rPr lang="en-US" sz="3200" dirty="0">
                <a:solidFill>
                  <a:schemeClr val="accent2"/>
                </a:solidFill>
              </a:rPr>
              <a:t> de </a:t>
            </a:r>
            <a:r>
              <a:rPr lang="en-US" sz="3200" dirty="0" err="1">
                <a:solidFill>
                  <a:schemeClr val="accent2"/>
                </a:solidFill>
              </a:rPr>
              <a:t>compresión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 err="1">
                <a:solidFill>
                  <a:srgbClr val="004851"/>
                </a:solidFill>
              </a:rPr>
              <a:t>Experimentos</a:t>
            </a:r>
            <a:endParaRPr sz="3200" b="1" dirty="0">
              <a:solidFill>
                <a:srgbClr val="004851"/>
              </a:solidFill>
            </a:endParaRPr>
          </a:p>
        </p:txBody>
      </p:sp>
      <p:sp>
        <p:nvSpPr>
          <p:cNvPr id="5" name="Google Shape;141;gf2d4599c3a_2_11">
            <a:extLst>
              <a:ext uri="{FF2B5EF4-FFF2-40B4-BE49-F238E27FC236}">
                <a16:creationId xmlns:a16="http://schemas.microsoft.com/office/drawing/2014/main" id="{D88B694F-C414-44BA-B66D-21A730563731}"/>
              </a:ext>
            </a:extLst>
          </p:cNvPr>
          <p:cNvSpPr txBox="1">
            <a:spLocks/>
          </p:cNvSpPr>
          <p:nvPr/>
        </p:nvSpPr>
        <p:spPr>
          <a:xfrm>
            <a:off x="2401800" y="973144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err="1" smtClean="0"/>
              <a:t>Proceso</a:t>
            </a:r>
            <a:r>
              <a:rPr lang="en-US" sz="4000" dirty="0" smtClean="0"/>
              <a:t> de </a:t>
            </a:r>
            <a:r>
              <a:rPr lang="en-US" sz="4000" dirty="0" err="1" smtClean="0"/>
              <a:t>investigación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86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33" cy="4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/>
              <a:t>Índice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57200" y="1357393"/>
            <a:ext cx="8993190" cy="487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 err="1"/>
              <a:t>Introducción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00A3AD"/>
                </a:solidFill>
              </a:rPr>
              <a:t>  </a:t>
            </a:r>
            <a:r>
              <a:rPr lang="en-US" b="1" dirty="0" err="1" smtClean="0">
                <a:solidFill>
                  <a:srgbClr val="00A3AD"/>
                </a:solidFill>
              </a:rPr>
              <a:t>Contexto</a:t>
            </a:r>
            <a:endParaRPr b="1" dirty="0">
              <a:solidFill>
                <a:srgbClr val="00A3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00A3AD"/>
                </a:solidFill>
              </a:rPr>
              <a:t>  </a:t>
            </a:r>
            <a:r>
              <a:rPr lang="en-US" b="1" dirty="0" err="1" smtClean="0">
                <a:solidFill>
                  <a:srgbClr val="00A3AD"/>
                </a:solidFill>
              </a:rPr>
              <a:t>Objetivo</a:t>
            </a:r>
            <a:endParaRPr b="1" dirty="0">
              <a:solidFill>
                <a:srgbClr val="00A3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00A3AD"/>
                </a:solidFill>
              </a:rPr>
              <a:t>  </a:t>
            </a:r>
            <a:r>
              <a:rPr lang="en-US" b="1" dirty="0" err="1" smtClean="0">
                <a:solidFill>
                  <a:srgbClr val="00A3AD"/>
                </a:solidFill>
              </a:rPr>
              <a:t>Recursos</a:t>
            </a:r>
            <a:endParaRPr b="1" dirty="0">
              <a:solidFill>
                <a:srgbClr val="00A3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00A3AD"/>
                </a:solidFill>
              </a:rPr>
              <a:t>  </a:t>
            </a:r>
            <a:r>
              <a:rPr lang="en-US" b="1" dirty="0" smtClean="0">
                <a:solidFill>
                  <a:srgbClr val="00A3AD"/>
                </a:solidFill>
              </a:rPr>
              <a:t>Dataset</a:t>
            </a:r>
            <a:endParaRPr b="1" dirty="0">
              <a:solidFill>
                <a:srgbClr val="00A3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 err="1"/>
              <a:t>Trabajo</a:t>
            </a:r>
            <a:r>
              <a:rPr lang="en-US" b="1" dirty="0"/>
              <a:t> de </a:t>
            </a:r>
            <a:r>
              <a:rPr lang="en-US" b="1" dirty="0" err="1" smtClean="0"/>
              <a:t>investigación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/>
              <a:t>  </a:t>
            </a:r>
            <a:r>
              <a:rPr lang="en-US" b="1" dirty="0" smtClean="0">
                <a:solidFill>
                  <a:srgbClr val="00A3AD"/>
                </a:solidFill>
              </a:rPr>
              <a:t>SVD</a:t>
            </a:r>
            <a:endParaRPr sz="1200" b="1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00A3AD"/>
                </a:solidFill>
              </a:rPr>
              <a:t>  </a:t>
            </a:r>
            <a:r>
              <a:rPr lang="en-US" b="1" dirty="0" err="1">
                <a:solidFill>
                  <a:srgbClr val="00A3AD"/>
                </a:solidFill>
              </a:rPr>
              <a:t>Proceso</a:t>
            </a:r>
            <a:r>
              <a:rPr lang="en-US" b="1" dirty="0">
                <a:solidFill>
                  <a:srgbClr val="00A3AD"/>
                </a:solidFill>
              </a:rPr>
              <a:t> de </a:t>
            </a:r>
            <a:r>
              <a:rPr lang="en-US" b="1" dirty="0" err="1" smtClean="0">
                <a:solidFill>
                  <a:srgbClr val="00A3AD"/>
                </a:solidFill>
              </a:rPr>
              <a:t>compresión</a:t>
            </a:r>
            <a:endParaRPr b="1" dirty="0">
              <a:solidFill>
                <a:srgbClr val="00A3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00A3AD"/>
                </a:solidFill>
              </a:rPr>
              <a:t>  </a:t>
            </a:r>
            <a:r>
              <a:rPr lang="en-US" b="1" dirty="0" err="1" smtClean="0">
                <a:solidFill>
                  <a:srgbClr val="00A3AD"/>
                </a:solidFill>
              </a:rPr>
              <a:t>Experimentos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b="1" dirty="0"/>
              <a:t>Demo</a:t>
            </a:r>
            <a:endParaRPr b="1" dirty="0"/>
          </a:p>
          <a:p>
            <a:pPr marL="342891" lvl="0" indent="-2285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342891" lvl="0" indent="-228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1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2d4599c3a_2_105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/>
              <a:t>Experimentos</a:t>
            </a:r>
            <a:endParaRPr/>
          </a:p>
        </p:txBody>
      </p:sp>
      <p:sp>
        <p:nvSpPr>
          <p:cNvPr id="278" name="Google Shape;278;gf2d4599c3a_2_105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" name="Google Shape;121;p5">
            <a:extLst>
              <a:ext uri="{FF2B5EF4-FFF2-40B4-BE49-F238E27FC236}">
                <a16:creationId xmlns:a16="http://schemas.microsoft.com/office/drawing/2014/main" id="{3187660D-9DB2-46E2-9CBF-1049BB69A4B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7321F514-1E8B-419D-AF56-431E167F84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  <p:sp>
        <p:nvSpPr>
          <p:cNvPr id="9" name="Google Shape;158;gf2d4599c3a_2_0"/>
          <p:cNvSpPr txBox="1">
            <a:spLocks/>
          </p:cNvSpPr>
          <p:nvPr/>
        </p:nvSpPr>
        <p:spPr>
          <a:xfrm>
            <a:off x="442775" y="1455643"/>
            <a:ext cx="8993100" cy="4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48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  <a:buFont typeface="Arial"/>
              <a:buNone/>
            </a:pPr>
            <a:endParaRPr lang="es-ES" sz="1800" b="1" dirty="0" smtClean="0"/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s-ES" sz="1800" dirty="0" smtClean="0"/>
              <a:t>Mas de 100 experimentos realizados</a:t>
            </a:r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endParaRPr lang="es-ES" sz="1800" dirty="0" smtClean="0"/>
          </a:p>
          <a:p>
            <a:pPr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s-ES" sz="1800" dirty="0" smtClean="0"/>
              <a:t>Ratio de compresión adecuado para cada categoría</a:t>
            </a:r>
            <a:endParaRPr lang="es-ES" dirty="0" smtClean="0"/>
          </a:p>
          <a:p>
            <a:pPr marL="101600" indent="0">
              <a:spcBef>
                <a:spcPts val="0"/>
              </a:spcBef>
              <a:buNone/>
            </a:pPr>
            <a:endParaRPr lang="es-ES" i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35411"/>
              </p:ext>
            </p:extLst>
          </p:nvPr>
        </p:nvGraphicFramePr>
        <p:xfrm>
          <a:off x="840158" y="2693825"/>
          <a:ext cx="8198334" cy="35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778">
                  <a:extLst>
                    <a:ext uri="{9D8B030D-6E8A-4147-A177-3AD203B41FA5}">
                      <a16:colId xmlns:a16="http://schemas.microsoft.com/office/drawing/2014/main" val="340284161"/>
                    </a:ext>
                  </a:extLst>
                </a:gridCol>
                <a:gridCol w="2732778">
                  <a:extLst>
                    <a:ext uri="{9D8B030D-6E8A-4147-A177-3AD203B41FA5}">
                      <a16:colId xmlns:a16="http://schemas.microsoft.com/office/drawing/2014/main" val="3482428752"/>
                    </a:ext>
                  </a:extLst>
                </a:gridCol>
                <a:gridCol w="2732778">
                  <a:extLst>
                    <a:ext uri="{9D8B030D-6E8A-4147-A177-3AD203B41FA5}">
                      <a16:colId xmlns:a16="http://schemas.microsoft.com/office/drawing/2014/main" val="3629003866"/>
                    </a:ext>
                  </a:extLst>
                </a:gridCol>
              </a:tblGrid>
              <a:tr h="442538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Categoría</a:t>
                      </a:r>
                      <a:endParaRPr lang="eu-E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Subclase</a:t>
                      </a:r>
                      <a:endParaRPr lang="eu-E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Ratio de </a:t>
                      </a:r>
                      <a:r>
                        <a:rPr lang="eu-ES" dirty="0" err="1" smtClean="0"/>
                        <a:t>Compresión</a:t>
                      </a:r>
                      <a:endParaRPr lang="eu-E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6525"/>
                  </a:ext>
                </a:extLst>
              </a:tr>
              <a:tr h="549023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Sombreros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Gorra de plato, </a:t>
                      </a:r>
                      <a:r>
                        <a:rPr lang="eu-ES" dirty="0" err="1" smtClean="0"/>
                        <a:t>sombrero</a:t>
                      </a:r>
                      <a:r>
                        <a:rPr lang="eu-ES" baseline="0" dirty="0" smtClean="0"/>
                        <a:t> de </a:t>
                      </a:r>
                      <a:r>
                        <a:rPr lang="eu-ES" baseline="0" dirty="0" err="1" smtClean="0"/>
                        <a:t>copa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0.8 – 0.9</a:t>
                      </a:r>
                      <a:endParaRPr lang="eu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865787"/>
                  </a:ext>
                </a:extLst>
              </a:tr>
              <a:tr h="549023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Ropa</a:t>
                      </a:r>
                      <a:r>
                        <a:rPr lang="eu-ES" dirty="0" smtClean="0"/>
                        <a:t> de </a:t>
                      </a:r>
                      <a:r>
                        <a:rPr lang="eu-ES" dirty="0" err="1" smtClean="0"/>
                        <a:t>hombre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Camiseta</a:t>
                      </a:r>
                      <a:r>
                        <a:rPr lang="eu-ES" dirty="0" smtClean="0"/>
                        <a:t>, traje, </a:t>
                      </a:r>
                      <a:r>
                        <a:rPr lang="eu-ES" dirty="0" err="1" smtClean="0"/>
                        <a:t>chaqueta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pantalones</a:t>
                      </a:r>
                      <a:r>
                        <a:rPr lang="eu-ES" dirty="0" smtClean="0"/>
                        <a:t> </a:t>
                      </a:r>
                      <a:r>
                        <a:rPr lang="eu-ES" dirty="0" err="1" smtClean="0"/>
                        <a:t>vaqueros</a:t>
                      </a:r>
                      <a:r>
                        <a:rPr lang="eu-ES" dirty="0" smtClean="0"/>
                        <a:t>…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0.8 –</a:t>
                      </a:r>
                      <a:r>
                        <a:rPr lang="eu-ES" baseline="0" dirty="0" smtClean="0"/>
                        <a:t> 0.9</a:t>
                      </a:r>
                      <a:endParaRPr lang="eu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71220"/>
                  </a:ext>
                </a:extLst>
              </a:tr>
              <a:tr h="549023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Ropa</a:t>
                      </a:r>
                      <a:r>
                        <a:rPr lang="eu-ES" dirty="0" smtClean="0"/>
                        <a:t> de </a:t>
                      </a:r>
                      <a:r>
                        <a:rPr lang="eu-ES" dirty="0" err="1" smtClean="0"/>
                        <a:t>mujeres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Falda, traje</a:t>
                      </a:r>
                      <a:r>
                        <a:rPr lang="eu-ES" baseline="0" dirty="0" smtClean="0"/>
                        <a:t>, blusa, abrigo de lana, </a:t>
                      </a:r>
                      <a:r>
                        <a:rPr lang="eu-ES" baseline="0" dirty="0" err="1" smtClean="0"/>
                        <a:t>pantalones</a:t>
                      </a:r>
                      <a:r>
                        <a:rPr lang="eu-ES" baseline="0" dirty="0" smtClean="0"/>
                        <a:t> </a:t>
                      </a:r>
                      <a:r>
                        <a:rPr lang="eu-ES" baseline="0" dirty="0" err="1" smtClean="0"/>
                        <a:t>vaqueros</a:t>
                      </a:r>
                      <a:r>
                        <a:rPr lang="eu-ES" baseline="0" dirty="0" smtClean="0"/>
                        <a:t>…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0.7 –</a:t>
                      </a:r>
                      <a:r>
                        <a:rPr lang="eu-ES" baseline="0" dirty="0" smtClean="0"/>
                        <a:t>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782376"/>
                  </a:ext>
                </a:extLst>
              </a:tr>
              <a:tr h="549023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Equipaje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Cartera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mochila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riñonera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bolso</a:t>
                      </a:r>
                      <a:r>
                        <a:rPr lang="eu-ES" dirty="0" smtClean="0"/>
                        <a:t>…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0.7 – 0.9</a:t>
                      </a:r>
                      <a:endParaRPr lang="eu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616293"/>
                  </a:ext>
                </a:extLst>
              </a:tr>
              <a:tr h="442538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Zapatos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Botas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botas</a:t>
                      </a:r>
                      <a:r>
                        <a:rPr lang="eu-ES" dirty="0" smtClean="0"/>
                        <a:t> de </a:t>
                      </a:r>
                      <a:r>
                        <a:rPr lang="eu-ES" dirty="0" err="1" smtClean="0"/>
                        <a:t>nieve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tacones</a:t>
                      </a:r>
                      <a:r>
                        <a:rPr lang="eu-ES" dirty="0" smtClean="0"/>
                        <a:t>, </a:t>
                      </a:r>
                      <a:r>
                        <a:rPr lang="eu-ES" dirty="0" err="1" smtClean="0"/>
                        <a:t>zapatillas</a:t>
                      </a:r>
                      <a:r>
                        <a:rPr lang="eu-ES" dirty="0" smtClean="0"/>
                        <a:t>,</a:t>
                      </a:r>
                      <a:r>
                        <a:rPr lang="eu-ES" baseline="0" dirty="0" smtClean="0"/>
                        <a:t> </a:t>
                      </a:r>
                      <a:r>
                        <a:rPr lang="eu-ES" baseline="0" dirty="0" err="1" smtClean="0"/>
                        <a:t>deportivas</a:t>
                      </a:r>
                      <a:r>
                        <a:rPr lang="eu-ES" baseline="0" dirty="0" smtClean="0"/>
                        <a:t>…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0.8 – 0.9</a:t>
                      </a:r>
                      <a:endParaRPr lang="eu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855030"/>
                  </a:ext>
                </a:extLst>
              </a:tr>
              <a:tr h="442538"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Accesorios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err="1" smtClean="0"/>
                        <a:t>Pendientes</a:t>
                      </a:r>
                      <a:r>
                        <a:rPr lang="eu-ES" dirty="0" smtClean="0"/>
                        <a:t>,</a:t>
                      </a:r>
                      <a:r>
                        <a:rPr lang="eu-ES" baseline="0" dirty="0" smtClean="0"/>
                        <a:t> </a:t>
                      </a:r>
                      <a:r>
                        <a:rPr lang="eu-ES" baseline="0" dirty="0" err="1" smtClean="0"/>
                        <a:t>anillo</a:t>
                      </a:r>
                      <a:r>
                        <a:rPr lang="eu-ES" baseline="0" dirty="0" smtClean="0"/>
                        <a:t>, </a:t>
                      </a:r>
                      <a:r>
                        <a:rPr lang="eu-ES" baseline="0" dirty="0" err="1" smtClean="0"/>
                        <a:t>bracalete</a:t>
                      </a:r>
                      <a:endParaRPr lang="eu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u-ES" dirty="0" smtClean="0"/>
                        <a:t>0.7 – 0.9</a:t>
                      </a:r>
                      <a:endParaRPr lang="eu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375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2d4599c3a_2_131"/>
          <p:cNvSpPr txBox="1">
            <a:spLocks noGrp="1"/>
          </p:cNvSpPr>
          <p:nvPr>
            <p:ph type="title"/>
          </p:nvPr>
        </p:nvSpPr>
        <p:spPr>
          <a:xfrm>
            <a:off x="2587119" y="2754426"/>
            <a:ext cx="35697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02" name="Google Shape;302;gf2d4599c3a_2_131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smtClean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"/>
          <p:cNvSpPr txBox="1"/>
          <p:nvPr/>
        </p:nvSpPr>
        <p:spPr>
          <a:xfrm>
            <a:off x="3636254" y="2648672"/>
            <a:ext cx="2895602" cy="11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3AE"/>
              </a:buClr>
              <a:buSzPts val="2400"/>
              <a:buFont typeface="Arial"/>
              <a:buNone/>
            </a:pPr>
            <a:r>
              <a:rPr lang="en-US" sz="2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Eskerrik asko</a:t>
            </a:r>
            <a:endParaRPr sz="2400" b="0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2400"/>
              <a:buFont typeface="Arial"/>
              <a:buNone/>
            </a:pPr>
            <a:r>
              <a:rPr lang="en-US" sz="2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3AE"/>
              </a:buClr>
              <a:buSzPts val="2400"/>
              <a:buFont typeface="Arial"/>
              <a:buNone/>
            </a:pPr>
            <a:r>
              <a:rPr lang="en-US" sz="2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400" b="0" i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1;p1">
            <a:extLst>
              <a:ext uri="{FF2B5EF4-FFF2-40B4-BE49-F238E27FC236}">
                <a16:creationId xmlns:a16="http://schemas.microsoft.com/office/drawing/2014/main" id="{8D8C0ACF-5B41-4B8C-BBE2-CB30D7A6F0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8428" y="4582780"/>
            <a:ext cx="21156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Jon </a:t>
            </a:r>
            <a:r>
              <a:rPr lang="en-US" dirty="0" err="1">
                <a:solidFill>
                  <a:schemeClr val="lt1"/>
                </a:solidFill>
              </a:rPr>
              <a:t>Aizpuru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Josu Albizu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lt1"/>
                </a:solidFill>
              </a:rPr>
              <a:t>Javier </a:t>
            </a:r>
            <a:r>
              <a:rPr lang="en-US" dirty="0" err="1">
                <a:solidFill>
                  <a:schemeClr val="lt1"/>
                </a:solidFill>
              </a:rPr>
              <a:t>Argote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solidFill>
                  <a:schemeClr val="lt1"/>
                </a:solidFill>
              </a:rPr>
              <a:t>Eñaut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Mendiluze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solidFill>
                  <a:schemeClr val="lt1"/>
                </a:solidFill>
              </a:rPr>
              <a:t>Iñigo</a:t>
            </a:r>
            <a:r>
              <a:rPr lang="en-US" dirty="0">
                <a:solidFill>
                  <a:schemeClr val="lt1"/>
                </a:solidFill>
              </a:rPr>
              <a:t> Navarro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" name="Google Shape;112;p1">
            <a:extLst>
              <a:ext uri="{FF2B5EF4-FFF2-40B4-BE49-F238E27FC236}">
                <a16:creationId xmlns:a16="http://schemas.microsoft.com/office/drawing/2014/main" id="{1C66AA29-0742-41CA-BCAD-B88D7BC4AA1E}"/>
              </a:ext>
            </a:extLst>
          </p:cNvPr>
          <p:cNvSpPr txBox="1">
            <a:spLocks/>
          </p:cNvSpPr>
          <p:nvPr/>
        </p:nvSpPr>
        <p:spPr>
          <a:xfrm>
            <a:off x="174066" y="6316500"/>
            <a:ext cx="3636489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3A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A3A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A3AE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A3AE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A3AE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000"/>
            </a:pPr>
            <a:r>
              <a:rPr lang="en-US" dirty="0" err="1">
                <a:solidFill>
                  <a:schemeClr val="lt1"/>
                </a:solidFill>
              </a:rPr>
              <a:t>Fundamentos</a:t>
            </a:r>
            <a:r>
              <a:rPr lang="en-US" dirty="0">
                <a:solidFill>
                  <a:schemeClr val="lt1"/>
                </a:solidFill>
              </a:rPr>
              <a:t> del </a:t>
            </a:r>
            <a:r>
              <a:rPr lang="en-US" dirty="0" err="1">
                <a:solidFill>
                  <a:schemeClr val="lt1"/>
                </a:solidFill>
              </a:rPr>
              <a:t>Aprendizaje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Automático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d4599c3a_2_11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0" name="Google Shape;140;gf2d4599c3a_2_11"/>
          <p:cNvSpPr txBox="1">
            <a:spLocks noGrp="1"/>
          </p:cNvSpPr>
          <p:nvPr>
            <p:ph type="body" idx="1"/>
          </p:nvPr>
        </p:nvSpPr>
        <p:spPr>
          <a:xfrm>
            <a:off x="2763750" y="1947121"/>
            <a:ext cx="35697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 err="1"/>
              <a:t>Contexto</a:t>
            </a:r>
            <a:r>
              <a:rPr lang="en-US" sz="3000" dirty="0"/>
              <a:t>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 err="1"/>
              <a:t>Objetivo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 err="1"/>
              <a:t>Recursos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 dirty="0"/>
              <a:t>Dataset</a:t>
            </a:r>
            <a:endParaRPr sz="3000" dirty="0"/>
          </a:p>
        </p:txBody>
      </p:sp>
      <p:sp>
        <p:nvSpPr>
          <p:cNvPr id="141" name="Google Shape;141;gf2d4599c3a_2_11"/>
          <p:cNvSpPr txBox="1">
            <a:spLocks noGrp="1"/>
          </p:cNvSpPr>
          <p:nvPr>
            <p:ph type="title"/>
          </p:nvPr>
        </p:nvSpPr>
        <p:spPr>
          <a:xfrm>
            <a:off x="2763750" y="528775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</a:pPr>
            <a:r>
              <a:rPr lang="en-US" sz="4000" dirty="0" err="1"/>
              <a:t>Introducción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d4599c3a_2_33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1.1</a:t>
            </a:r>
            <a:endParaRPr dirty="0"/>
          </a:p>
        </p:txBody>
      </p:sp>
      <p:sp>
        <p:nvSpPr>
          <p:cNvPr id="147" name="Google Shape;147;gf2d4599c3a_2_33"/>
          <p:cNvSpPr txBox="1">
            <a:spLocks noGrp="1"/>
          </p:cNvSpPr>
          <p:nvPr>
            <p:ph type="title"/>
          </p:nvPr>
        </p:nvSpPr>
        <p:spPr>
          <a:xfrm>
            <a:off x="2763750" y="313950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</a:pPr>
            <a:r>
              <a:rPr lang="en-US" sz="4000"/>
              <a:t>Introducción</a:t>
            </a:r>
            <a:endParaRPr sz="4000"/>
          </a:p>
        </p:txBody>
      </p:sp>
      <p:sp>
        <p:nvSpPr>
          <p:cNvPr id="148" name="Google Shape;148;gf2d4599c3a_2_33"/>
          <p:cNvSpPr txBox="1">
            <a:spLocks noGrp="1"/>
          </p:cNvSpPr>
          <p:nvPr>
            <p:ph type="body" idx="1"/>
          </p:nvPr>
        </p:nvSpPr>
        <p:spPr>
          <a:xfrm>
            <a:off x="2135800" y="1750771"/>
            <a:ext cx="35697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 err="1">
                <a:solidFill>
                  <a:srgbClr val="004851"/>
                </a:solidFill>
              </a:rPr>
              <a:t>Contexto</a:t>
            </a:r>
            <a:r>
              <a:rPr lang="en-US" sz="3200" b="1" dirty="0">
                <a:solidFill>
                  <a:srgbClr val="004851"/>
                </a:solidFill>
              </a:rPr>
              <a:t> </a:t>
            </a:r>
            <a:endParaRPr sz="3200" b="1" dirty="0">
              <a:solidFill>
                <a:srgbClr val="0048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Objetivo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Recursos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>
                <a:solidFill>
                  <a:schemeClr val="accent2"/>
                </a:solidFill>
              </a:rPr>
              <a:t>Dataset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149" name="Google Shape;149;gf2d4599c3a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375" y="1429777"/>
            <a:ext cx="3975778" cy="23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f2d4599c3a_2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375" y="3947950"/>
            <a:ext cx="3975776" cy="26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d4599c3a_2_0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158" name="Google Shape;158;gf2d4599c3a_2_0"/>
          <p:cNvSpPr txBox="1">
            <a:spLocks noGrp="1"/>
          </p:cNvSpPr>
          <p:nvPr>
            <p:ph type="body" idx="1"/>
          </p:nvPr>
        </p:nvSpPr>
        <p:spPr>
          <a:xfrm>
            <a:off x="442825" y="1503800"/>
            <a:ext cx="8993100" cy="4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En</a:t>
            </a:r>
            <a:r>
              <a:rPr lang="en-US" sz="1800" dirty="0"/>
              <a:t> las </a:t>
            </a:r>
            <a:r>
              <a:rPr lang="en-US" sz="1800" dirty="0" err="1"/>
              <a:t>actividades</a:t>
            </a:r>
            <a:r>
              <a:rPr lang="en-US" sz="1800" dirty="0"/>
              <a:t> de e-commerce la </a:t>
            </a:r>
            <a:r>
              <a:rPr lang="en-US" sz="1800" dirty="0" err="1"/>
              <a:t>información</a:t>
            </a:r>
            <a:r>
              <a:rPr lang="en-US" sz="1800" dirty="0"/>
              <a:t> multimedia </a:t>
            </a:r>
            <a:r>
              <a:rPr lang="en-US" sz="1800" dirty="0" err="1"/>
              <a:t>crece</a:t>
            </a:r>
            <a:r>
              <a:rPr lang="en-US" sz="1800" dirty="0"/>
              <a:t> de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rápida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err="1"/>
              <a:t>ello</a:t>
            </a:r>
            <a:r>
              <a:rPr lang="en-US" sz="1800" dirty="0"/>
              <a:t> genera un </a:t>
            </a:r>
            <a:r>
              <a:rPr lang="en-US" sz="1800" dirty="0" err="1"/>
              <a:t>volumen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muy</a:t>
            </a:r>
            <a:r>
              <a:rPr lang="en-US" sz="1800" dirty="0"/>
              <a:t> </a:t>
            </a:r>
            <a:r>
              <a:rPr lang="en-US" sz="1800" dirty="0" err="1"/>
              <a:t>grande</a:t>
            </a:r>
            <a:r>
              <a:rPr lang="en-US" sz="1800" dirty="0"/>
              <a:t>, </a:t>
            </a:r>
            <a:r>
              <a:rPr lang="en-US" sz="1800" dirty="0" err="1"/>
              <a:t>aumentando</a:t>
            </a:r>
            <a:r>
              <a:rPr lang="en-US" sz="1800" dirty="0"/>
              <a:t> los </a:t>
            </a:r>
            <a:r>
              <a:rPr lang="en-US" sz="1800" dirty="0" err="1"/>
              <a:t>requisitos</a:t>
            </a:r>
            <a:r>
              <a:rPr lang="en-US" sz="1800" dirty="0"/>
              <a:t> de </a:t>
            </a:r>
            <a:r>
              <a:rPr lang="en-US" sz="1800" dirty="0" err="1"/>
              <a:t>procesamiento</a:t>
            </a:r>
            <a:r>
              <a:rPr lang="en-US" sz="1800" dirty="0"/>
              <a:t> y </a:t>
            </a:r>
            <a:r>
              <a:rPr lang="en-US" sz="1800" dirty="0" err="1"/>
              <a:t>almacenamiento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Existen</a:t>
            </a:r>
            <a:r>
              <a:rPr lang="en-US" sz="1800" dirty="0"/>
              <a:t> </a:t>
            </a:r>
            <a:r>
              <a:rPr lang="en-US" sz="1800" dirty="0" err="1"/>
              <a:t>estándares</a:t>
            </a:r>
            <a:r>
              <a:rPr lang="en-US" sz="1800" dirty="0"/>
              <a:t> de </a:t>
            </a:r>
            <a:r>
              <a:rPr lang="en-US" sz="1800" dirty="0" err="1"/>
              <a:t>compresión</a:t>
            </a:r>
            <a:r>
              <a:rPr lang="en-US" sz="1800" dirty="0"/>
              <a:t> de </a:t>
            </a:r>
            <a:r>
              <a:rPr lang="en-US" sz="1800" dirty="0" err="1"/>
              <a:t>imágenes</a:t>
            </a:r>
            <a:r>
              <a:rPr lang="en-US" sz="1800" dirty="0"/>
              <a:t> que </a:t>
            </a:r>
            <a:r>
              <a:rPr lang="en-US" sz="1800" dirty="0" err="1"/>
              <a:t>permiten</a:t>
            </a:r>
            <a:r>
              <a:rPr lang="en-US" sz="1800" dirty="0"/>
              <a:t> </a:t>
            </a:r>
            <a:r>
              <a:rPr lang="en-US" sz="1800" dirty="0" err="1"/>
              <a:t>reducir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tamaño</a:t>
            </a:r>
            <a:r>
              <a:rPr lang="en-US" sz="1800" dirty="0"/>
              <a:t> de </a:t>
            </a:r>
            <a:r>
              <a:rPr lang="en-US" sz="1800" dirty="0" err="1"/>
              <a:t>imágenes</a:t>
            </a:r>
            <a:r>
              <a:rPr lang="en-US" sz="1800" dirty="0"/>
              <a:t> → JPEG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Problema</a:t>
            </a:r>
            <a:r>
              <a:rPr lang="en-US" sz="1800" dirty="0"/>
              <a:t> JPEG → Lossy image compression</a:t>
            </a:r>
            <a:endParaRPr sz="1800" dirty="0"/>
          </a:p>
        </p:txBody>
      </p:sp>
      <p:sp>
        <p:nvSpPr>
          <p:cNvPr id="161" name="Google Shape;161;gf2d4599c3a_2_0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Google Shape;121;p5">
            <a:extLst>
              <a:ext uri="{FF2B5EF4-FFF2-40B4-BE49-F238E27FC236}">
                <a16:creationId xmlns:a16="http://schemas.microsoft.com/office/drawing/2014/main" id="{3E20EE1A-08ED-46DC-B1FC-2741DE81A7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09D2DE95-3CF5-4A58-9AAA-F4F560F8A4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d4599c3a_1_73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1.2</a:t>
            </a:r>
            <a:endParaRPr dirty="0"/>
          </a:p>
        </p:txBody>
      </p:sp>
      <p:sp>
        <p:nvSpPr>
          <p:cNvPr id="167" name="Google Shape;167;gf2d4599c3a_1_73"/>
          <p:cNvSpPr txBox="1">
            <a:spLocks noGrp="1"/>
          </p:cNvSpPr>
          <p:nvPr>
            <p:ph type="title"/>
          </p:nvPr>
        </p:nvSpPr>
        <p:spPr>
          <a:xfrm>
            <a:off x="2763750" y="313950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</a:pPr>
            <a:r>
              <a:rPr lang="en-US" sz="4000" dirty="0" err="1"/>
              <a:t>Introducción</a:t>
            </a:r>
            <a:endParaRPr sz="4000" dirty="0"/>
          </a:p>
        </p:txBody>
      </p:sp>
      <p:sp>
        <p:nvSpPr>
          <p:cNvPr id="168" name="Google Shape;168;gf2d4599c3a_1_73"/>
          <p:cNvSpPr txBox="1">
            <a:spLocks noGrp="1"/>
          </p:cNvSpPr>
          <p:nvPr>
            <p:ph type="body" idx="1"/>
          </p:nvPr>
        </p:nvSpPr>
        <p:spPr>
          <a:xfrm>
            <a:off x="2135800" y="1750771"/>
            <a:ext cx="35697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Contexto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 err="1">
                <a:solidFill>
                  <a:srgbClr val="004851"/>
                </a:solidFill>
              </a:rPr>
              <a:t>Objetivo</a:t>
            </a:r>
            <a:endParaRPr sz="3200" b="1" dirty="0">
              <a:solidFill>
                <a:srgbClr val="0048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Recursos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>
                <a:solidFill>
                  <a:schemeClr val="accent2"/>
                </a:solidFill>
              </a:rPr>
              <a:t>Dataset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169" name="Google Shape;169;gf2d4599c3a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775" y="1453325"/>
            <a:ext cx="3569700" cy="190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f2d4599c3a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575" y="3942327"/>
            <a:ext cx="3065325" cy="20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d4599c3a_1_53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 dirty="0" err="1"/>
              <a:t>Objetivo</a:t>
            </a:r>
            <a:endParaRPr dirty="0"/>
          </a:p>
        </p:txBody>
      </p:sp>
      <p:sp>
        <p:nvSpPr>
          <p:cNvPr id="178" name="Google Shape;178;gf2d4599c3a_1_53"/>
          <p:cNvSpPr txBox="1">
            <a:spLocks noGrp="1"/>
          </p:cNvSpPr>
          <p:nvPr>
            <p:ph type="body" idx="1"/>
          </p:nvPr>
        </p:nvSpPr>
        <p:spPr>
          <a:xfrm>
            <a:off x="442825" y="1503800"/>
            <a:ext cx="8993100" cy="41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Framework para </a:t>
            </a:r>
            <a:r>
              <a:rPr lang="en-US" sz="1800" dirty="0" err="1"/>
              <a:t>reducir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volumen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 multimedia (</a:t>
            </a:r>
            <a:r>
              <a:rPr lang="en-US" sz="1800" dirty="0" err="1"/>
              <a:t>imágenes</a:t>
            </a:r>
            <a:r>
              <a:rPr lang="en-US" sz="1800" dirty="0"/>
              <a:t>)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Explorar</a:t>
            </a:r>
            <a:r>
              <a:rPr lang="en-US" sz="1800" dirty="0"/>
              <a:t> los </a:t>
            </a:r>
            <a:r>
              <a:rPr lang="en-US" sz="1800" dirty="0" err="1"/>
              <a:t>parámetros</a:t>
            </a:r>
            <a:r>
              <a:rPr lang="en-US" sz="1800" dirty="0"/>
              <a:t> de </a:t>
            </a:r>
            <a:r>
              <a:rPr lang="en-US" sz="1800" dirty="0" err="1"/>
              <a:t>compresión</a:t>
            </a:r>
            <a:r>
              <a:rPr lang="en-US" sz="1800" dirty="0"/>
              <a:t> </a:t>
            </a:r>
            <a:r>
              <a:rPr lang="en-US" sz="1800" dirty="0" err="1"/>
              <a:t>óptimos</a:t>
            </a:r>
            <a:r>
              <a:rPr lang="en-US" sz="1800" dirty="0"/>
              <a:t>: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 dirty="0"/>
              <a:t>Trade-off 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	</a:t>
            </a:r>
            <a:r>
              <a:rPr lang="en-US" dirty="0" err="1"/>
              <a:t>Compresión</a:t>
            </a:r>
            <a:r>
              <a:rPr lang="en-US" dirty="0"/>
              <a:t> ← → No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(</a:t>
            </a:r>
            <a:r>
              <a:rPr lang="en-US" dirty="0" err="1"/>
              <a:t>calidad</a:t>
            </a:r>
            <a:r>
              <a:rPr lang="en-US" dirty="0"/>
              <a:t>)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 dirty="0" err="1"/>
              <a:t>Compresion</a:t>
            </a:r>
            <a:r>
              <a:rPr lang="en-US" i="1" dirty="0"/>
              <a:t> rate </a:t>
            </a:r>
            <a:r>
              <a:rPr lang="en-US" dirty="0" err="1"/>
              <a:t>óptimo</a:t>
            </a:r>
            <a:endParaRPr sz="1800" dirty="0"/>
          </a:p>
        </p:txBody>
      </p:sp>
      <p:sp>
        <p:nvSpPr>
          <p:cNvPr id="181" name="Google Shape;181;gf2d4599c3a_1_53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Google Shape;121;p5">
            <a:extLst>
              <a:ext uri="{FF2B5EF4-FFF2-40B4-BE49-F238E27FC236}">
                <a16:creationId xmlns:a16="http://schemas.microsoft.com/office/drawing/2014/main" id="{B6ECB7E2-BB1D-410F-B65C-F6BE175FC48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7E7E94F7-D30E-4571-B45F-771AABB2E7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d4599c3a_2_39"/>
          <p:cNvSpPr txBox="1">
            <a:spLocks noGrp="1"/>
          </p:cNvSpPr>
          <p:nvPr>
            <p:ph type="body" idx="2"/>
          </p:nvPr>
        </p:nvSpPr>
        <p:spPr>
          <a:xfrm>
            <a:off x="536509" y="2771844"/>
            <a:ext cx="7827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1.3</a:t>
            </a:r>
          </a:p>
        </p:txBody>
      </p:sp>
      <p:sp>
        <p:nvSpPr>
          <p:cNvPr id="5" name="Google Shape;167;gf2d4599c3a_1_73">
            <a:extLst>
              <a:ext uri="{FF2B5EF4-FFF2-40B4-BE49-F238E27FC236}">
                <a16:creationId xmlns:a16="http://schemas.microsoft.com/office/drawing/2014/main" id="{81926E30-3988-4234-B368-6B167EE7CEE0}"/>
              </a:ext>
            </a:extLst>
          </p:cNvPr>
          <p:cNvSpPr txBox="1">
            <a:spLocks/>
          </p:cNvSpPr>
          <p:nvPr/>
        </p:nvSpPr>
        <p:spPr>
          <a:xfrm>
            <a:off x="2763750" y="313950"/>
            <a:ext cx="4378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5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485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/>
              <a:t>Introducción</a:t>
            </a:r>
            <a:endParaRPr lang="en-US" sz="4000" dirty="0"/>
          </a:p>
        </p:txBody>
      </p:sp>
      <p:sp>
        <p:nvSpPr>
          <p:cNvPr id="10" name="Google Shape;168;gf2d4599c3a_1_73">
            <a:extLst>
              <a:ext uri="{FF2B5EF4-FFF2-40B4-BE49-F238E27FC236}">
                <a16:creationId xmlns:a16="http://schemas.microsoft.com/office/drawing/2014/main" id="{EBF9ADB7-F07F-4348-B558-36F466D5F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5800" y="1750771"/>
            <a:ext cx="35697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Contexto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 err="1">
                <a:solidFill>
                  <a:schemeClr val="accent2"/>
                </a:solidFill>
              </a:rPr>
              <a:t>Objetivo</a:t>
            </a: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 err="1">
                <a:solidFill>
                  <a:srgbClr val="004851"/>
                </a:solidFill>
              </a:rPr>
              <a:t>Recursos</a:t>
            </a:r>
            <a:endParaRPr sz="3200" b="1" dirty="0">
              <a:solidFill>
                <a:srgbClr val="0048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dirty="0">
                <a:solidFill>
                  <a:schemeClr val="accent2"/>
                </a:solidFill>
              </a:rPr>
              <a:t>Dataset</a:t>
            </a:r>
            <a:endParaRPr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d4599c3a_2_51"/>
          <p:cNvSpPr txBox="1">
            <a:spLocks noGrp="1"/>
          </p:cNvSpPr>
          <p:nvPr>
            <p:ph type="title"/>
          </p:nvPr>
        </p:nvSpPr>
        <p:spPr>
          <a:xfrm>
            <a:off x="457202" y="472036"/>
            <a:ext cx="83682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ourier New"/>
              <a:buNone/>
            </a:pPr>
            <a:r>
              <a:rPr lang="en-US"/>
              <a:t>Recursos</a:t>
            </a:r>
            <a:endParaRPr/>
          </a:p>
        </p:txBody>
      </p:sp>
      <p:sp>
        <p:nvSpPr>
          <p:cNvPr id="216" name="Google Shape;216;gf2d4599c3a_2_51"/>
          <p:cNvSpPr txBox="1">
            <a:spLocks noGrp="1"/>
          </p:cNvSpPr>
          <p:nvPr>
            <p:ph type="sldNum" idx="12"/>
          </p:nvPr>
        </p:nvSpPr>
        <p:spPr>
          <a:xfrm>
            <a:off x="8244250" y="6460527"/>
            <a:ext cx="120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7" name="Google Shape;217;gf2d4599c3a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776" y="1358250"/>
            <a:ext cx="1375401" cy="1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1;p5">
            <a:extLst>
              <a:ext uri="{FF2B5EF4-FFF2-40B4-BE49-F238E27FC236}">
                <a16:creationId xmlns:a16="http://schemas.microsoft.com/office/drawing/2014/main" id="{F3D6113F-7970-4347-BC28-3F5FA337BC4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57200" y="6467091"/>
            <a:ext cx="12793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26.09.21</a:t>
            </a:r>
            <a:endParaRPr dirty="0"/>
          </a:p>
        </p:txBody>
      </p:sp>
      <p:sp>
        <p:nvSpPr>
          <p:cNvPr id="9" name="Google Shape;122;p5">
            <a:extLst>
              <a:ext uri="{FF2B5EF4-FFF2-40B4-BE49-F238E27FC236}">
                <a16:creationId xmlns:a16="http://schemas.microsoft.com/office/drawing/2014/main" id="{2B582FF7-D957-4DEC-BCBE-74CAF12EB75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351585" y="6460528"/>
            <a:ext cx="51754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on Commodity Image Data Compression Based on SVD Algorithm</a:t>
            </a:r>
            <a:endParaRPr dirty="0"/>
          </a:p>
        </p:txBody>
      </p:sp>
      <p:sp>
        <p:nvSpPr>
          <p:cNvPr id="10" name="Google Shape;158;gf2d4599c3a_2_0"/>
          <p:cNvSpPr txBox="1">
            <a:spLocks noGrp="1"/>
          </p:cNvSpPr>
          <p:nvPr>
            <p:ph type="body" idx="1"/>
          </p:nvPr>
        </p:nvSpPr>
        <p:spPr>
          <a:xfrm>
            <a:off x="442825" y="1503800"/>
            <a:ext cx="8993100" cy="4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 b="1" dirty="0" smtClean="0"/>
              <a:t>Python</a:t>
            </a:r>
            <a:r>
              <a:rPr lang="es-ES" sz="1800" dirty="0" smtClean="0"/>
              <a:t> como lenguaje de programación</a:t>
            </a:r>
            <a:endParaRPr sz="1800" dirty="0" smtClean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/>
          </a:p>
          <a:p>
            <a:pPr lvl="0" indent="-342900">
              <a:spcBef>
                <a:spcPts val="0"/>
              </a:spcBef>
              <a:buSzPts val="1800"/>
              <a:buChar char="●"/>
            </a:pPr>
            <a:r>
              <a:rPr lang="es-ES" sz="1800" dirty="0" smtClean="0"/>
              <a:t>Librerías:</a:t>
            </a:r>
            <a:endParaRPr lang="es-ES" sz="1800" dirty="0"/>
          </a:p>
          <a:p>
            <a:pPr marL="914400" lvl="0" indent="0">
              <a:spcBef>
                <a:spcPts val="0"/>
              </a:spcBef>
              <a:buNone/>
            </a:pPr>
            <a:endParaRPr lang="es-ES" dirty="0"/>
          </a:p>
          <a:p>
            <a:pPr lvl="1">
              <a:spcBef>
                <a:spcPts val="0"/>
              </a:spcBef>
              <a:buChar char="○"/>
            </a:pPr>
            <a:r>
              <a:rPr lang="es-ES" b="1" i="1" dirty="0" err="1" smtClean="0"/>
              <a:t>Sickit-learn</a:t>
            </a:r>
            <a:r>
              <a:rPr lang="es-ES" b="1" i="1" dirty="0" smtClean="0"/>
              <a:t> </a:t>
            </a:r>
            <a:r>
              <a:rPr lang="en-US" dirty="0"/>
              <a:t>→</a:t>
            </a:r>
            <a:r>
              <a:rPr lang="es-ES" i="1" dirty="0" smtClean="0"/>
              <a:t> Aprendizaje automático</a:t>
            </a:r>
            <a:endParaRPr lang="es-ES" dirty="0"/>
          </a:p>
          <a:p>
            <a:pPr marL="914400" lvl="0" indent="0">
              <a:spcBef>
                <a:spcPts val="0"/>
              </a:spcBef>
              <a:buNone/>
            </a:pPr>
            <a:endParaRPr lang="es-ES" dirty="0"/>
          </a:p>
          <a:p>
            <a:pPr lvl="1">
              <a:spcBef>
                <a:spcPts val="0"/>
              </a:spcBef>
              <a:buChar char="○"/>
            </a:pPr>
            <a:r>
              <a:rPr lang="es-ES" b="1" i="1" dirty="0" err="1" smtClean="0"/>
              <a:t>Numpy</a:t>
            </a:r>
            <a:endParaRPr lang="es-ES" b="1" i="1" dirty="0" smtClean="0"/>
          </a:p>
          <a:p>
            <a:pPr lvl="1">
              <a:spcBef>
                <a:spcPts val="0"/>
              </a:spcBef>
              <a:buChar char="○"/>
            </a:pPr>
            <a:endParaRPr lang="es-ES" b="1" i="1" dirty="0" smtClean="0"/>
          </a:p>
          <a:p>
            <a:pPr lvl="1">
              <a:spcBef>
                <a:spcPts val="0"/>
              </a:spcBef>
              <a:buChar char="○"/>
            </a:pPr>
            <a:r>
              <a:rPr lang="es-ES" b="1" i="1" dirty="0" err="1" smtClean="0"/>
              <a:t>Matplotlib</a:t>
            </a:r>
            <a:r>
              <a:rPr lang="es-ES" b="1" i="1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ES" b="1" dirty="0"/>
          </a:p>
        </p:txBody>
      </p:sp>
      <p:pic>
        <p:nvPicPr>
          <p:cNvPr id="4102" name="Picture 6" descr="https://lh5.googleusercontent.com/OmsjNWh2R3Zxrxd_xTUDZFi4xXc77ZUiQqWJmJ3gnW4pi6_0ynSRFVAGLdFEfZ7lX2qB4QPAcDzIgqannCIibc8tTWZcR_jH0hQ3QuDmy83YmhewrJ3Wh_B0kGvKVtGX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45" y="4905375"/>
            <a:ext cx="4544218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3.googleusercontent.com/yMShx0bNo0nHbRicqkHnxCt2Da-AoeflfVv0jn_xZIKvIhy2L2h1aPLmySWl5FfWF9yLj4-xCjCvmOXt8h4ND5tpvHfnDSsOFRjyufUhsKucqfsGdipgl2rmXHVbsPEw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25" y="298132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550</Words>
  <Application>Microsoft Office PowerPoint</Application>
  <PresentationFormat>A4 (210 x 297 mm)</PresentationFormat>
  <Paragraphs>238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Wingdings</vt:lpstr>
      <vt:lpstr>Arial Black</vt:lpstr>
      <vt:lpstr>Courier New</vt:lpstr>
      <vt:lpstr>Arial</vt:lpstr>
      <vt:lpstr>MU Theme</vt:lpstr>
      <vt:lpstr>Research on Commodity Image Data Compression based on SVD Algorithm</vt:lpstr>
      <vt:lpstr>Índice</vt:lpstr>
      <vt:lpstr>Introducción</vt:lpstr>
      <vt:lpstr>Introducción</vt:lpstr>
      <vt:lpstr>Contexto</vt:lpstr>
      <vt:lpstr>Introducción</vt:lpstr>
      <vt:lpstr>Objetivo</vt:lpstr>
      <vt:lpstr>Presentación de PowerPoint</vt:lpstr>
      <vt:lpstr>Recursos</vt:lpstr>
      <vt:lpstr>Presentación de PowerPoint</vt:lpstr>
      <vt:lpstr>Dataset</vt:lpstr>
      <vt:lpstr>Presentación de PowerPoint</vt:lpstr>
      <vt:lpstr>Presentación de PowerPoint</vt:lpstr>
      <vt:lpstr>Introducción a SVD</vt:lpstr>
      <vt:lpstr>Introducción a SVD</vt:lpstr>
      <vt:lpstr>Introducción a SVD</vt:lpstr>
      <vt:lpstr>Presentación de PowerPoint</vt:lpstr>
      <vt:lpstr>Proceso de comprensión</vt:lpstr>
      <vt:lpstr>Presentación de PowerPoint</vt:lpstr>
      <vt:lpstr>Experimentos</vt:lpstr>
      <vt:lpstr>Demo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COMMODITY IMAGE DATA COMPRESSION BASED ON SVD ALGORITHM</dc:title>
  <dc:creator>Uribeetxeberria, Roberto</dc:creator>
  <cp:lastModifiedBy>Jon Aizpuru Azpiroz</cp:lastModifiedBy>
  <cp:revision>11</cp:revision>
  <dcterms:created xsi:type="dcterms:W3CDTF">2017-11-28T21:27:45Z</dcterms:created>
  <dcterms:modified xsi:type="dcterms:W3CDTF">2021-09-26T10:09:28Z</dcterms:modified>
</cp:coreProperties>
</file>