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2" r:id="rId8"/>
    <p:sldId id="260" r:id="rId9"/>
    <p:sldId id="261" r:id="rId10"/>
    <p:sldId id="263" r:id="rId11"/>
    <p:sldId id="268" r:id="rId12"/>
    <p:sldId id="264" r:id="rId13"/>
    <p:sldId id="269" r:id="rId14"/>
    <p:sldId id="265" r:id="rId15"/>
    <p:sldId id="270" r:id="rId16"/>
    <p:sldId id="266" r:id="rId17"/>
  </p:sldIdLst>
  <p:sldSz cx="9144000" cy="5143500" type="screen16x9"/>
  <p:notesSz cx="6807200" cy="9939338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EB05FD-7A8E-46E3-907A-ADD569691B65}">
          <p14:sldIdLst>
            <p14:sldId id="257"/>
            <p14:sldId id="258"/>
            <p14:sldId id="259"/>
            <p14:sldId id="262"/>
            <p14:sldId id="260"/>
            <p14:sldId id="261"/>
            <p14:sldId id="263"/>
            <p14:sldId id="268"/>
            <p14:sldId id="264"/>
            <p14:sldId id="269"/>
            <p14:sldId id="265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pos="41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823">
          <p15:clr>
            <a:srgbClr val="A4A3A4"/>
          </p15:clr>
        </p15:guide>
        <p15:guide id="4" pos="40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C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8"/>
    <a:srgbClr val="6CA62C"/>
    <a:srgbClr val="005024"/>
    <a:srgbClr val="000000"/>
    <a:srgbClr val="FFAF00"/>
    <a:srgbClr val="444444"/>
    <a:srgbClr val="808080"/>
    <a:srgbClr val="3DC6EF"/>
    <a:srgbClr val="6EA204"/>
    <a:srgbClr val="6E2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77047" autoAdjust="0"/>
  </p:normalViewPr>
  <p:slideViewPr>
    <p:cSldViewPr snapToGrid="0">
      <p:cViewPr varScale="1">
        <p:scale>
          <a:sx n="89" d="100"/>
          <a:sy n="89" d="100"/>
        </p:scale>
        <p:origin x="1320" y="72"/>
      </p:cViewPr>
      <p:guideLst>
        <p:guide orient="horz" pos="3072"/>
        <p:guide pos="5577"/>
        <p:guide pos="180"/>
        <p:guide orient="horz" pos="795"/>
        <p:guide pos="4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2928"/>
        <p:guide pos="2208"/>
        <p:guide orient="horz" pos="2823"/>
        <p:guide pos="40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4778" y="9352076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fl" descr="                              Dell - Internal Use - Confidential&#10;"/>
          <p:cNvSpPr txBox="1"/>
          <p:nvPr/>
        </p:nvSpPr>
        <p:spPr>
          <a:xfrm>
            <a:off x="1139083" y="9352076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3" y="411163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3948" y="4480849"/>
            <a:ext cx="5919304" cy="490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4778" y="9613459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1139083" y="9613459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通过输入型绑定把数据从父组件传到子组件。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3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60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子组件暴露一个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EventEmitter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属性，当事件发生时，子组件利用该属性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emits(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向上弹射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事件。父组件绑定到这个事件属性，并在事件发生时作出回应。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4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2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当父组件类需要这种访问时，可以把子组件作为 </a:t>
            </a:r>
            <a:r>
              <a:rPr lang="en-US" altLang="zh-CN" dirty="0" err="1" smtClean="0"/>
              <a:t>ViewChild</a:t>
            </a:r>
            <a:r>
              <a:rPr lang="zh-CN" altLang="en-US" dirty="0" smtClean="0"/>
              <a:t>，注入到父组件里面。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6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68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7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2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8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97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父组件监听子组件的事件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子组件暴露一个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EventEmitter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属性，当事件发生时，子组件利用该属性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emits(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向上弹射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事件。父组件绑定到这个事件属性，并在事件发生时作出回应。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9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82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11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04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12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30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13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37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395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732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3415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69214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52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044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9436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40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882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10/8/2018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10/8/2018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38" y="4832722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88114"/>
            <a:ext cx="6738600" cy="16619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I</a:t>
            </a:r>
            <a:r>
              <a:rPr lang="en-US" dirty="0" smtClean="0"/>
              <a:t>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24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EventEmitter</a:t>
            </a:r>
            <a:r>
              <a:rPr lang="en-US" altLang="zh-CN" b="1" dirty="0" smtClean="0"/>
              <a:t>(2)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EventEmitter</a:t>
            </a:r>
            <a:endParaRPr lang="zh-CN" altLang="en-US" sz="1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580" y="3160011"/>
            <a:ext cx="4764046" cy="158832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579" y="3178671"/>
            <a:ext cx="4764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m</a:t>
            </a:r>
            <a:r>
              <a:rPr lang="en-US" altLang="zh-CN" sz="1200" b="1" dirty="0" err="1" smtClean="0"/>
              <a:t>y.service.ts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Component,Injectable,EventEmitter</a:t>
            </a:r>
            <a:r>
              <a:rPr lang="en-US" altLang="zh-CN" sz="1200" dirty="0"/>
              <a:t>} from '@angular/core';</a:t>
            </a:r>
          </a:p>
          <a:p>
            <a:r>
              <a:rPr lang="en-US" altLang="zh-CN" sz="1200" dirty="0"/>
              <a:t>@Injectable()</a:t>
            </a:r>
          </a:p>
          <a:p>
            <a:r>
              <a:rPr lang="en-US" altLang="zh-CN" sz="1200" dirty="0"/>
              <a:t>export class </a:t>
            </a:r>
            <a:r>
              <a:rPr lang="en-US" altLang="zh-CN" sz="1200" dirty="0" err="1" smtClean="0"/>
              <a:t>MyService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change: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>
                <a:solidFill>
                  <a:srgbClr val="007DB8"/>
                </a:solidFill>
              </a:rPr>
              <a:t>&lt;number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&gt;;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constructor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(){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this.change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</a:t>
            </a:r>
            <a:r>
              <a:rPr lang="en-US" altLang="zh-CN" sz="1200" b="1" dirty="0">
                <a:solidFill>
                  <a:srgbClr val="007DB8"/>
                </a:solidFill>
              </a:rPr>
              <a:t>= new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();  </a:t>
            </a:r>
            <a:r>
              <a:rPr lang="en-US" altLang="zh-CN" sz="1200" b="1" dirty="0">
                <a:solidFill>
                  <a:srgbClr val="007DB8"/>
                </a:solidFill>
              </a:rPr>
              <a:t>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495" y="352739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6579" y="1269215"/>
            <a:ext cx="4764047" cy="179203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9" y="1306926"/>
            <a:ext cx="4726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c</a:t>
            </a:r>
            <a:r>
              <a:rPr lang="en-US" altLang="zh-CN" sz="1200" b="1" dirty="0" err="1" smtClean="0"/>
              <a:t>hild.ts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err="1">
                <a:solidFill>
                  <a:srgbClr val="007DB8"/>
                </a:solidFill>
              </a:rPr>
              <a:t>service.change.subscribe</a:t>
            </a:r>
            <a:r>
              <a:rPr lang="en-US" altLang="zh-CN" sz="1200" b="1" dirty="0">
                <a:solidFill>
                  <a:srgbClr val="007DB8"/>
                </a:solidFill>
              </a:rPr>
              <a:t>((</a:t>
            </a:r>
            <a:r>
              <a:rPr lang="en-US" altLang="zh-CN" sz="1200" b="1" dirty="0" err="1">
                <a:solidFill>
                  <a:srgbClr val="007DB8"/>
                </a:solidFill>
              </a:rPr>
              <a:t>value:number</a:t>
            </a:r>
            <a:r>
              <a:rPr lang="en-US" altLang="zh-CN" sz="1200" b="1" dirty="0">
                <a:solidFill>
                  <a:srgbClr val="007DB8"/>
                </a:solidFill>
              </a:rPr>
              <a:t>)=&gt;{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console.log(value);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})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  }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4495" y="163660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268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Subscribe(1)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70057" y="911966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0057" y="1930634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1371" y="911966"/>
            <a:ext cx="1262742" cy="1775845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40286" y="1290554"/>
            <a:ext cx="72571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40286" y="2309222"/>
            <a:ext cx="805543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658558" y="982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0286" y="1997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580" y="2848214"/>
            <a:ext cx="499163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319" y="2885924"/>
            <a:ext cx="49538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parent.ts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ParentPage</a:t>
            </a:r>
            <a:r>
              <a:rPr lang="en-US" altLang="zh-CN" sz="1200" dirty="0"/>
              <a:t> {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>
                <a:solidFill>
                  <a:srgbClr val="007DB8"/>
                </a:solidFill>
              </a:rPr>
              <a:t>) {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this.service.StatusMission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(123);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}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495" y="3215602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6579" y="1455241"/>
            <a:ext cx="4991637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9" y="1492951"/>
            <a:ext cx="4726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container.html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&lt;page-parent&gt;&lt;/page-parent&gt;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&lt;page-child&gt;&lt;/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4495" y="182262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21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Subscribe(2)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70057" y="911966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0057" y="1930634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1371" y="911966"/>
            <a:ext cx="1262742" cy="1775845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40286" y="1290554"/>
            <a:ext cx="72571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640286" y="2309222"/>
            <a:ext cx="805543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658558" y="982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0286" y="1997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579" y="3160011"/>
            <a:ext cx="4981307" cy="140365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579" y="3178671"/>
            <a:ext cx="4981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m</a:t>
            </a:r>
            <a:r>
              <a:rPr lang="en-US" altLang="zh-CN" sz="1200" b="1" dirty="0" err="1" smtClean="0"/>
              <a:t>y.service.ts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 smtClean="0"/>
              <a:t>export </a:t>
            </a:r>
            <a:r>
              <a:rPr lang="en-US" altLang="zh-CN" sz="1200" dirty="0"/>
              <a:t>class </a:t>
            </a:r>
            <a:r>
              <a:rPr lang="en-US" altLang="zh-CN" sz="1200" dirty="0" err="1" smtClean="0"/>
              <a:t>MyService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private </a:t>
            </a:r>
            <a:r>
              <a:rPr lang="en-US" altLang="zh-CN" sz="1200" b="1" dirty="0">
                <a:solidFill>
                  <a:srgbClr val="007DB8"/>
                </a:solidFill>
              </a:rPr>
              <a:t>Source=new Subject&lt;any&gt;();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Status$=</a:t>
            </a:r>
            <a:r>
              <a:rPr lang="en-US" altLang="zh-CN" sz="1200" b="1" dirty="0" err="1">
                <a:solidFill>
                  <a:srgbClr val="007DB8"/>
                </a:solidFill>
              </a:rPr>
              <a:t>this.Source.asObservable</a:t>
            </a:r>
            <a:r>
              <a:rPr lang="en-US" altLang="zh-CN" sz="1200" b="1" dirty="0">
                <a:solidFill>
                  <a:srgbClr val="007DB8"/>
                </a:solidFill>
              </a:rPr>
              <a:t>();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</a:t>
            </a:r>
            <a:r>
              <a:rPr lang="en-US" altLang="zh-CN" sz="1200" b="1" dirty="0" err="1">
                <a:solidFill>
                  <a:srgbClr val="007DB8"/>
                </a:solidFill>
              </a:rPr>
              <a:t>StatusMission</a:t>
            </a:r>
            <a:r>
              <a:rPr lang="en-US" altLang="zh-CN" sz="1200" b="1" dirty="0">
                <a:solidFill>
                  <a:srgbClr val="007DB8"/>
                </a:solidFill>
              </a:rPr>
              <a:t>(message: any)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{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this.Source.next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(message); 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495" y="352739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6579" y="1269215"/>
            <a:ext cx="4981308" cy="179203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19" y="1306926"/>
            <a:ext cx="5023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c</a:t>
            </a:r>
            <a:r>
              <a:rPr lang="en-US" altLang="zh-CN" sz="1200" b="1" dirty="0" err="1" smtClean="0"/>
              <a:t>hild.ts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</a:t>
            </a:r>
            <a:r>
              <a:rPr lang="en-US" altLang="zh-CN" sz="1200" b="1" dirty="0" err="1">
                <a:solidFill>
                  <a:srgbClr val="007DB8"/>
                </a:solidFill>
              </a:rPr>
              <a:t>this.subscription</a:t>
            </a:r>
            <a:r>
              <a:rPr lang="en-US" altLang="zh-CN" sz="1200" b="1" dirty="0">
                <a:solidFill>
                  <a:srgbClr val="007DB8"/>
                </a:solidFill>
              </a:rPr>
              <a:t> = </a:t>
            </a:r>
            <a:r>
              <a:rPr lang="en-US" altLang="zh-CN" sz="1200" b="1" dirty="0" err="1">
                <a:solidFill>
                  <a:srgbClr val="007DB8"/>
                </a:solidFill>
              </a:rPr>
              <a:t>Service.Status$.subscribe</a:t>
            </a:r>
            <a:r>
              <a:rPr lang="en-US" altLang="zh-CN" sz="1200" b="1" dirty="0">
                <a:solidFill>
                  <a:srgbClr val="007DB8"/>
                </a:solidFill>
              </a:rPr>
              <a:t>(message =&gt; {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console.log(message);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    });    </a:t>
            </a:r>
            <a:endParaRPr lang="en-US" altLang="zh-CN" sz="1200" b="1" dirty="0" smtClean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  }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4495" y="163660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038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8627" y="1006309"/>
            <a:ext cx="1618342" cy="7571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627" y="2024977"/>
            <a:ext cx="1618343" cy="75717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B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627" y="3043645"/>
            <a:ext cx="1618343" cy="75717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723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Parent to </a:t>
            </a:r>
            <a:r>
              <a:rPr lang="en-US" altLang="zh-CN" dirty="0" smtClean="0"/>
              <a:t>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Child to </a:t>
            </a:r>
            <a:r>
              <a:rPr lang="en-US" altLang="zh-CN" dirty="0" smtClean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Child gets parent </a:t>
            </a:r>
            <a:r>
              <a:rPr lang="en-US" altLang="zh-CN" dirty="0" smtClean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Parent gets child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EventEmitter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Subscribe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371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4319" y="1818902"/>
            <a:ext cx="4609739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Parent </a:t>
            </a:r>
            <a:r>
              <a:rPr lang="en-US" altLang="zh-CN" dirty="0"/>
              <a:t>to c</a:t>
            </a:r>
            <a:r>
              <a:rPr lang="en-US" altLang="zh-CN" dirty="0" smtClean="0"/>
              <a:t>hild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70170" y="911966"/>
            <a:ext cx="1959429" cy="11926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3370" y="1690914"/>
            <a:ext cx="1553028" cy="3313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40286" y="1458686"/>
            <a:ext cx="0" cy="39792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2058" y="18566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&lt;page-child [content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]=</a:t>
            </a:r>
            <a:r>
              <a:rPr lang="en-US" altLang="zh-CN" sz="1200" b="1" dirty="0">
                <a:solidFill>
                  <a:srgbClr val="007DB8"/>
                </a:solidFill>
              </a:rPr>
              <a:t>"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index"&gt;&lt;/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72234" y="2186290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4319" y="3424327"/>
            <a:ext cx="2032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b="1" dirty="0" err="1" smtClean="0">
                <a:solidFill>
                  <a:schemeClr val="bg2"/>
                </a:solidFill>
                <a:latin typeface="+mn-lt"/>
              </a:rPr>
              <a:t>child.ts</a:t>
            </a:r>
            <a:endParaRPr lang="en-US" altLang="zh-CN" sz="1200" b="1" dirty="0" smtClean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zh-CN" sz="1400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b="1" dirty="0">
                <a:solidFill>
                  <a:srgbClr val="007DB8"/>
                </a:solidFill>
                <a:latin typeface="+mj-lt"/>
              </a:rPr>
              <a:t>@Input() </a:t>
            </a:r>
            <a:r>
              <a:rPr lang="en-US" altLang="zh-CN" sz="1200" b="1" dirty="0" smtClean="0">
                <a:solidFill>
                  <a:srgbClr val="007DB8"/>
                </a:solidFill>
                <a:latin typeface="+mj-lt"/>
              </a:rPr>
              <a:t>content : string</a:t>
            </a:r>
            <a:r>
              <a:rPr lang="en-US" altLang="zh-CN" sz="1200" b="1" dirty="0">
                <a:solidFill>
                  <a:srgbClr val="007DB8"/>
                </a:solidFill>
                <a:latin typeface="+mj-lt"/>
              </a:rPr>
              <a:t>;</a:t>
            </a:r>
            <a:endParaRPr lang="en-US" altLang="zh-CN" sz="1200" b="1" dirty="0" smtClean="0">
              <a:solidFill>
                <a:srgbClr val="007DB8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zh-CN" sz="1400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4319" y="3396761"/>
            <a:ext cx="4609739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2234" y="376414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4319" y="91314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1400" dirty="0">
                <a:latin typeface="Arial"/>
              </a:rPr>
              <a:t>Pass data from parent to child with input binding</a:t>
            </a:r>
          </a:p>
        </p:txBody>
      </p:sp>
    </p:spTree>
    <p:extLst>
      <p:ext uri="{BB962C8B-B14F-4D97-AF65-F5344CB8AC3E}">
        <p14:creationId xmlns:p14="http://schemas.microsoft.com/office/powerpoint/2010/main" val="2113312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Child to parent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70170" y="911966"/>
            <a:ext cx="1959429" cy="11926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3370" y="1690914"/>
            <a:ext cx="1553028" cy="3313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640286" y="1465944"/>
            <a:ext cx="0" cy="39188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3104" y="1648020"/>
            <a:ext cx="5649051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844" y="1685730"/>
            <a:ext cx="5530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&lt;page-child 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changeNumber</a:t>
            </a:r>
            <a:r>
              <a:rPr lang="en-US" altLang="zh-CN" sz="1200" b="1" dirty="0">
                <a:solidFill>
                  <a:srgbClr val="007DB8"/>
                </a:solidFill>
              </a:rPr>
              <a:t>)="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numberChange</a:t>
            </a:r>
            <a:r>
              <a:rPr lang="en-US" altLang="zh-CN" sz="1200" b="1" dirty="0">
                <a:solidFill>
                  <a:srgbClr val="007DB8"/>
                </a:solidFill>
              </a:rPr>
              <a:t>($event)"&gt;&lt;/page-child&gt;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31020" y="2015408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3103" y="3024278"/>
            <a:ext cx="5649052" cy="1792036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843" y="3061988"/>
            <a:ext cx="56113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child.ts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index: </a:t>
            </a:r>
            <a:r>
              <a:rPr lang="en-US" altLang="zh-CN" sz="1200" dirty="0"/>
              <a:t>number = 0;</a:t>
            </a:r>
            <a:endParaRPr lang="en-US" altLang="zh-CN" sz="1200" dirty="0" smtClean="0"/>
          </a:p>
          <a:p>
            <a:r>
              <a:rPr lang="en-US" altLang="zh-CN" sz="1200" dirty="0" smtClean="0"/>
              <a:t>export </a:t>
            </a:r>
            <a:r>
              <a:rPr lang="en-US" altLang="zh-CN" sz="1200" dirty="0"/>
              <a:t>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007DB8"/>
                </a:solidFill>
              </a:rPr>
              <a:t>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@</a:t>
            </a:r>
            <a:r>
              <a:rPr lang="en-US" altLang="zh-CN" sz="1200" b="1" dirty="0">
                <a:solidFill>
                  <a:srgbClr val="007DB8"/>
                </a:solidFill>
              </a:rPr>
              <a:t>Output() </a:t>
            </a:r>
            <a:r>
              <a:rPr lang="en-US" altLang="zh-CN" sz="1200" b="1" dirty="0" err="1">
                <a:solidFill>
                  <a:srgbClr val="007DB8"/>
                </a:solidFill>
              </a:rPr>
              <a:t>changeNumber</a:t>
            </a:r>
            <a:r>
              <a:rPr lang="en-US" altLang="zh-CN" sz="1200" b="1" dirty="0">
                <a:solidFill>
                  <a:srgbClr val="007DB8"/>
                </a:solidFill>
              </a:rPr>
              <a:t>: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>
                <a:solidFill>
                  <a:srgbClr val="007DB8"/>
                </a:solidFill>
              </a:rPr>
              <a:t>&lt;number&gt; = new </a:t>
            </a:r>
            <a:r>
              <a:rPr lang="en-US" altLang="zh-CN" sz="1200" b="1" dirty="0" err="1">
                <a:solidFill>
                  <a:srgbClr val="007DB8"/>
                </a:solidFill>
              </a:rPr>
              <a:t>EventEmitter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();</a:t>
            </a:r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this.changeNumber.emit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this.index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431019" y="3391666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4319" y="881177"/>
            <a:ext cx="5707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/>
              </a:rPr>
              <a:t>The child component exposes an </a:t>
            </a:r>
            <a:r>
              <a:rPr lang="en-US" altLang="zh-CN" sz="1400" dirty="0" err="1">
                <a:latin typeface="Arial"/>
              </a:rPr>
              <a:t>EventEmitter</a:t>
            </a:r>
            <a:r>
              <a:rPr lang="en-US" altLang="zh-CN" sz="1400" dirty="0">
                <a:latin typeface="Arial"/>
              </a:rPr>
              <a:t> property with which it emits events when something happens. The parent binds to that event property and reacts to those events.</a:t>
            </a:r>
          </a:p>
        </p:txBody>
      </p:sp>
    </p:spTree>
    <p:extLst>
      <p:ext uri="{BB962C8B-B14F-4D97-AF65-F5344CB8AC3E}">
        <p14:creationId xmlns:p14="http://schemas.microsoft.com/office/powerpoint/2010/main" val="21556603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Child gets parent instance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4319" y="911153"/>
            <a:ext cx="7097525" cy="1792036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057" y="948863"/>
            <a:ext cx="70597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c</a:t>
            </a:r>
            <a:r>
              <a:rPr lang="en-US" altLang="zh-CN" sz="1200" b="1" dirty="0" err="1" smtClean="0"/>
              <a:t>hild.ts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en-US" altLang="zh-CN" sz="1200" dirty="0"/>
              <a:t>import { Component, </a:t>
            </a:r>
            <a:r>
              <a:rPr lang="en-US" altLang="zh-CN" sz="1200" dirty="0" smtClean="0"/>
              <a:t>Input, </a:t>
            </a:r>
            <a:r>
              <a:rPr lang="en-US" altLang="zh-CN" sz="1200" dirty="0"/>
              <a:t>Output</a:t>
            </a:r>
            <a:r>
              <a:rPr lang="en-US" altLang="zh-CN" sz="1200" dirty="0" smtClean="0"/>
              <a:t>, Host, Inject, </a:t>
            </a:r>
            <a:r>
              <a:rPr lang="en-US" altLang="zh-CN" sz="1200" dirty="0" err="1" smtClean="0"/>
              <a:t>forwardRef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} from '@angular/core';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</a:p>
          <a:p>
            <a:r>
              <a:rPr lang="en-US" altLang="zh-CN" sz="1200" dirty="0" smtClean="0"/>
              <a:t>export </a:t>
            </a:r>
            <a:r>
              <a:rPr lang="en-US" altLang="zh-CN" sz="1200" dirty="0"/>
              <a:t>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constructor( @Host() @Inject(</a:t>
            </a:r>
            <a:r>
              <a:rPr lang="en-US" altLang="zh-CN" sz="1200" b="1" dirty="0" err="1">
                <a:solidFill>
                  <a:srgbClr val="007DB8"/>
                </a:solidFill>
              </a:rPr>
              <a:t>forwardRef</a:t>
            </a:r>
            <a:r>
              <a:rPr lang="en-US" altLang="zh-CN" sz="1200" b="1" dirty="0">
                <a:solidFill>
                  <a:srgbClr val="007DB8"/>
                </a:solidFill>
              </a:rPr>
              <a:t>(() =&gt; </a:t>
            </a:r>
            <a:r>
              <a:rPr lang="en-US" altLang="zh-CN" sz="1200" b="1" dirty="0" err="1">
                <a:solidFill>
                  <a:srgbClr val="007DB8"/>
                </a:solidFill>
              </a:rPr>
              <a:t>ParentPage</a:t>
            </a:r>
            <a:r>
              <a:rPr lang="en-US" altLang="zh-CN" sz="1200" b="1" dirty="0">
                <a:solidFill>
                  <a:srgbClr val="007DB8"/>
                </a:solidFill>
              </a:rPr>
              <a:t>))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parentInstance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: </a:t>
            </a:r>
            <a:r>
              <a:rPr lang="en-US" altLang="zh-CN" sz="1200" b="1" dirty="0" err="1">
                <a:solidFill>
                  <a:srgbClr val="007DB8"/>
                </a:solidFill>
              </a:rPr>
              <a:t>ParentPage</a:t>
            </a:r>
            <a:r>
              <a:rPr lang="en-US" altLang="zh-CN" sz="1200" b="1" dirty="0">
                <a:solidFill>
                  <a:srgbClr val="007DB8"/>
                </a:solidFill>
              </a:rPr>
              <a:t>) {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    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parentInstance.index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= 1;</a:t>
            </a:r>
          </a:p>
          <a:p>
            <a:r>
              <a:rPr lang="en-US" altLang="zh-CN" sz="1200" b="1" dirty="0">
                <a:solidFill>
                  <a:srgbClr val="007DB8"/>
                </a:solidFill>
              </a:rPr>
              <a:t>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  }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dirty="0"/>
              <a:t>}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72234" y="1278541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8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gets child instance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104" y="1397010"/>
            <a:ext cx="5649051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844" y="1434720"/>
            <a:ext cx="5530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page-child&gt;&lt;/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31020" y="1764398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3104" y="2832292"/>
            <a:ext cx="4124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b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1200" b="1" dirty="0" err="1" smtClean="0">
                <a:solidFill>
                  <a:schemeClr val="bg2"/>
                </a:solidFill>
                <a:latin typeface="+mn-lt"/>
              </a:rPr>
              <a:t>arent.ts</a:t>
            </a:r>
            <a:endParaRPr lang="en-US" altLang="zh-CN" sz="1400" b="1" dirty="0" smtClean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zh-CN" sz="1400" dirty="0">
              <a:solidFill>
                <a:schemeClr val="bg2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import {</a:t>
            </a:r>
            <a:r>
              <a:rPr lang="en-US" altLang="zh-CN" sz="1200" dirty="0" err="1"/>
              <a:t>ViewChild</a:t>
            </a:r>
            <a:r>
              <a:rPr lang="en-US" altLang="zh-CN" sz="1200" dirty="0"/>
              <a:t>, Component } from '@angular/core';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import{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}from '../child/child';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export class </a:t>
            </a:r>
            <a:r>
              <a:rPr lang="en-US" altLang="zh-CN" sz="1200" dirty="0" err="1"/>
              <a:t>ParentPage</a:t>
            </a:r>
            <a:r>
              <a:rPr lang="en-US" altLang="zh-CN" sz="1200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@</a:t>
            </a:r>
            <a:r>
              <a:rPr lang="en-US" altLang="zh-CN" sz="1200" b="1" dirty="0" err="1">
                <a:solidFill>
                  <a:srgbClr val="007DB8"/>
                </a:solidFill>
              </a:rPr>
              <a:t>ViewChild</a:t>
            </a:r>
            <a:r>
              <a:rPr lang="en-US" altLang="zh-CN" sz="1200" b="1" dirty="0">
                <a:solidFill>
                  <a:srgbClr val="007DB8"/>
                </a:solidFill>
              </a:rPr>
              <a:t>(</a:t>
            </a:r>
            <a:r>
              <a:rPr lang="en-US" altLang="zh-CN" sz="1200" b="1" dirty="0" err="1">
                <a:solidFill>
                  <a:srgbClr val="007DB8"/>
                </a:solidFill>
              </a:rPr>
              <a:t>ChildPage</a:t>
            </a:r>
            <a:r>
              <a:rPr lang="en-US" altLang="zh-CN" sz="1200" b="1" dirty="0">
                <a:solidFill>
                  <a:srgbClr val="007DB8"/>
                </a:solidFill>
              </a:rPr>
              <a:t>) child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: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ChildPage</a:t>
            </a:r>
            <a:r>
              <a:rPr lang="en-US" altLang="zh-CN" sz="1200" b="1" dirty="0">
                <a:solidFill>
                  <a:srgbClr val="007DB8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/>
              <a:t>}</a:t>
            </a:r>
            <a:endParaRPr lang="zh-CN" altLang="en-US" sz="1200" dirty="0" err="1"/>
          </a:p>
        </p:txBody>
      </p:sp>
      <p:sp>
        <p:nvSpPr>
          <p:cNvPr id="11" name="矩形 10"/>
          <p:cNvSpPr/>
          <p:nvPr/>
        </p:nvSpPr>
        <p:spPr>
          <a:xfrm>
            <a:off x="333104" y="2804726"/>
            <a:ext cx="4609739" cy="1843448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1019" y="317211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4319" y="803013"/>
            <a:ext cx="7481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>
                <a:solidFill>
                  <a:schemeClr val="bg2"/>
                </a:solidFill>
                <a:latin typeface="+mn-lt"/>
              </a:rPr>
              <a:t>When the parent component class requires that kind of access, inject the child component into the parent as a </a:t>
            </a:r>
            <a:r>
              <a:rPr lang="en-US" altLang="zh-CN" sz="1400" dirty="0" err="1">
                <a:solidFill>
                  <a:schemeClr val="bg2"/>
                </a:solidFill>
                <a:latin typeface="+mn-lt"/>
              </a:rPr>
              <a:t>ViewChild</a:t>
            </a:r>
            <a:r>
              <a:rPr lang="en-US" altLang="zh-CN" sz="1400" dirty="0">
                <a:solidFill>
                  <a:schemeClr val="bg2"/>
                </a:solidFill>
                <a:latin typeface="+mn-lt"/>
              </a:rPr>
              <a:t>.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1966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Service(1)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580" y="2848214"/>
            <a:ext cx="476404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319" y="2885924"/>
            <a:ext cx="4726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parent.ts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@Component</a:t>
            </a:r>
            <a:r>
              <a:rPr lang="en-US" altLang="zh-CN" sz="1200" dirty="0" smtClean="0"/>
              <a:t>({</a:t>
            </a:r>
          </a:p>
          <a:p>
            <a:r>
              <a:rPr lang="en-US" altLang="zh-CN" sz="1200" dirty="0" smtClean="0"/>
              <a:t>…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providers</a:t>
            </a:r>
            <a:r>
              <a:rPr lang="en-US" altLang="zh-CN" sz="1200" b="1" dirty="0">
                <a:solidFill>
                  <a:srgbClr val="007DB8"/>
                </a:solidFill>
              </a:rPr>
              <a:t>: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[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MyService</a:t>
            </a:r>
            <a:r>
              <a:rPr lang="en-US" altLang="zh-CN" sz="1200" b="1" dirty="0">
                <a:solidFill>
                  <a:srgbClr val="007DB8"/>
                </a:solidFill>
              </a:rPr>
              <a:t>]</a:t>
            </a:r>
          </a:p>
          <a:p>
            <a:r>
              <a:rPr lang="en-US" altLang="zh-CN" sz="1200" dirty="0" smtClean="0"/>
              <a:t>})</a:t>
            </a:r>
            <a:endParaRPr lang="en-US" altLang="zh-CN" sz="1200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ParentPage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constructor(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{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service.data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 = 1;</a:t>
            </a:r>
            <a:r>
              <a:rPr lang="en-US" altLang="zh-CN" sz="1200" dirty="0" smtClean="0"/>
              <a:t> }  … }</a:t>
            </a:r>
            <a:endParaRPr lang="zh-CN" altLang="en-US" sz="12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34495" y="3215602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6579" y="1455241"/>
            <a:ext cx="4764047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4319" y="1492951"/>
            <a:ext cx="4726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page-child&gt;&lt;/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34495" y="182262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782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74319" y="271886"/>
            <a:ext cx="7955280" cy="640080"/>
          </a:xfrm>
        </p:spPr>
        <p:txBody>
          <a:bodyPr/>
          <a:lstStyle/>
          <a:p>
            <a:r>
              <a:rPr lang="en-US" altLang="zh-CN" b="1" dirty="0" smtClean="0"/>
              <a:t>Service(2)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580" y="2901823"/>
            <a:ext cx="476404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579" y="2920483"/>
            <a:ext cx="47640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m</a:t>
            </a:r>
            <a:r>
              <a:rPr lang="en-US" altLang="zh-CN" sz="1200" b="1" dirty="0" err="1" smtClean="0"/>
              <a:t>y.service.ts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import{Injectable } from '@angular/core';</a:t>
            </a:r>
          </a:p>
          <a:p>
            <a:r>
              <a:rPr lang="en-US" altLang="zh-CN" sz="1200" dirty="0"/>
              <a:t>@Injectable()</a:t>
            </a:r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M</a:t>
            </a:r>
            <a:r>
              <a:rPr lang="en-US" altLang="zh-CN" sz="1200" dirty="0" err="1" smtClean="0"/>
              <a:t>yService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data: number </a:t>
            </a:r>
            <a:r>
              <a:rPr lang="en-US" altLang="zh-CN" sz="1200" b="1" dirty="0">
                <a:solidFill>
                  <a:srgbClr val="007DB8"/>
                </a:solidFill>
              </a:rPr>
              <a:t>= 0;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334495" y="3269211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36579" y="1269216"/>
            <a:ext cx="4764047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4319" y="1306926"/>
            <a:ext cx="4726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/>
              <a:t>c</a:t>
            </a:r>
            <a:r>
              <a:rPr lang="en-US" altLang="zh-CN" sz="1200" b="1" dirty="0" err="1" smtClean="0"/>
              <a:t>hild.ts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ChildPage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7DB8"/>
                </a:solidFill>
              </a:rPr>
              <a:t>constructor(public 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){</a:t>
            </a:r>
          </a:p>
          <a:p>
            <a:r>
              <a:rPr lang="en-US" altLang="zh-CN" sz="1200" b="1" dirty="0" smtClean="0">
                <a:solidFill>
                  <a:srgbClr val="007DB8"/>
                </a:solidFill>
              </a:rPr>
              <a:t>        console.log(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service.data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);</a:t>
            </a:r>
            <a:endParaRPr lang="en-US" altLang="zh-CN" sz="1200" b="1" dirty="0">
              <a:solidFill>
                <a:srgbClr val="007DB8"/>
              </a:solidFill>
            </a:endParaRPr>
          </a:p>
          <a:p>
            <a:r>
              <a:rPr lang="en-US" altLang="zh-CN" sz="1200" b="1" dirty="0">
                <a:solidFill>
                  <a:srgbClr val="007DB8"/>
                </a:solidFill>
              </a:rPr>
              <a:t>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34495" y="1636604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9459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EventEmitter</a:t>
            </a:r>
            <a:r>
              <a:rPr lang="en-US" altLang="zh-CN" b="1" dirty="0" smtClean="0"/>
              <a:t>(1)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4456" y="544287"/>
            <a:ext cx="1705429" cy="254000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0313" y="756876"/>
            <a:ext cx="1353458" cy="114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Parent 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7314" y="911966"/>
            <a:ext cx="1052285" cy="4526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endParaRPr lang="zh-CN" altLang="en-US" sz="2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055429" y="1901371"/>
            <a:ext cx="0" cy="38462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344229" y="1364576"/>
            <a:ext cx="0" cy="92142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77313" y="2288319"/>
            <a:ext cx="1052285" cy="346024"/>
          </a:xfrm>
          <a:prstGeom prst="rect">
            <a:avLst/>
          </a:prstGeom>
          <a:noFill/>
          <a:ln w="1905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EventEmitter</a:t>
            </a:r>
            <a:endParaRPr lang="zh-CN" altLang="en-US" sz="10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5441" y="1923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1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61811" y="19246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2</a:t>
            </a:r>
            <a:endParaRPr lang="zh-CN" altLang="en-US" sz="14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6580" y="2848214"/>
            <a:ext cx="4991636" cy="1422705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19" y="2885924"/>
            <a:ext cx="49538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 smtClean="0"/>
              <a:t>parent.ts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dirty="0"/>
              <a:t>@Component</a:t>
            </a:r>
            <a:r>
              <a:rPr lang="en-US" altLang="zh-CN" sz="1200" dirty="0" smtClean="0"/>
              <a:t>({</a:t>
            </a:r>
          </a:p>
          <a:p>
            <a:r>
              <a:rPr lang="en-US" altLang="zh-CN" sz="1200" dirty="0" smtClean="0"/>
              <a:t>…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providers</a:t>
            </a:r>
            <a:r>
              <a:rPr lang="en-US" altLang="zh-CN" sz="1200" b="1" dirty="0">
                <a:solidFill>
                  <a:srgbClr val="007DB8"/>
                </a:solidFill>
              </a:rPr>
              <a:t>: 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[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MyService</a:t>
            </a:r>
            <a:r>
              <a:rPr lang="en-US" altLang="zh-CN" sz="1200" b="1" dirty="0">
                <a:solidFill>
                  <a:srgbClr val="007DB8"/>
                </a:solidFill>
              </a:rPr>
              <a:t>]</a:t>
            </a:r>
          </a:p>
          <a:p>
            <a:r>
              <a:rPr lang="en-US" altLang="zh-CN" sz="1200" dirty="0" smtClean="0"/>
              <a:t>})</a:t>
            </a:r>
            <a:endParaRPr lang="en-US" altLang="zh-CN" sz="1200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ParentPage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constructor(</a:t>
            </a:r>
            <a:r>
              <a:rPr lang="en-US" altLang="zh-CN" sz="1200" b="1" dirty="0" err="1" smtClean="0">
                <a:solidFill>
                  <a:srgbClr val="007DB8"/>
                </a:solidFill>
              </a:rPr>
              <a:t>service:MyService</a:t>
            </a:r>
            <a:r>
              <a:rPr lang="en-US" altLang="zh-CN" sz="1200" dirty="0"/>
              <a:t>) {</a:t>
            </a:r>
            <a:r>
              <a:rPr lang="en-US" altLang="zh-CN" sz="1200" dirty="0" err="1" smtClean="0"/>
              <a:t>service.change.emit</a:t>
            </a:r>
            <a:r>
              <a:rPr lang="en-US" altLang="zh-CN" sz="1200" dirty="0" smtClean="0"/>
              <a:t>(123);}  … }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34495" y="3215602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6579" y="1455241"/>
            <a:ext cx="4991637" cy="1275747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19" y="1492951"/>
            <a:ext cx="4726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parent.html</a:t>
            </a:r>
          </a:p>
          <a:p>
            <a:endParaRPr lang="en-US" altLang="zh-CN" sz="1200" b="1" dirty="0"/>
          </a:p>
          <a:p>
            <a:r>
              <a:rPr lang="en-US" altLang="zh-CN" sz="1200" dirty="0" smtClean="0"/>
              <a:t>&lt;div&gt;</a:t>
            </a:r>
            <a:endParaRPr lang="en-US" altLang="zh-CN" sz="1200" dirty="0"/>
          </a:p>
          <a:p>
            <a:r>
              <a:rPr lang="en-US" altLang="zh-CN" sz="1200" dirty="0"/>
              <a:t>  &lt;h2&gt;Parent&lt;/h2&gt;</a:t>
            </a:r>
          </a:p>
          <a:p>
            <a:r>
              <a:rPr lang="en-US" altLang="zh-CN" sz="1200" dirty="0"/>
              <a:t>  </a:t>
            </a:r>
            <a:r>
              <a:rPr lang="en-US" altLang="zh-CN" sz="1200" b="1" dirty="0">
                <a:solidFill>
                  <a:srgbClr val="007DB8"/>
                </a:solidFill>
              </a:rPr>
              <a:t>&lt;</a:t>
            </a:r>
            <a:r>
              <a:rPr lang="en-US" altLang="zh-CN" sz="1200" b="1" dirty="0" smtClean="0">
                <a:solidFill>
                  <a:srgbClr val="007DB8"/>
                </a:solidFill>
              </a:rPr>
              <a:t>page-child&gt;&lt;/</a:t>
            </a:r>
            <a:r>
              <a:rPr lang="en-US" altLang="zh-CN" sz="1200" b="1" dirty="0">
                <a:solidFill>
                  <a:srgbClr val="007DB8"/>
                </a:solidFill>
              </a:rPr>
              <a:t>page-child&gt;</a:t>
            </a:r>
          </a:p>
          <a:p>
            <a:r>
              <a:rPr lang="en-US" altLang="zh-CN" sz="1200" dirty="0" smtClean="0"/>
              <a:t>&lt;/div&gt;</a:t>
            </a:r>
            <a:endParaRPr lang="zh-CN" altLang="en-US" sz="12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334495" y="1822629"/>
            <a:ext cx="430053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147" y="706550"/>
            <a:ext cx="6251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400" dirty="0"/>
              <a:t>Parent listens for child </a:t>
            </a:r>
            <a:r>
              <a:rPr lang="en-US" altLang="zh-CN" sz="1400" dirty="0" smtClean="0"/>
              <a:t>event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</a:rPr>
              <a:t>.</a:t>
            </a:r>
            <a:r>
              <a:rPr lang="en-US" altLang="zh-CN" sz="1400" dirty="0"/>
              <a:t> The child component exposes an </a:t>
            </a:r>
            <a:r>
              <a:rPr lang="en-US" altLang="zh-CN" sz="1400" dirty="0" err="1"/>
              <a:t>EventEmitter</a:t>
            </a:r>
            <a:r>
              <a:rPr lang="en-US" altLang="zh-CN" sz="1400" dirty="0"/>
              <a:t> property with which it emits events when something happens. The parent binds to that event property and reacts to those events.</a:t>
            </a:r>
            <a:endParaRPr lang="zh-CN" altLang="en-US" sz="14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959266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42980</TotalTime>
  <Words>793</Words>
  <Application>Microsoft Office PowerPoint</Application>
  <PresentationFormat>全屏显示(16:9)</PresentationFormat>
  <Paragraphs>244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Museo For Dell 300</vt:lpstr>
      <vt:lpstr>Museo Sans For Dell</vt:lpstr>
      <vt:lpstr>黑体</vt:lpstr>
      <vt:lpstr>Arial</vt:lpstr>
      <vt:lpstr>Arial Black</vt:lpstr>
      <vt:lpstr>Courier New</vt:lpstr>
      <vt:lpstr>Wingdings</vt:lpstr>
      <vt:lpstr>DellEMC_internal_template</vt:lpstr>
      <vt:lpstr>Component Interaction</vt:lpstr>
      <vt:lpstr>Agenda</vt:lpstr>
      <vt:lpstr> Parent to child</vt:lpstr>
      <vt:lpstr>Child to parent</vt:lpstr>
      <vt:lpstr>Child gets parent instance</vt:lpstr>
      <vt:lpstr>Parent gets child instance</vt:lpstr>
      <vt:lpstr>Service(1) </vt:lpstr>
      <vt:lpstr>Service(2) </vt:lpstr>
      <vt:lpstr>EventEmitter(1) </vt:lpstr>
      <vt:lpstr>EventEmitter(2) </vt:lpstr>
      <vt:lpstr>Subscribe(1)</vt:lpstr>
      <vt:lpstr>Subscribe(2)</vt:lpstr>
      <vt:lpstr> Example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EMC</dc:creator>
  <cp:keywords>Internal Use; Open</cp:keywords>
  <cp:lastModifiedBy>zhangfulin</cp:lastModifiedBy>
  <cp:revision>31</cp:revision>
  <cp:lastPrinted>2017-07-24T07:58:05Z</cp:lastPrinted>
  <dcterms:created xsi:type="dcterms:W3CDTF">2016-09-27T02:25:49Z</dcterms:created>
  <dcterms:modified xsi:type="dcterms:W3CDTF">2018-10-08T17:23:43Z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