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1" r:id="rId4"/>
    <p:sldId id="264" r:id="rId5"/>
    <p:sldId id="258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59" r:id="rId16"/>
    <p:sldId id="260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04" autoAdjust="0"/>
  </p:normalViewPr>
  <p:slideViewPr>
    <p:cSldViewPr snapToGrid="0">
      <p:cViewPr>
        <p:scale>
          <a:sx n="100" d="100"/>
          <a:sy n="100" d="100"/>
        </p:scale>
        <p:origin x="9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3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7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40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code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空格显示设置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editor.renderWhitespace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"boundary“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2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95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33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2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1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pitchFamily="34" charset="0"/>
              </a:rPr>
              <a:t>3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6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把逻辑放到服务里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把组件类中的逻辑限制到只有视图需要的逻辑。所有其它逻辑都应该被放到服务；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把可以重复使用的逻辑放到服务里，保持组件简单并聚焦于它们预期目的；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错误的方式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avoid */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'@angular/core';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Http, Response }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'@angular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Observable }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'rxjs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/Observable';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Hero }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'../shared/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hero.model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heroesUrl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'http://angular.io';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HeroListComponent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heroes: Hero[];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constructor(private http: Http) {}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.http.get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heroesUrl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.map((response: Response) =&gt; &lt;Hero[]&gt;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response.json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().data)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.catch(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.catchBadResponse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.finally(() =&gt;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.hideSpinner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.subscribe((heroes: Hero[]) =&gt;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heroes);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private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catchBadResponse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(err: any, source: Observable&lt;any&gt;)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log and handle the exception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Observable();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private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hideSpinner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hide the spinner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正确的方式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Component,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'@angular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Hero,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HeroService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'../shared';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@Component({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selector: '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toh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-hero-list',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template: `...`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HeroListComponent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heroes: Hero[];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constructor(private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heroService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HeroService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.heroService.getHeroes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.subscribe(heroes =&gt;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heroes);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@Input()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或者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@Output()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放到它们装饰的属性的同一行；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i = 0; i &lt; 10; i++) { setTimeout(function() { console.log(i); }, 100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i); }</a:t>
            </a:r>
          </a:p>
          <a:p>
            <a:endParaRPr lang="nn-NO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0; i &lt; 10; i++) { setTimeout(function() { console.log(i); }, 100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i);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n-NO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 err="1" smtClean="0"/>
              <a:t>setTimeout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在若干毫秒后执行一个函数，并且是在</a:t>
            </a:r>
            <a:r>
              <a:rPr lang="en-US" altLang="zh-CN" dirty="0" smtClean="0"/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循环结束后。</a:t>
            </a:r>
            <a:r>
              <a:rPr lang="en-US" altLang="zh-CN" dirty="0" smtClean="0"/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循环结束后，</a:t>
            </a:r>
            <a:r>
              <a:rPr lang="en-US" altLang="zh-CN" dirty="0" err="1" smtClean="0"/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dirty="0" smtClean="0"/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所以当函数被调用的时候，它会打印出 </a:t>
            </a:r>
            <a:r>
              <a:rPr lang="en-US" altLang="zh-CN" dirty="0" smtClean="0"/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由于是延迟执行，循环很快已经执行完成了，所以这个时候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，每个方法里的变量都是同一个，所以打印出来的都是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0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5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1.map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有返回值，返回一个新的数组，每个元素为调用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let other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list.map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return d * 2; }); console.log(other); // print: [2, 4, 6, 8, 10]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2.filter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有返回值，返回一个符合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条件的元素数组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let other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list.filter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return d % 2; }); console.log(other); // print: [1, 3, 5]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3.some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，判断是否有元素符合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条件，如果有一个元素符合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条件，则循环会终止。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list.some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console.log(d,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return d &gt; 3; }); // print: 1,0 2,1 3,2 4,3 // return false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4.every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，判断每个元素是否符合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条件，有一个元素不满足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条件，则循环终止，返回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list.every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console.log(d,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return d &lt; 3; }); // print: 1,0 2,1 3,2 // return false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5.forEach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没有返回值，只针对每个元素调用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优点：代码简洁。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缺点：无法使用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等终止循环。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let other = [];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list.forEach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other.push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 * 2); }); console.log(other); // print: [2, 4, 6, 8, 10]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6.for in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for-in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循环实际是为循环”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enumerable“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对象而设计的，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也可以循环数组，但是不推荐这样使用，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for–in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是用来循环带有字符串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的对象的方法。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缺点：只能获得对象的键名，不能直接获取键值。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{a:1, b:2, c:3}; for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 in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console.log("obj." + prop + " = "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[prop]); } // print: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1"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2"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3"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7.for of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提供，具有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接口，就可以用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循环遍历它的成员。也就是说，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循环内部调用的是数据结构的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Symbol.iterator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循环可以使用的范围包括数组、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结构、某些类似数组的对象（比如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对象）、后文的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对象，以及字符串。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有些数据结构是在现有数据结构的基础上，计算生成的。比如，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都部署了以下三个方法，调用后都返回遍历器对象。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返回一个遍历器对象，用来遍历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组成的数组。对于数组，键名就是索引值；对于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，键名与键值相同。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接口，默认就是调用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返回一个遍历器对象，用来遍历所有的键名。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返回一个遍历器对象，用来遍历所有的键值。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这三个方法调用后生成的遍历器对象，所遍历的都是计算生成的数据结构。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"hello"; for (let s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console.log(s)};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h e 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遍历数组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for (let e of list) { console.log(e); }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print: 1 2 3 4 5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遍历对象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{a:1, b:2, c:3}; for (let key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Object.keys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 console.log(key,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[key]); 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print: a 1 b 2 c 3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说明：对于普通的对象，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for...in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循环可以遍历键名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Object.keys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for...of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循环会报错。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一种解决方法是，使用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Object.keys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方法将对象的键名生成一个数组，然后遍历这个数组。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entries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['a', 'b', 'c']; for (let pair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arr.entries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 console.log(pair); }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[0, 'a'] // [1, 'b'] // [2, 'c']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8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8383" y="2347123"/>
            <a:ext cx="8055235" cy="2163754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Angular Coding Style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建议使用模板字符串取代连接字符</a:t>
            </a:r>
            <a:r>
              <a:rPr lang="zh-CN" altLang="en-US" dirty="0" smtClean="0"/>
              <a:t>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模板字符串使用反引号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(` `)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 来代替普通字符串中的用双引号和单引号。模板字符串可以包含特定语法（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${expression}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）的占位符。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在普通字符串中嵌入表达式，必须使用如下语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法：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现在通过模板字符串，我们可以使用一种更优雅的方式来表示：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85626" y="3004489"/>
            <a:ext cx="10220747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'Fifteen is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 and\nnot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2025" y="4712065"/>
            <a:ext cx="8090356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`Fifteen is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and not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2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建议优先使用</a:t>
            </a:r>
            <a:r>
              <a:rPr lang="en-US" altLang="zh-CN" dirty="0" err="1"/>
              <a:t>for..of</a:t>
            </a:r>
            <a:r>
              <a:rPr lang="zh-CN" altLang="en-US" dirty="0"/>
              <a:t>循环，避免使用</a:t>
            </a:r>
            <a:r>
              <a:rPr lang="en-US" altLang="zh-CN" dirty="0" smtClean="0"/>
              <a:t>for…in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zh-CN" altLang="en-US" dirty="0"/>
              <a:t>循环值，不支持</a:t>
            </a:r>
            <a:r>
              <a:rPr lang="en-US" altLang="zh-CN" dirty="0"/>
              <a:t>break</a:t>
            </a:r>
          </a:p>
          <a:p>
            <a:r>
              <a:rPr lang="en-US" altLang="zh-CN" dirty="0"/>
              <a:t>for in </a:t>
            </a:r>
            <a:r>
              <a:rPr lang="zh-CN" altLang="en-US" dirty="0"/>
              <a:t>循环的是</a:t>
            </a:r>
            <a:r>
              <a:rPr lang="en-US" altLang="zh-CN" dirty="0"/>
              <a:t>key-value</a:t>
            </a:r>
            <a:r>
              <a:rPr lang="zh-CN" altLang="en-US" dirty="0"/>
              <a:t>，不忽略数组的属性</a:t>
            </a:r>
          </a:p>
          <a:p>
            <a:r>
              <a:rPr lang="en-US" altLang="zh-CN" dirty="0"/>
              <a:t>for of </a:t>
            </a:r>
            <a:r>
              <a:rPr lang="zh-CN" altLang="en-US" dirty="0"/>
              <a:t>循环值，忽略数组的属性值，支持</a:t>
            </a:r>
            <a:r>
              <a:rPr lang="en-US" altLang="zh-CN" dirty="0"/>
              <a:t>break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00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建议优先使用箭头函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箭头函数相当于匿名函数，并且简化了函数定义</a:t>
            </a:r>
            <a:endParaRPr lang="en-US" altLang="zh-CN" dirty="0" smtClean="0"/>
          </a:p>
          <a:p>
            <a:r>
              <a:rPr lang="en-US" altLang="zh-CN" dirty="0" smtClean="0"/>
              <a:t>() </a:t>
            </a:r>
            <a:r>
              <a:rPr lang="en-US" altLang="zh-CN" dirty="0"/>
              <a:t>=&gt; </a:t>
            </a:r>
            <a:r>
              <a:rPr lang="en-US" altLang="zh-CN" dirty="0" smtClean="0"/>
              <a:t>5;</a:t>
            </a:r>
            <a:r>
              <a:rPr lang="zh-CN" altLang="en-US" dirty="0" smtClean="0"/>
              <a:t>等同于</a:t>
            </a:r>
            <a:r>
              <a:rPr lang="en-US" altLang="zh-CN" dirty="0" smtClean="0"/>
              <a:t>() =&gt;{ </a:t>
            </a:r>
            <a:r>
              <a:rPr lang="en-US" altLang="zh-CN" dirty="0"/>
              <a:t>return 5 </a:t>
            </a:r>
            <a:r>
              <a:rPr lang="en-US" altLang="zh-CN" dirty="0" smtClean="0"/>
              <a:t>};</a:t>
            </a:r>
            <a:r>
              <a:rPr lang="zh-CN" altLang="en-US" dirty="0" smtClean="0"/>
              <a:t>一行语句返回时可省略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{}</a:t>
            </a:r>
          </a:p>
          <a:p>
            <a:r>
              <a:rPr lang="zh-CN" altLang="en-US" dirty="0" smtClean="0"/>
              <a:t>一个参数时前面括号可以省略</a:t>
            </a:r>
            <a:endParaRPr lang="en-US" altLang="zh-CN" dirty="0" smtClean="0"/>
          </a:p>
          <a:p>
            <a:r>
              <a:rPr lang="es-ES" altLang="zh-CN" dirty="0"/>
              <a:t>(x, y) =&gt; x * x + y * </a:t>
            </a:r>
            <a:r>
              <a:rPr lang="es-ES" altLang="zh-CN" dirty="0" smtClean="0"/>
              <a:t>y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两个参数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35001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使用空格代替</a:t>
            </a:r>
            <a:r>
              <a:rPr lang="en-US" altLang="zh-CN" dirty="0"/>
              <a:t>tab</a:t>
            </a:r>
            <a:r>
              <a:rPr lang="zh-CN" altLang="en-US" dirty="0"/>
              <a:t>，建议是使用</a:t>
            </a:r>
            <a:r>
              <a:rPr lang="en-US" altLang="zh-CN" dirty="0"/>
              <a:t>4</a:t>
            </a:r>
            <a:r>
              <a:rPr lang="zh-CN" altLang="en-US" dirty="0"/>
              <a:t>个空格</a:t>
            </a:r>
          </a:p>
          <a:p>
            <a:r>
              <a:rPr lang="zh-CN" altLang="en-US" dirty="0"/>
              <a:t>每次只声明一个变量</a:t>
            </a:r>
          </a:p>
          <a:p>
            <a:r>
              <a:rPr lang="zh-CN" altLang="en-US" dirty="0"/>
              <a:t>不能省略分号，每个语句都要以分号结尾。不要依赖于</a:t>
            </a:r>
            <a:r>
              <a:rPr lang="en-US" altLang="zh-CN" dirty="0"/>
              <a:t>JS</a:t>
            </a:r>
            <a:r>
              <a:rPr lang="zh-CN" altLang="en-US" dirty="0"/>
              <a:t>自动添加分号的功能</a:t>
            </a:r>
          </a:p>
          <a:p>
            <a:r>
              <a:rPr lang="zh-CN" altLang="en-US" dirty="0"/>
              <a:t>尽量使用单引号包裹普通字符串，不使用双引号。如果字符串中包含单引号字符，应该使用模板字符</a:t>
            </a:r>
            <a:r>
              <a:rPr lang="zh-CN" altLang="en-US" dirty="0" smtClean="0"/>
              <a:t>串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54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Code </a:t>
            </a:r>
            <a:r>
              <a:rPr lang="zh-CN" altLang="en-US" dirty="0"/>
              <a:t>常</a:t>
            </a:r>
            <a:r>
              <a:rPr lang="zh-CN" altLang="en-US" dirty="0" smtClean="0"/>
              <a:t>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/>
              <a:t>快捷</a:t>
            </a:r>
            <a:r>
              <a:rPr lang="zh-CN" altLang="en-US" dirty="0" smtClean="0"/>
              <a:t>编辑方式</a:t>
            </a:r>
            <a:r>
              <a:rPr lang="en-US" altLang="zh-CN" dirty="0" err="1" smtClean="0"/>
              <a:t>div.card#id</a:t>
            </a:r>
            <a:r>
              <a:rPr lang="en-US" altLang="zh-CN" dirty="0" smtClean="0"/>
              <a:t>*5</a:t>
            </a:r>
          </a:p>
          <a:p>
            <a:r>
              <a:rPr lang="zh-CN" altLang="en-US" dirty="0"/>
              <a:t>常</a:t>
            </a:r>
            <a:r>
              <a:rPr lang="zh-CN" altLang="en-US" dirty="0" smtClean="0"/>
              <a:t>用插件</a:t>
            </a:r>
            <a:endParaRPr lang="en-US" altLang="zh-CN" dirty="0"/>
          </a:p>
          <a:p>
            <a:pPr lvl="1"/>
            <a:r>
              <a:rPr lang="en-US" altLang="zh-CN" b="1" dirty="0" smtClean="0"/>
              <a:t>Angular </a:t>
            </a:r>
            <a:r>
              <a:rPr lang="en-US" altLang="zh-CN" b="1" dirty="0"/>
              <a:t>6 </a:t>
            </a:r>
            <a:r>
              <a:rPr lang="en-US" altLang="zh-CN" b="1" dirty="0" smtClean="0"/>
              <a:t>Snippets</a:t>
            </a:r>
            <a:endParaRPr lang="en-US" altLang="zh-CN" dirty="0"/>
          </a:p>
          <a:p>
            <a:pPr lvl="1"/>
            <a:r>
              <a:rPr lang="en-US" altLang="zh-CN" b="1" dirty="0" smtClean="0"/>
              <a:t>Beautify </a:t>
            </a:r>
            <a:r>
              <a:rPr lang="en-US" altLang="zh-CN" b="1" dirty="0" err="1" smtClean="0"/>
              <a:t>css</a:t>
            </a:r>
            <a:r>
              <a:rPr lang="en-US" altLang="zh-CN" b="1" dirty="0" smtClean="0"/>
              <a:t>/sass/</a:t>
            </a:r>
            <a:r>
              <a:rPr lang="en-US" altLang="zh-CN" b="1" dirty="0" err="1" smtClean="0"/>
              <a:t>scss</a:t>
            </a:r>
            <a:r>
              <a:rPr lang="en-US" altLang="zh-CN" b="1" dirty="0" smtClean="0"/>
              <a:t>/less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Debugger </a:t>
            </a:r>
            <a:r>
              <a:rPr lang="en-US" altLang="zh-CN" b="1" dirty="0"/>
              <a:t>for </a:t>
            </a:r>
            <a:r>
              <a:rPr lang="en-US" altLang="zh-CN" b="1" dirty="0" smtClean="0"/>
              <a:t>Chrome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TSLint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用快捷键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行编辑（按住</a:t>
            </a:r>
            <a:r>
              <a:rPr lang="en-US" altLang="zh-CN" dirty="0" smtClean="0"/>
              <a:t>alt </a:t>
            </a:r>
            <a:r>
              <a:rPr lang="zh-CN" altLang="en-US" dirty="0" smtClean="0"/>
              <a:t>点击光标）或者按住</a:t>
            </a:r>
            <a:r>
              <a:rPr lang="en-US" altLang="zh-CN" dirty="0"/>
              <a:t>alt + shift </a:t>
            </a:r>
            <a:r>
              <a:rPr lang="zh-CN" altLang="en-US" dirty="0" smtClean="0"/>
              <a:t>拖动光标</a:t>
            </a:r>
            <a:endParaRPr lang="en-US" altLang="zh-CN" dirty="0" smtClean="0"/>
          </a:p>
          <a:p>
            <a:pPr lvl="1"/>
            <a:r>
              <a:rPr lang="zh-CN" altLang="en-US" dirty="0"/>
              <a:t>快</a:t>
            </a:r>
            <a:r>
              <a:rPr lang="zh-CN" altLang="en-US" dirty="0" smtClean="0"/>
              <a:t>捷复制（</a:t>
            </a:r>
            <a:r>
              <a:rPr lang="en-US" altLang="zh-CN" dirty="0" smtClean="0"/>
              <a:t>alt + shift + </a:t>
            </a:r>
            <a:r>
              <a:rPr lang="zh-CN" altLang="en-US" dirty="0" smtClean="0"/>
              <a:t>↑</a:t>
            </a:r>
            <a:r>
              <a:rPr lang="en-US" altLang="zh-CN" dirty="0" smtClean="0"/>
              <a:t>/</a:t>
            </a:r>
            <a:r>
              <a:rPr lang="zh-CN" altLang="en-US" dirty="0" smtClean="0"/>
              <a:t>↓）</a:t>
            </a:r>
            <a:endParaRPr lang="en-US" altLang="zh-CN" dirty="0" smtClean="0"/>
          </a:p>
          <a:p>
            <a:pPr lvl="1"/>
            <a:r>
              <a:rPr lang="zh-CN" altLang="en-US" dirty="0"/>
              <a:t>快</a:t>
            </a:r>
            <a:r>
              <a:rPr lang="zh-CN" altLang="en-US" dirty="0" smtClean="0"/>
              <a:t>捷移动（</a:t>
            </a:r>
            <a:r>
              <a:rPr lang="en-US" altLang="zh-CN" dirty="0" smtClean="0"/>
              <a:t>alt + </a:t>
            </a:r>
            <a:r>
              <a:rPr lang="zh-CN" altLang="en-US" dirty="0" smtClean="0"/>
              <a:t>↑</a:t>
            </a:r>
            <a:r>
              <a:rPr lang="en-US" altLang="zh-CN" dirty="0"/>
              <a:t>/</a:t>
            </a:r>
            <a:r>
              <a:rPr lang="zh-CN" altLang="en-US" dirty="0"/>
              <a:t>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光</a:t>
            </a:r>
            <a:r>
              <a:rPr lang="zh-CN" altLang="en-US" dirty="0" smtClean="0"/>
              <a:t>标位置切换</a:t>
            </a:r>
            <a:r>
              <a:rPr lang="zh-CN" altLang="en-US" dirty="0"/>
              <a:t>（</a:t>
            </a:r>
            <a:r>
              <a:rPr lang="en-US" altLang="zh-CN" dirty="0" smtClean="0"/>
              <a:t>alt + </a:t>
            </a:r>
            <a:r>
              <a:rPr lang="zh-CN" altLang="en-US" dirty="0" smtClean="0"/>
              <a:t>←</a:t>
            </a:r>
            <a:r>
              <a:rPr lang="en-US" altLang="zh-CN" dirty="0" smtClean="0"/>
              <a:t>/</a:t>
            </a:r>
            <a:r>
              <a:rPr lang="zh-CN" altLang="en-US" dirty="0" smtClean="0"/>
              <a:t>→）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近</a:t>
            </a:r>
            <a:r>
              <a:rPr lang="zh-CN" altLang="en-US" dirty="0"/>
              <a:t>打</a:t>
            </a:r>
            <a:r>
              <a:rPr lang="zh-CN" altLang="en-US" dirty="0" smtClean="0"/>
              <a:t>开以及快</a:t>
            </a:r>
            <a:r>
              <a:rPr lang="zh-CN" altLang="en-US" dirty="0"/>
              <a:t>捷搜索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ctrl + e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ctrl + p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451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smtClean="0">
                <a:solidFill>
                  <a:schemeClr val="accent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LOREM IPSUM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LOREM IPSUM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77222" y="1081737"/>
            <a:ext cx="2875743" cy="62819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>
              <a:defRPr/>
            </a:pPr>
            <a:r>
              <a:rPr lang="en-US" altLang="zh-CN" sz="3600" spc="169" dirty="0" smtClean="0">
                <a:solidFill>
                  <a:schemeClr val="bg1">
                    <a:lumMod val="85000"/>
                  </a:schemeClr>
                </a:solidFill>
              </a:rPr>
              <a:t>CONTENTS</a:t>
            </a:r>
          </a:p>
        </p:txBody>
      </p:sp>
      <p:sp>
        <p:nvSpPr>
          <p:cNvPr id="15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2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目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录（</a:t>
            </a:r>
            <a:r>
              <a:rPr lang="en-US" altLang="zh-CN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1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）</a:t>
            </a:r>
            <a:endParaRPr lang="zh-CN" altLang="en-US" sz="5400" b="1" dirty="0" smtClean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183821" y="1709933"/>
            <a:ext cx="9545065" cy="876508"/>
            <a:chOff x="280247" y="2163209"/>
            <a:chExt cx="7701654" cy="707230"/>
          </a:xfrm>
        </p:grpSpPr>
        <p:sp>
          <p:nvSpPr>
            <p:cNvPr id="19" name="椭圆 4"/>
            <p:cNvSpPr/>
            <p:nvPr>
              <p:custDataLst>
                <p:tags r:id="rId20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0" name="椭圆 19"/>
            <p:cNvSpPr/>
            <p:nvPr>
              <p:custDataLst>
                <p:tags r:id="rId21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525252"/>
                  </a:solidFill>
                </a:rPr>
                <a:t>01</a:t>
              </a: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2" name="TextBox 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02434" y="2291827"/>
              <a:ext cx="647946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>
                  <a:latin typeface="+mn-ea"/>
                  <a:ea typeface="+mn-ea"/>
                </a:rPr>
                <a:t>命</a:t>
              </a:r>
              <a:r>
                <a:rPr lang="zh-CN" altLang="en-US" sz="2000" dirty="0">
                  <a:latin typeface="+mn-ea"/>
                  <a:ea typeface="+mn-ea"/>
                </a:rPr>
                <a:t>名规则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812403" y="2745844"/>
            <a:ext cx="6675792" cy="876508"/>
            <a:chOff x="280247" y="2163209"/>
            <a:chExt cx="5386515" cy="707230"/>
          </a:xfrm>
        </p:grpSpPr>
        <p:sp>
          <p:nvSpPr>
            <p:cNvPr id="11" name="椭圆 4"/>
            <p:cNvSpPr/>
            <p:nvPr>
              <p:custDataLst>
                <p:tags r:id="rId16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12" name="椭圆 11"/>
            <p:cNvSpPr/>
            <p:nvPr>
              <p:custDataLst>
                <p:tags r:id="rId17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02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14" name="TextBox 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02435" y="2291827"/>
              <a:ext cx="416432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latin typeface="+mn-ea"/>
                  <a:ea typeface="+mn-ea"/>
                </a:rPr>
                <a:t>成员顺序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1375336" y="3850017"/>
            <a:ext cx="6673032" cy="876508"/>
            <a:chOff x="280247" y="2163209"/>
            <a:chExt cx="5384288" cy="707230"/>
          </a:xfrm>
        </p:grpSpPr>
        <p:sp>
          <p:nvSpPr>
            <p:cNvPr id="18" name="椭圆 4"/>
            <p:cNvSpPr/>
            <p:nvPr>
              <p:custDataLst>
                <p:tags r:id="rId12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3" name="椭圆 22"/>
            <p:cNvSpPr/>
            <p:nvPr>
              <p:custDataLst>
                <p:tags r:id="rId13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03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5" name="TextBox 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02435" y="2291827"/>
              <a:ext cx="4162100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latin typeface="+mn-ea"/>
                  <a:ea typeface="+mn-ea"/>
                </a:rPr>
                <a:t>把逻辑放到服务里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7"/>
            </p:custDataLst>
          </p:nvPr>
        </p:nvGrpSpPr>
        <p:grpSpPr>
          <a:xfrm>
            <a:off x="2003918" y="4954190"/>
            <a:ext cx="4891477" cy="876508"/>
            <a:chOff x="280247" y="2163209"/>
            <a:chExt cx="3946800" cy="707230"/>
          </a:xfrm>
        </p:grpSpPr>
        <p:sp>
          <p:nvSpPr>
            <p:cNvPr id="27" name="椭圆 4"/>
            <p:cNvSpPr/>
            <p:nvPr>
              <p:custDataLst>
                <p:tags r:id="rId8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04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0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30" name="TextBox 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02435" y="2291827"/>
              <a:ext cx="2724612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>
                  <a:latin typeface="+mn-ea"/>
                  <a:ea typeface="+mn-ea"/>
                </a:rPr>
                <a:t>不</a:t>
              </a:r>
              <a:r>
                <a:rPr lang="zh-CN" altLang="en-US" sz="2000" dirty="0">
                  <a:latin typeface="+mn-ea"/>
                  <a:ea typeface="+mn-ea"/>
                </a:rPr>
                <a:t>要给输出属性加前缀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05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77222" y="1081737"/>
            <a:ext cx="2875743" cy="62819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>
              <a:defRPr/>
            </a:pPr>
            <a:r>
              <a:rPr lang="en-US" altLang="zh-CN" sz="3600" spc="169" dirty="0" smtClean="0">
                <a:solidFill>
                  <a:schemeClr val="bg1">
                    <a:lumMod val="85000"/>
                  </a:schemeClr>
                </a:solidFill>
              </a:rPr>
              <a:t>CONTENTS</a:t>
            </a:r>
          </a:p>
        </p:txBody>
      </p:sp>
      <p:sp>
        <p:nvSpPr>
          <p:cNvPr id="15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2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目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录（</a:t>
            </a:r>
            <a:r>
              <a:rPr lang="en-US" altLang="zh-CN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2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）</a:t>
            </a:r>
            <a:endParaRPr lang="zh-CN" altLang="en-US" sz="5400" b="1" dirty="0" smtClean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183821" y="1709933"/>
            <a:ext cx="9545065" cy="876508"/>
            <a:chOff x="280247" y="2163209"/>
            <a:chExt cx="7701654" cy="707230"/>
          </a:xfrm>
        </p:grpSpPr>
        <p:sp>
          <p:nvSpPr>
            <p:cNvPr id="19" name="椭圆 4"/>
            <p:cNvSpPr/>
            <p:nvPr>
              <p:custDataLst>
                <p:tags r:id="rId20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0" name="椭圆 19"/>
            <p:cNvSpPr/>
            <p:nvPr>
              <p:custDataLst>
                <p:tags r:id="rId21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05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2" name="TextBox 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02434" y="2291827"/>
              <a:ext cx="647946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建议使用</a:t>
              </a:r>
              <a:r>
                <a:rPr lang="en-US" altLang="zh-CN" sz="2000" dirty="0" err="1">
                  <a:latin typeface="+mn-lt"/>
                  <a:ea typeface="+mn-ea"/>
                </a:rPr>
                <a:t>const</a:t>
              </a:r>
              <a:r>
                <a:rPr lang="zh-CN" altLang="en-US" sz="2000" dirty="0">
                  <a:latin typeface="+mn-lt"/>
                  <a:ea typeface="+mn-ea"/>
                </a:rPr>
                <a:t>或</a:t>
              </a:r>
              <a:r>
                <a:rPr lang="en-US" altLang="zh-CN" sz="2000" dirty="0">
                  <a:latin typeface="+mn-lt"/>
                  <a:ea typeface="+mn-ea"/>
                </a:rPr>
                <a:t>let</a:t>
              </a:r>
              <a:r>
                <a:rPr lang="zh-CN" altLang="en-US" sz="2000" dirty="0">
                  <a:latin typeface="+mn-lt"/>
                  <a:ea typeface="+mn-ea"/>
                </a:rPr>
                <a:t>关键字来</a:t>
              </a:r>
              <a:r>
                <a:rPr lang="zh-CN" altLang="en-US" sz="2000" dirty="0">
                  <a:latin typeface="+mn-lt"/>
                  <a:ea typeface="+mn-ea"/>
                </a:rPr>
                <a:t>声明所有局部变</a:t>
              </a:r>
              <a:r>
                <a:rPr lang="zh-CN" altLang="en-US" sz="2000" dirty="0">
                  <a:latin typeface="+mn-lt"/>
                  <a:ea typeface="+mn-ea"/>
                </a:rPr>
                <a:t>量，</a:t>
              </a:r>
              <a:r>
                <a:rPr lang="zh-CN" altLang="en-US" sz="2000" dirty="0">
                  <a:latin typeface="+mn-lt"/>
                  <a:ea typeface="+mn-ea"/>
                </a:rPr>
                <a:t>拒绝使用关键</a:t>
              </a:r>
              <a:r>
                <a:rPr lang="zh-CN" altLang="en-US" sz="2000" dirty="0">
                  <a:latin typeface="+mn-lt"/>
                  <a:ea typeface="+mn-ea"/>
                </a:rPr>
                <a:t>字</a:t>
              </a:r>
              <a:r>
                <a:rPr lang="en-US" altLang="zh-CN" sz="2000" dirty="0" err="1">
                  <a:latin typeface="+mn-lt"/>
                  <a:ea typeface="+mn-ea"/>
                </a:rPr>
                <a:t>var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812403" y="2745844"/>
            <a:ext cx="6675792" cy="876508"/>
            <a:chOff x="280247" y="2163209"/>
            <a:chExt cx="5386515" cy="707230"/>
          </a:xfrm>
        </p:grpSpPr>
        <p:sp>
          <p:nvSpPr>
            <p:cNvPr id="11" name="椭圆 4"/>
            <p:cNvSpPr/>
            <p:nvPr>
              <p:custDataLst>
                <p:tags r:id="rId16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12" name="椭圆 11"/>
            <p:cNvSpPr/>
            <p:nvPr>
              <p:custDataLst>
                <p:tags r:id="rId17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06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14" name="TextBox 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02435" y="2291827"/>
              <a:ext cx="416432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建议使</a:t>
              </a:r>
              <a:r>
                <a:rPr lang="zh-CN" altLang="en-US" sz="2000" dirty="0">
                  <a:latin typeface="+mn-lt"/>
                  <a:ea typeface="+mn-ea"/>
                </a:rPr>
                <a:t>用模板字符串取代连接字符串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1375336" y="3850017"/>
            <a:ext cx="6673032" cy="876508"/>
            <a:chOff x="280247" y="2163209"/>
            <a:chExt cx="5384288" cy="707230"/>
          </a:xfrm>
        </p:grpSpPr>
        <p:sp>
          <p:nvSpPr>
            <p:cNvPr id="18" name="椭圆 4"/>
            <p:cNvSpPr/>
            <p:nvPr>
              <p:custDataLst>
                <p:tags r:id="rId12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3" name="椭圆 22"/>
            <p:cNvSpPr/>
            <p:nvPr>
              <p:custDataLst>
                <p:tags r:id="rId13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07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5" name="TextBox 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02435" y="2291827"/>
              <a:ext cx="4162100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建议优先使用</a:t>
              </a:r>
              <a:r>
                <a:rPr lang="en-US" altLang="zh-CN" sz="2000" dirty="0" err="1">
                  <a:latin typeface="+mn-lt"/>
                  <a:ea typeface="+mn-ea"/>
                </a:rPr>
                <a:t>for</a:t>
              </a:r>
              <a:r>
                <a:rPr lang="en-US" altLang="zh-CN" sz="2000" dirty="0" err="1">
                  <a:latin typeface="+mn-lt"/>
                  <a:ea typeface="+mn-ea"/>
                </a:rPr>
                <a:t>..</a:t>
              </a:r>
              <a:r>
                <a:rPr lang="en-US" altLang="zh-CN" sz="2000" dirty="0" err="1">
                  <a:latin typeface="+mn-lt"/>
                  <a:ea typeface="+mn-ea"/>
                </a:rPr>
                <a:t>of</a:t>
              </a:r>
              <a:r>
                <a:rPr lang="zh-CN" altLang="en-US" sz="2000" dirty="0">
                  <a:latin typeface="+mn-lt"/>
                  <a:ea typeface="+mn-ea"/>
                </a:rPr>
                <a:t>循环，避免</a:t>
              </a:r>
              <a:r>
                <a:rPr lang="zh-CN" altLang="en-US" sz="2000" dirty="0">
                  <a:latin typeface="+mn-lt"/>
                  <a:ea typeface="+mn-ea"/>
                </a:rPr>
                <a:t>使用</a:t>
              </a:r>
              <a:r>
                <a:rPr lang="en-US" altLang="zh-CN" sz="2000" dirty="0">
                  <a:latin typeface="+mn-lt"/>
                  <a:ea typeface="+mn-ea"/>
                </a:rPr>
                <a:t>for…in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7"/>
            </p:custDataLst>
          </p:nvPr>
        </p:nvGrpSpPr>
        <p:grpSpPr>
          <a:xfrm>
            <a:off x="2003918" y="4954190"/>
            <a:ext cx="4891477" cy="876508"/>
            <a:chOff x="280247" y="2163209"/>
            <a:chExt cx="3946800" cy="707230"/>
          </a:xfrm>
        </p:grpSpPr>
        <p:sp>
          <p:nvSpPr>
            <p:cNvPr id="27" name="椭圆 4"/>
            <p:cNvSpPr/>
            <p:nvPr>
              <p:custDataLst>
                <p:tags r:id="rId8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08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0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30" name="TextBox 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02435" y="2291827"/>
              <a:ext cx="2724612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 smtClean="0">
                  <a:latin typeface="+mn-lt"/>
                  <a:ea typeface="+mn-ea"/>
                </a:rPr>
                <a:t>建议优先使用箭头函数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60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</a:t>
            </a:r>
            <a:r>
              <a:rPr lang="zh-CN" altLang="en-US" dirty="0"/>
              <a:t>名规则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561237"/>
            <a:ext cx="9134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文件的命名：</a:t>
            </a:r>
            <a:endParaRPr lang="en-US" altLang="zh-CN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每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个文件只定义一样东西 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比如服务或者组件 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，把文件大小限制在 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400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行代码以内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；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   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定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义小函数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，建议限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制在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75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行之内； 遵循同一个模式来描述符号的特性和类型。推荐的模式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 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feature.type.ts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，使用惯用的后缀来描述类型，比如 *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service.ts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 *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component.ts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*.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pipe.ts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*.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model.ts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；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在描述性名字里面，使用横杠来分隔单词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;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例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如：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hero-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list.component.ts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985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命名规则（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535323"/>
            <a:ext cx="297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组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件、指令、服务的命名：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1904655"/>
            <a:ext cx="9071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使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用大写驼峰命名法来命名所有符号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类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。保持符号的名字与它所在的文件名字相同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;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把符号的类型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比如组件、服务、指令等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附加到符号名的后面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;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如下所示：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74234"/>
              </p:ext>
            </p:extLst>
          </p:nvPr>
        </p:nvGraphicFramePr>
        <p:xfrm>
          <a:off x="838199" y="2693035"/>
          <a:ext cx="8905878" cy="1943100"/>
        </p:xfrm>
        <a:graphic>
          <a:graphicData uri="http://schemas.openxmlformats.org/drawingml/2006/table">
            <a:tbl>
              <a:tblPr/>
              <a:tblGrid>
                <a:gridCol w="4452939"/>
                <a:gridCol w="44529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符号名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文件名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export class HeroesComponent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heroes.component.ts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export class HeroListComponent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hero-list.component.ts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export class ValidationDirective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validation.directive.ts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export class </a:t>
                      </a:r>
                      <a:r>
                        <a:rPr lang="en-US" dirty="0" err="1" smtClean="0">
                          <a:effectLst/>
                        </a:rPr>
                        <a:t>HeroDataService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hero-</a:t>
                      </a:r>
                      <a:r>
                        <a:rPr lang="en-US" dirty="0" err="1">
                          <a:effectLst/>
                        </a:rPr>
                        <a:t>data.service.ts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5695" y="4929485"/>
            <a:ext cx="7702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接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口命名：</a:t>
            </a:r>
            <a:endParaRPr lang="zh-CN" altLang="en-US" b="1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使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用大写驼峰命名法来命名接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口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；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不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要在接口名字前面加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前缀；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95" y="5869166"/>
            <a:ext cx="5840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常量命名：</a:t>
            </a:r>
            <a:endParaRPr lang="en-US" altLang="zh-CN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用 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const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声明变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量，全大写，单词间用下划线分割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成员顺序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282890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把属性成员放到顶部，方法成员紧随其后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；先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放公共成员，再放私有成员，并按照字母顺序排列；</a:t>
            </a:r>
            <a:endParaRPr lang="zh-CN" altLang="en-US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199" y="1845677"/>
            <a:ext cx="8010525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89DDFF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CB6B"/>
                </a:solidFill>
                <a:latin typeface="Consolas" panose="020B0609020204030204" pitchFamily="49" charset="0"/>
              </a:rPr>
              <a:t>ToastComponent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CB6B"/>
                </a:solidFill>
                <a:latin typeface="Consolas" panose="020B0609020204030204" pitchFamily="49" charset="0"/>
              </a:rPr>
              <a:t>implementsOnInit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i="1" dirty="0">
                <a:solidFill>
                  <a:srgbClr val="546E7A"/>
                </a:solidFill>
                <a:latin typeface="Consolas" panose="020B0609020204030204" pitchFamily="49" charset="0"/>
              </a:rPr>
              <a:t>//public properties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message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2CCD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title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2CCD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i="1" dirty="0">
                <a:solidFill>
                  <a:srgbClr val="546E7A"/>
                </a:solidFill>
                <a:latin typeface="Consolas" panose="020B0609020204030204" pitchFamily="49" charset="0"/>
              </a:rPr>
              <a:t>//private fields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privatedefaults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title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'',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message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C3E88D"/>
                </a:solidFill>
                <a:latin typeface="Consolas" panose="020B0609020204030204" pitchFamily="49" charset="0"/>
              </a:rPr>
              <a:t>May the Force be with You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toastElement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2CCD6"/>
                </a:solidFill>
                <a:latin typeface="Consolas" panose="020B0609020204030204" pitchFamily="49" charset="0"/>
              </a:rPr>
              <a:t>any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i="1" dirty="0">
                <a:solidFill>
                  <a:srgbClr val="546E7A"/>
                </a:solidFill>
                <a:latin typeface="Consolas" panose="020B0609020204030204" pitchFamily="49" charset="0"/>
              </a:rPr>
              <a:t>//public methods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2AAFF"/>
                </a:solidFill>
                <a:latin typeface="Consolas" panose="020B0609020204030204" pitchFamily="49" charset="0"/>
              </a:rPr>
              <a:t>activate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title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message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ngOnInit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toastElement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3E88D"/>
                </a:solidFill>
                <a:latin typeface="Consolas" panose="020B0609020204030204" pitchFamily="49" charset="0"/>
              </a:rPr>
              <a:t>toh</a:t>
            </a:r>
            <a:r>
              <a:rPr lang="en-US" altLang="zh-CN" dirty="0">
                <a:solidFill>
                  <a:srgbClr val="C3E88D"/>
                </a:solidFill>
                <a:latin typeface="Consolas" panose="020B0609020204030204" pitchFamily="49" charset="0"/>
              </a:rPr>
              <a:t>-toast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i="1" dirty="0">
                <a:solidFill>
                  <a:srgbClr val="546E7A"/>
                </a:solidFill>
                <a:latin typeface="Consolas" panose="020B0609020204030204" pitchFamily="49" charset="0"/>
              </a:rPr>
              <a:t>//private methods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2AAFF"/>
                </a:solidFill>
                <a:latin typeface="Consolas" panose="020B0609020204030204" pitchFamily="49" charset="0"/>
              </a:rPr>
              <a:t>hide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toastElement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opacity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toastElement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zIndex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400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2AAFF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>
                <a:solidFill>
                  <a:srgbClr val="FFCB6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82AAF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toastElement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opacity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toastElement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EEFFFF"/>
                </a:solidFill>
                <a:latin typeface="Consolas" panose="020B0609020204030204" pitchFamily="49" charset="0"/>
              </a:rPr>
              <a:t>zIndex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9999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82AAFF"/>
                </a:solidFill>
                <a:latin typeface="Consolas" panose="020B0609020204030204" pitchFamily="49" charset="0"/>
              </a:rPr>
              <a:t>hide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78C6C"/>
                </a:solidFill>
                <a:latin typeface="Consolas" panose="020B0609020204030204" pitchFamily="49" charset="0"/>
              </a:rPr>
              <a:t>2500</a:t>
            </a:r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6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把逻辑放到服务</a:t>
            </a:r>
            <a:r>
              <a:rPr lang="zh-CN" altLang="en-US" dirty="0" smtClean="0">
                <a:latin typeface="+mn-ea"/>
              </a:rPr>
              <a:t>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4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不要给输出属性加前</a:t>
            </a:r>
            <a:r>
              <a:rPr lang="zh-CN" altLang="en-US" dirty="0" smtClean="0">
                <a:latin typeface="+mn-ea"/>
              </a:rPr>
              <a:t>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00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命名事件时，不要带前缀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；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命名事件处理方法时，带前缀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，紧跟事件名字</a:t>
            </a:r>
            <a:endParaRPr lang="zh-CN" altLang="en-US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314486"/>
            <a:ext cx="8172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class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HeroComponent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@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Output()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savedTheDay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EventEmitter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建议使用</a:t>
            </a:r>
            <a:r>
              <a:rPr lang="en-US" altLang="zh-CN" dirty="0" err="1"/>
              <a:t>const</a:t>
            </a:r>
            <a:r>
              <a:rPr lang="zh-CN" altLang="en-US" dirty="0"/>
              <a:t>或</a:t>
            </a:r>
            <a:r>
              <a:rPr lang="en-US" altLang="zh-CN" dirty="0"/>
              <a:t>let</a:t>
            </a:r>
            <a:r>
              <a:rPr lang="zh-CN" altLang="en-US" dirty="0"/>
              <a:t>关键字来声明所有局部变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78675"/>
            <a:ext cx="10753725" cy="4498288"/>
          </a:xfrm>
        </p:spPr>
        <p:txBody>
          <a:bodyPr/>
          <a:lstStyle/>
          <a:p>
            <a:pPr latinLnBrk="1"/>
            <a:r>
              <a:rPr lang="en-US" altLang="zh-CN" dirty="0" err="1"/>
              <a:t>var</a:t>
            </a:r>
            <a:r>
              <a:rPr lang="zh-CN" altLang="en-US" dirty="0"/>
              <a:t>定义的变量，没有块的概念，可以跨块访问</a:t>
            </a:r>
            <a:r>
              <a:rPr lang="en-US" altLang="zh-CN" dirty="0"/>
              <a:t>, </a:t>
            </a:r>
            <a:r>
              <a:rPr lang="zh-CN" altLang="en-US" dirty="0"/>
              <a:t>不能跨函数访</a:t>
            </a:r>
            <a:r>
              <a:rPr lang="zh-CN" altLang="en-US" dirty="0" smtClean="0"/>
              <a:t>问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有声明提升。</a:t>
            </a:r>
            <a:endParaRPr lang="zh-CN" altLang="en-US" dirty="0"/>
          </a:p>
          <a:p>
            <a:pPr latinLnBrk="1"/>
            <a:r>
              <a:rPr lang="en-US" altLang="zh-CN" dirty="0"/>
              <a:t>let</a:t>
            </a:r>
            <a:r>
              <a:rPr lang="zh-CN" altLang="en-US" dirty="0"/>
              <a:t>定义的变量，只能在块作用域里访问，不能跨块访问，也不能跨函数访问。</a:t>
            </a:r>
          </a:p>
          <a:p>
            <a:pPr latinLnBrk="1"/>
            <a:r>
              <a:rPr lang="en-US" altLang="zh-CN" dirty="0" err="1"/>
              <a:t>const</a:t>
            </a:r>
            <a:r>
              <a:rPr lang="zh-CN" altLang="en-US" dirty="0"/>
              <a:t>用来定义常量，使用时必须初始化</a:t>
            </a:r>
            <a:r>
              <a:rPr lang="en-US" altLang="zh-CN" dirty="0"/>
              <a:t>(</a:t>
            </a:r>
            <a:r>
              <a:rPr lang="zh-CN" altLang="en-US" dirty="0"/>
              <a:t>即必须赋值</a:t>
            </a:r>
            <a:r>
              <a:rPr lang="en-US" altLang="zh-CN" dirty="0"/>
              <a:t>)</a:t>
            </a:r>
            <a:r>
              <a:rPr lang="zh-CN" altLang="en-US" dirty="0"/>
              <a:t>，只能在块作用域里访问，而且不能修改。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521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  <p:tag name="KSO_WM_SLIDE_SUBTYPE" val="dia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14"/>
  <p:tag name="KSO_WM_UNIT_TYPE" val="b"/>
  <p:tag name="KSO_WM_UNIT_INDEX" val="1"/>
  <p:tag name="KSO_WM_UNIT_ID" val="custom160539_6*b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SLIDE_SUBTYPE" val="pureT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160539"/>
  <p:tag name="KSO_WM_TAG_VERSION" val="1.0"/>
  <p:tag name="KSO_WM_SLIDE_ID" val="custom160539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、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SUBTYPE" val="pureT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b"/>
  <p:tag name="KSO_WM_UNIT_INDEX" val="1"/>
  <p:tag name="KSO_WM_UNIT_ID" val="custom160539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KSO_WM_TEMPLATE_CATEGORY" val="custom"/>
  <p:tag name="KSO_WM_TEMPLATE_INDEX" val="160539"/>
  <p:tag name="KSO_WM_TAG_VERSION" val="1.0"/>
  <p:tag name="KSO_WM_SLIDE_ID" val="custom160539_27"/>
  <p:tag name="KSO_WM_SLIDE_INDEX" val="27"/>
  <p:tag name="KSO_WM_SLIDE_ITEM_CNT" val="1"/>
  <p:tag name="KSO_WM_SLIDE_TYPE" val="endPage"/>
  <p:tag name="KSO_WM_BEAUTIFY_FLAG" val="#wm#"/>
  <p:tag name="KSO_WM_SLIDE_SUBTYPE" val="pureTxt"/>
  <p:tag name="KSO_WM_SLIDE_LAYOUT" val="a"/>
  <p:tag name="KSO_WM_SLIDE_LAYOUT_CNT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  <p:tag name="KSO_WM_UNIT_TYPE" val="a"/>
  <p:tag name="KSO_WM_UNIT_INDEX" val="1"/>
  <p:tag name="KSO_WM_UNIT_ID" val="custom160539_27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14"/>
  <p:tag name="KSO_WM_UNIT_TYPE" val="b"/>
  <p:tag name="KSO_WM_UNIT_INDEX" val="1"/>
  <p:tag name="KSO_WM_UNIT_ID" val="custom160539_6*b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2409</Words>
  <Application>Microsoft Office PowerPoint</Application>
  <PresentationFormat>宽屏</PresentationFormat>
  <Paragraphs>257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黑体</vt:lpstr>
      <vt:lpstr>宋体</vt:lpstr>
      <vt:lpstr>Arial</vt:lpstr>
      <vt:lpstr>Calibri</vt:lpstr>
      <vt:lpstr>Consolas</vt:lpstr>
      <vt:lpstr>A000120140530A99PPBG</vt:lpstr>
      <vt:lpstr>Angular Coding Style</vt:lpstr>
      <vt:lpstr>PowerPoint 演示文稿</vt:lpstr>
      <vt:lpstr>PowerPoint 演示文稿</vt:lpstr>
      <vt:lpstr>命名规则（1）</vt:lpstr>
      <vt:lpstr>命名规则（2）</vt:lpstr>
      <vt:lpstr>成员顺序</vt:lpstr>
      <vt:lpstr>把逻辑放到服务里</vt:lpstr>
      <vt:lpstr>不要给输出属性加前缀</vt:lpstr>
      <vt:lpstr>建议使用const或let关键字来声明所有局部变量</vt:lpstr>
      <vt:lpstr>建议使用模板字符串取代连接字符串</vt:lpstr>
      <vt:lpstr>建议优先使用for..of循环，避免使用for…in</vt:lpstr>
      <vt:lpstr>建议优先使用箭头函数</vt:lpstr>
      <vt:lpstr>其它</vt:lpstr>
      <vt:lpstr>VS Code 常用功能</vt:lpstr>
      <vt:lpstr>LOREM IPSUM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zhangfulin</cp:lastModifiedBy>
  <cp:revision>18</cp:revision>
  <dcterms:created xsi:type="dcterms:W3CDTF">2018-04-11T08:10:00Z</dcterms:created>
  <dcterms:modified xsi:type="dcterms:W3CDTF">2018-08-08T15:58:24Z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