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1" r:id="rId4"/>
    <p:sldId id="264" r:id="rId5"/>
    <p:sldId id="258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73" r:id="rId15"/>
    <p:sldId id="260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200" autoAdjust="0"/>
  </p:normalViewPr>
  <p:slideViewPr>
    <p:cSldViewPr snapToGrid="0">
      <p:cViewPr>
        <p:scale>
          <a:sx n="75" d="100"/>
          <a:sy n="75" d="100"/>
        </p:scale>
        <p:origin x="12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3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7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1.map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有返回值，返回一个新的数组，每个元素为调用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list = [1, 2, 3, 4, 5]; let other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list.map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((d,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 return d * 2; }); console.log(other); // print: [2, 4, 6, 8, 10]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2.filter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有返回值，返回一个符合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条件的元素数组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list = [1, 2, 3, 4, 5]; let other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list.filter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((d,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 return d % 2; }); console.log(other); // print: [1, 3, 5]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3.some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，判断是否有元素符合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条件，如果有一个元素符合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条件，则循环会终止。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list = [1, 2, 3, 4, 5];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list.some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((d,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 console.log(d,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return d &gt; 3; }); // print: 1,0 2,1 3,2 4,3 // return false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4.every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，判断每个元素是否符合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条件，有一个元素不满足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条件，则循环终止，返回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list = [1, 2, 3, 4, 5];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list.every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((d,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 console.log(d,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return d &lt; 3; }); // print: 1,0 2,1 3,2 // return false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5.forEach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没有返回值，只针对每个元素调用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优点：代码简洁。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缺点：无法使用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等终止循环。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list = [1, 2, 3, 4, 5]; let other = [];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list.forEach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((d,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other.push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 * 2); }); console.log(other); // print: [2, 4, 6, 8, 10]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6.for in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for-in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循环实际是为循环”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enumerable“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对象而设计的，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也可以循环数组，但是不推荐这样使用，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for–in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是用来循环带有字符串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的对象的方法。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缺点：只能获得对象的键名，不能直接获取键值。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{a:1, b:2, c:3}; for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 in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 console.log("obj." + prop + " = " +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[prop]); } // print: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1"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2"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3"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7.for of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提供，具有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接口，就可以用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循环遍历它的成员。也就是说，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循环内部调用的是数据结构的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Symbol.iterator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循环可以使用的范围包括数组、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结构、某些类似数组的对象（比如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对象）、后文的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对象，以及字符串。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有些数据结构是在现有数据结构的基础上，计算生成的。比如，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的数组、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都部署了以下三个方法，调用后都返回遍历器对象。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返回一个遍历器对象，用来遍历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组成的数组。对于数组，键名就是索引值；对于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，键名与键值相同。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接口，默认就是调用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返回一个遍历器对象，用来遍历所有的键名。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返回一个遍历器对象，用来遍历所有的键值。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这三个方法调用后生成的遍历器对象，所遍历的都是计算生成的数据结构。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"hello"; for (let s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 console.log(s)};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h e l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遍历数组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list = [1, 2, 3, 4, 5]; for (let e of list) { console.log(e); }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print: 1 2 3 4 5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遍历对象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{a:1, b:2, c:3}; for (let key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Object.keys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{ console.log(key,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[key]); }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print: a 1 b 2 c 3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说明：对于普通的对象，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for...in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循环可以遍历键名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Object.keys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for...of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循环会报错。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一种解决方法是，使用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Object.keys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方法将对象的键名生成一个数组，然后遍历这个数组。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entries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['a', 'b', 'c']; for (let pair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arr.entries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{ console.log(pair); }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[0, 'a'] // [1, 'b'] // [2, 'c']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8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40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 code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空格显示设置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editor.renderWhitespace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"boundary“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24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95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2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B7CD191-66E7-4640-A4E8-AB9557495B84}" type="slidenum">
              <a:rPr lang="zh-CN" altLang="en-US" smtClean="0">
                <a:latin typeface="Calibri" panose="020F0502020204030204" pitchFamily="34" charset="0"/>
              </a:rPr>
              <a:t>2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1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B7CD191-66E7-4640-A4E8-AB9557495B84}" type="slidenum">
              <a:rPr lang="zh-CN" altLang="en-US" smtClean="0">
                <a:latin typeface="Calibri" panose="020F0502020204030204" pitchFamily="34" charset="0"/>
              </a:rPr>
              <a:t>3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60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成员属性按照字母顺序排列；这个可操作性不强</a:t>
            </a:r>
            <a:r>
              <a:rPr lang="en-US" altLang="zh-CN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zh-CN" altLang="en-US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不推荐了</a:t>
            </a:r>
            <a:r>
              <a:rPr lang="en-US" altLang="zh-CN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zh-CN" altLang="en-US" b="0" smtClean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24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把逻辑放到服务里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把组件类中的逻辑限制到只有视图需要的逻辑。所有其它逻辑都应该被放到服务；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把可以重复使用的逻辑放到服务里，保持组件简单并聚焦于它们预期目的；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错误的方式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avoid */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OnInit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'@angular/core';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Http, Response }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'@angular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/http';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Observable }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'rxjs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/Observable';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Hero }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'../shared/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hero.model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heroesUrl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'http://angular.io';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HeroListComponent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implementsOnInit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heroes: Hero[];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constructor(private http: Http) {}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[];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.http.get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heroesUrl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.map((response: Response) =&gt; &lt;Hero[]&gt;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response.json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().data)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.catch(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.catchBadResponse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.finally(() =&gt;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.hideSpinner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.subscribe((heroes: Hero[]) =&gt;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heroes);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private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catchBadResponse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(err: any, source: Observable&lt;any&gt;)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log and handle the exception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Observable();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private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hideSpinner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hide the spinner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正确的方式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Component,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OnInit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'@angular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/core';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Hero,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HeroService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'../shared';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@Component({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selector: '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toh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-hero-list',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template: `...`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HeroListComponent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implementsOnInit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heroes: Hero[];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constructor(private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heroService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HeroService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[];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.heroService.getHeroes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.subscribe(heroes =&gt;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heroes);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.getHeroes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@Input()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或者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@Output()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放到它们装饰的属性的同一行；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89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(var i = 0; i &lt; 10; i++) { setTimeout(function() { console.log(i); }, 100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n-NO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i); }</a:t>
            </a:r>
          </a:p>
          <a:p>
            <a:endParaRPr lang="nn-NO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nn-NO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= 0; i &lt; 10; i++) { setTimeout(function() { console.log(i); }, 100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n-NO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i);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n-NO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dirty="0" err="1" smtClean="0"/>
              <a:t>setTimeout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在若干毫秒后执行一个函数，并且是在</a:t>
            </a:r>
            <a:r>
              <a:rPr lang="en-US" altLang="zh-CN" dirty="0" smtClean="0"/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循环结束后。</a:t>
            </a:r>
            <a:r>
              <a:rPr lang="en-US" altLang="zh-CN" dirty="0" smtClean="0"/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循环结束后，</a:t>
            </a:r>
            <a:r>
              <a:rPr lang="en-US" altLang="zh-CN" dirty="0" err="1" smtClean="0"/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</a:t>
            </a:r>
            <a:r>
              <a:rPr lang="en-US" altLang="zh-CN" dirty="0" smtClean="0"/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所以当函数被调用的时候，它会打印出 </a:t>
            </a:r>
            <a:r>
              <a:rPr lang="en-US" altLang="zh-CN" dirty="0" smtClean="0"/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由于是延迟执行，循环很快已经执行完成了，所以这个时候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，每个方法里的变量都是同一个，所以打印出来的都是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0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5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8383" y="2347123"/>
            <a:ext cx="8055235" cy="2163754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3" Type="http://schemas.openxmlformats.org/officeDocument/2006/relationships/tags" Target="../tags/tag33.xml"/><Relationship Id="rId21" Type="http://schemas.openxmlformats.org/officeDocument/2006/relationships/tags" Target="../tags/tag51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notesSlide" Target="../notesSlides/notesSlide3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911970" y="2012700"/>
            <a:ext cx="7182544" cy="1893792"/>
          </a:xfrm>
        </p:spPr>
        <p:txBody>
          <a:bodyPr/>
          <a:lstStyle/>
          <a:p>
            <a:r>
              <a:rPr lang="en-US" altLang="zh-CN" dirty="0"/>
              <a:t>Angular </a:t>
            </a:r>
            <a:r>
              <a:rPr lang="en-US" altLang="zh-CN"/>
              <a:t>Coding </a:t>
            </a:r>
            <a:r>
              <a:rPr lang="en-US" altLang="zh-CN" smtClean="0"/>
              <a:t>Style </a:t>
            </a:r>
            <a:r>
              <a:rPr lang="zh-CN" altLang="en-US" smtClean="0"/>
              <a:t>分享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建议使用模板字符串取代连接字符</a:t>
            </a:r>
            <a:r>
              <a:rPr lang="zh-CN" altLang="en-US" dirty="0" smtClean="0"/>
              <a:t>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模板字符串使用反引号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(` `)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 来代替普通字符串中的用双引号和单引号。模板字符串可以包含特定语法（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${expression}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）的占位符。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在普通字符串中嵌入表达式，必须使用如下语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法：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现在通过模板字符串，我们可以使用一种更优雅的方式来表示：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85626" y="3004489"/>
            <a:ext cx="10220747" cy="9233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'Fifteen is 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 and\nnot 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2025" y="4712065"/>
            <a:ext cx="8090356" cy="9233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`Fifteen is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and not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2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建议优先使用</a:t>
            </a:r>
            <a:r>
              <a:rPr lang="en-US" altLang="zh-CN" dirty="0" err="1"/>
              <a:t>for..of</a:t>
            </a:r>
            <a:r>
              <a:rPr lang="zh-CN" altLang="en-US" dirty="0"/>
              <a:t>循环，避免使用</a:t>
            </a:r>
            <a:r>
              <a:rPr lang="en-US" altLang="zh-CN" dirty="0" smtClean="0"/>
              <a:t>for…in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forEach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循环值，不支持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break</a:t>
            </a:r>
          </a:p>
          <a:p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for in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循环的是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key-value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，不忽略数组的属性</a:t>
            </a:r>
          </a:p>
          <a:p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for of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循环值，忽略数组的属性值，支持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break</a:t>
            </a: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0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建议优先使用箭头函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箭头函数相当于匿名函数，并且简化了函数定义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=&gt;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5;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等同于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 =&gt;{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return 5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};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一行语句返回时可省略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return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{}</a:t>
            </a:r>
          </a:p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一个参数时前面括号可以省略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altLang="zh-CN" dirty="0">
                <a:solidFill>
                  <a:schemeClr val="tx2">
                    <a:lumMod val="50000"/>
                  </a:schemeClr>
                </a:solidFill>
              </a:rPr>
              <a:t>(x, y) =&gt; x * x + y * </a:t>
            </a:r>
            <a:r>
              <a:rPr lang="es-ES" altLang="zh-CN" dirty="0" smtClean="0">
                <a:solidFill>
                  <a:schemeClr val="tx2">
                    <a:lumMod val="50000"/>
                  </a:schemeClr>
                </a:solidFill>
              </a:rPr>
              <a:t>y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//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两个参数</a:t>
            </a:r>
            <a:endParaRPr lang="es-E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1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使用空格代替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tab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，建议是使用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个空格</a:t>
            </a:r>
          </a:p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每次只声明一个变量</a:t>
            </a:r>
          </a:p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不能省略分号，每个语句都要以分号结尾。不要依赖于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JS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自动添加分号的功能</a:t>
            </a:r>
          </a:p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尽量使用单引号包裹普通字符串，不使用双引号。如果字符串中包含单引号字符，应该使用模板字符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串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4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VS Code </a:t>
            </a:r>
            <a:r>
              <a:rPr lang="zh-CN" altLang="en-US" dirty="0"/>
              <a:t>常</a:t>
            </a:r>
            <a:r>
              <a:rPr lang="zh-CN" altLang="en-US" dirty="0" smtClean="0"/>
              <a:t>用功能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快捷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编辑方式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div.card#id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*5</a:t>
            </a:r>
          </a:p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常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用插件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Angular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6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Snippets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Beautify </a:t>
            </a:r>
            <a:r>
              <a:rPr lang="en-US" altLang="zh-CN" b="1" dirty="0" err="1" smtClean="0">
                <a:solidFill>
                  <a:schemeClr val="tx2">
                    <a:lumMod val="50000"/>
                  </a:schemeClr>
                </a:solidFill>
              </a:rPr>
              <a:t>css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/sass/</a:t>
            </a:r>
            <a:r>
              <a:rPr lang="en-US" altLang="zh-CN" b="1" dirty="0" err="1" smtClean="0">
                <a:solidFill>
                  <a:schemeClr val="tx2">
                    <a:lumMod val="50000"/>
                  </a:schemeClr>
                </a:solidFill>
              </a:rPr>
              <a:t>scss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/less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Debugger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Chrome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altLang="zh-CN" b="1" dirty="0" err="1" smtClean="0">
                <a:solidFill>
                  <a:schemeClr val="tx2">
                    <a:lumMod val="50000"/>
                  </a:schemeClr>
                </a:solidFill>
              </a:rPr>
              <a:t>TSLint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常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用快捷键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多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行编辑（按住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alt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点击光标）或者按住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alt + shift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拖动光标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快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捷复制（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alt + shift +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↑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↓）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快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捷移动（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alt +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↑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↓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光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标位置切换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alt +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←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→）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最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近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打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开以及快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捷搜索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ctrl + e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或者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ctrl + p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1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77222" y="1081737"/>
            <a:ext cx="2875743" cy="628196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>
              <a:defRPr/>
            </a:pPr>
            <a:r>
              <a:rPr lang="en-US" altLang="zh-CN" sz="3600" spc="169" dirty="0" smtClean="0">
                <a:solidFill>
                  <a:schemeClr val="bg1">
                    <a:lumMod val="85000"/>
                  </a:schemeClr>
                </a:solidFill>
              </a:rPr>
              <a:t>CONTENTS</a:t>
            </a:r>
          </a:p>
        </p:txBody>
      </p:sp>
      <p:sp>
        <p:nvSpPr>
          <p:cNvPr id="15" name="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2805" y="335105"/>
            <a:ext cx="2154977" cy="96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 fontScale="77500" lnSpcReduction="2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5400" b="1" dirty="0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目录（</a:t>
            </a:r>
            <a:r>
              <a:rPr lang="en-US" altLang="zh-CN" sz="5400" b="1" dirty="0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1</a:t>
            </a:r>
            <a:r>
              <a:rPr lang="zh-CN" altLang="en-US" sz="5400" b="1" dirty="0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）</a:t>
            </a:r>
          </a:p>
        </p:txBody>
      </p: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183821" y="1709933"/>
            <a:ext cx="9545065" cy="876508"/>
            <a:chOff x="280247" y="2163209"/>
            <a:chExt cx="7701654" cy="707230"/>
          </a:xfrm>
        </p:grpSpPr>
        <p:sp>
          <p:nvSpPr>
            <p:cNvPr id="19" name="椭圆 4"/>
            <p:cNvSpPr/>
            <p:nvPr>
              <p:custDataLst>
                <p:tags r:id="rId20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20" name="椭圆 19"/>
            <p:cNvSpPr/>
            <p:nvPr>
              <p:custDataLst>
                <p:tags r:id="rId21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525252"/>
                  </a:solidFill>
                </a:rPr>
                <a:t>01</a:t>
              </a: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22" name="TextBox 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502434" y="2291827"/>
              <a:ext cx="6479467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 smtClean="0">
                  <a:latin typeface="+mn-ea"/>
                  <a:ea typeface="+mn-ea"/>
                </a:rPr>
                <a:t>命</a:t>
              </a:r>
              <a:r>
                <a:rPr lang="zh-CN" altLang="en-US" sz="2000" dirty="0">
                  <a:latin typeface="+mn-ea"/>
                  <a:ea typeface="+mn-ea"/>
                </a:rPr>
                <a:t>名规则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812403" y="2745844"/>
            <a:ext cx="6675792" cy="876508"/>
            <a:chOff x="280247" y="2163209"/>
            <a:chExt cx="5386515" cy="707230"/>
          </a:xfrm>
        </p:grpSpPr>
        <p:sp>
          <p:nvSpPr>
            <p:cNvPr id="11" name="椭圆 4"/>
            <p:cNvSpPr/>
            <p:nvPr>
              <p:custDataLst>
                <p:tags r:id="rId16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12" name="椭圆 11"/>
            <p:cNvSpPr/>
            <p:nvPr>
              <p:custDataLst>
                <p:tags r:id="rId17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525252"/>
                  </a:solidFill>
                </a:rPr>
                <a:t>02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8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14" name="TextBox 6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502435" y="2291827"/>
              <a:ext cx="4164327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smtClean="0">
                  <a:latin typeface="+mn-ea"/>
                  <a:ea typeface="+mn-ea"/>
                </a:rPr>
                <a:t>类成</a:t>
              </a:r>
              <a:r>
                <a:rPr lang="zh-CN" altLang="en-US" sz="2000" dirty="0">
                  <a:latin typeface="+mn-ea"/>
                  <a:ea typeface="+mn-ea"/>
                </a:rPr>
                <a:t>员顺序</a:t>
              </a:r>
            </a:p>
          </p:txBody>
        </p:sp>
      </p:grpSp>
      <p:grpSp>
        <p:nvGrpSpPr>
          <p:cNvPr id="17" name="组合 16"/>
          <p:cNvGrpSpPr/>
          <p:nvPr>
            <p:custDataLst>
              <p:tags r:id="rId6"/>
            </p:custDataLst>
          </p:nvPr>
        </p:nvGrpSpPr>
        <p:grpSpPr>
          <a:xfrm>
            <a:off x="1375336" y="3850017"/>
            <a:ext cx="6673032" cy="876508"/>
            <a:chOff x="280247" y="2163209"/>
            <a:chExt cx="5384288" cy="707230"/>
          </a:xfrm>
        </p:grpSpPr>
        <p:sp>
          <p:nvSpPr>
            <p:cNvPr id="18" name="椭圆 4"/>
            <p:cNvSpPr/>
            <p:nvPr>
              <p:custDataLst>
                <p:tags r:id="rId12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23" name="椭圆 22"/>
            <p:cNvSpPr/>
            <p:nvPr>
              <p:custDataLst>
                <p:tags r:id="rId13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525252"/>
                  </a:solidFill>
                </a:rPr>
                <a:t>03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4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25" name="TextBox 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502435" y="2291827"/>
              <a:ext cx="4162100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latin typeface="+mn-ea"/>
                  <a:ea typeface="+mn-ea"/>
                </a:rPr>
                <a:t>把逻辑放到服务里</a:t>
              </a:r>
            </a:p>
          </p:txBody>
        </p:sp>
      </p:grpSp>
      <p:grpSp>
        <p:nvGrpSpPr>
          <p:cNvPr id="26" name="组合 25"/>
          <p:cNvGrpSpPr/>
          <p:nvPr>
            <p:custDataLst>
              <p:tags r:id="rId7"/>
            </p:custDataLst>
          </p:nvPr>
        </p:nvGrpSpPr>
        <p:grpSpPr>
          <a:xfrm>
            <a:off x="2003918" y="4954190"/>
            <a:ext cx="4891477" cy="876508"/>
            <a:chOff x="280247" y="2163209"/>
            <a:chExt cx="3946800" cy="707230"/>
          </a:xfrm>
        </p:grpSpPr>
        <p:sp>
          <p:nvSpPr>
            <p:cNvPr id="27" name="椭圆 4"/>
            <p:cNvSpPr/>
            <p:nvPr>
              <p:custDataLst>
                <p:tags r:id="rId8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28" name="椭圆 27"/>
            <p:cNvSpPr/>
            <p:nvPr>
              <p:custDataLst>
                <p:tags r:id="rId9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525252"/>
                  </a:solidFill>
                </a:rPr>
                <a:t>04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0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30" name="TextBox 6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502435" y="2291827"/>
              <a:ext cx="2724612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 smtClean="0">
                  <a:latin typeface="+mn-ea"/>
                  <a:ea typeface="+mn-ea"/>
                </a:rPr>
                <a:t>不</a:t>
              </a:r>
              <a:r>
                <a:rPr lang="zh-CN" altLang="en-US" sz="2000" dirty="0">
                  <a:latin typeface="+mn-ea"/>
                  <a:ea typeface="+mn-ea"/>
                </a:rPr>
                <a:t>要给输出属性加前缀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05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77222" y="1081737"/>
            <a:ext cx="2875743" cy="628196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>
              <a:defRPr/>
            </a:pPr>
            <a:r>
              <a:rPr lang="en-US" altLang="zh-CN" sz="3600" spc="169" dirty="0" smtClean="0">
                <a:solidFill>
                  <a:schemeClr val="bg1">
                    <a:lumMod val="85000"/>
                  </a:schemeClr>
                </a:solidFill>
              </a:rPr>
              <a:t>CONTENTS</a:t>
            </a:r>
          </a:p>
        </p:txBody>
      </p:sp>
      <p:sp>
        <p:nvSpPr>
          <p:cNvPr id="15" name="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2805" y="335105"/>
            <a:ext cx="2154977" cy="96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 fontScale="77500" lnSpcReduction="2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5400" b="1" dirty="0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目录（</a:t>
            </a:r>
            <a:r>
              <a:rPr lang="en-US" altLang="zh-CN" sz="5400" b="1" dirty="0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2</a:t>
            </a:r>
            <a:r>
              <a:rPr lang="zh-CN" altLang="en-US" sz="5400" b="1" dirty="0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）</a:t>
            </a:r>
          </a:p>
        </p:txBody>
      </p: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183821" y="1709933"/>
            <a:ext cx="9545065" cy="876508"/>
            <a:chOff x="280247" y="2163209"/>
            <a:chExt cx="7701654" cy="707230"/>
          </a:xfrm>
        </p:grpSpPr>
        <p:sp>
          <p:nvSpPr>
            <p:cNvPr id="19" name="椭圆 4"/>
            <p:cNvSpPr/>
            <p:nvPr>
              <p:custDataLst>
                <p:tags r:id="rId20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20" name="椭圆 19"/>
            <p:cNvSpPr/>
            <p:nvPr>
              <p:custDataLst>
                <p:tags r:id="rId21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525252"/>
                  </a:solidFill>
                </a:rPr>
                <a:t>05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22" name="TextBox 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502434" y="2291827"/>
              <a:ext cx="6479467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建议使用</a:t>
              </a:r>
              <a:r>
                <a:rPr lang="en-US" altLang="zh-CN" sz="2000" dirty="0" err="1">
                  <a:latin typeface="+mn-lt"/>
                  <a:ea typeface="+mn-ea"/>
                </a:rPr>
                <a:t>const</a:t>
              </a:r>
              <a:r>
                <a:rPr lang="zh-CN" altLang="en-US" sz="2000" dirty="0">
                  <a:latin typeface="+mn-lt"/>
                  <a:ea typeface="+mn-ea"/>
                </a:rPr>
                <a:t>或</a:t>
              </a:r>
              <a:r>
                <a:rPr lang="en-US" altLang="zh-CN" sz="2000" dirty="0">
                  <a:latin typeface="+mn-lt"/>
                  <a:ea typeface="+mn-ea"/>
                </a:rPr>
                <a:t>let</a:t>
              </a:r>
              <a:r>
                <a:rPr lang="zh-CN" altLang="en-US" sz="2000" dirty="0">
                  <a:latin typeface="+mn-lt"/>
                  <a:ea typeface="+mn-ea"/>
                </a:rPr>
                <a:t>关键字来声明所有局部变量，拒绝使用关键字</a:t>
              </a:r>
              <a:r>
                <a:rPr lang="en-US" altLang="zh-CN" sz="2000" dirty="0" err="1">
                  <a:latin typeface="+mn-lt"/>
                  <a:ea typeface="+mn-ea"/>
                </a:rPr>
                <a:t>var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812403" y="2745844"/>
            <a:ext cx="6675792" cy="876508"/>
            <a:chOff x="280247" y="2163209"/>
            <a:chExt cx="5386515" cy="707230"/>
          </a:xfrm>
        </p:grpSpPr>
        <p:sp>
          <p:nvSpPr>
            <p:cNvPr id="11" name="椭圆 4"/>
            <p:cNvSpPr/>
            <p:nvPr>
              <p:custDataLst>
                <p:tags r:id="rId16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12" name="椭圆 11"/>
            <p:cNvSpPr/>
            <p:nvPr>
              <p:custDataLst>
                <p:tags r:id="rId17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525252"/>
                  </a:solidFill>
                </a:rPr>
                <a:t>06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8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14" name="TextBox 6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502435" y="2291827"/>
              <a:ext cx="4164327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建议使用模板字符串取代连接字符串</a:t>
              </a:r>
            </a:p>
          </p:txBody>
        </p:sp>
      </p:grpSp>
      <p:grpSp>
        <p:nvGrpSpPr>
          <p:cNvPr id="17" name="组合 16"/>
          <p:cNvGrpSpPr/>
          <p:nvPr>
            <p:custDataLst>
              <p:tags r:id="rId6"/>
            </p:custDataLst>
          </p:nvPr>
        </p:nvGrpSpPr>
        <p:grpSpPr>
          <a:xfrm>
            <a:off x="1375336" y="3850017"/>
            <a:ext cx="6673032" cy="876508"/>
            <a:chOff x="280247" y="2163209"/>
            <a:chExt cx="5384288" cy="707230"/>
          </a:xfrm>
        </p:grpSpPr>
        <p:sp>
          <p:nvSpPr>
            <p:cNvPr id="18" name="椭圆 4"/>
            <p:cNvSpPr/>
            <p:nvPr>
              <p:custDataLst>
                <p:tags r:id="rId12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23" name="椭圆 22"/>
            <p:cNvSpPr/>
            <p:nvPr>
              <p:custDataLst>
                <p:tags r:id="rId13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525252"/>
                  </a:solidFill>
                </a:rPr>
                <a:t>07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4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25" name="TextBox 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502435" y="2291827"/>
              <a:ext cx="4162100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</a:rPr>
                <a:t>建议优先使用</a:t>
              </a:r>
              <a:r>
                <a:rPr lang="en-US" altLang="zh-CN" sz="2000" dirty="0" err="1">
                  <a:latin typeface="+mn-lt"/>
                  <a:ea typeface="+mn-ea"/>
                </a:rPr>
                <a:t>for..of</a:t>
              </a:r>
              <a:r>
                <a:rPr lang="zh-CN" altLang="en-US" sz="2000" dirty="0">
                  <a:latin typeface="+mn-lt"/>
                  <a:ea typeface="+mn-ea"/>
                </a:rPr>
                <a:t>循环，避免使用</a:t>
              </a:r>
              <a:r>
                <a:rPr lang="en-US" altLang="zh-CN" sz="2000" dirty="0">
                  <a:latin typeface="+mn-lt"/>
                  <a:ea typeface="+mn-ea"/>
                </a:rPr>
                <a:t>for…in</a:t>
              </a:r>
            </a:p>
          </p:txBody>
        </p:sp>
      </p:grpSp>
      <p:grpSp>
        <p:nvGrpSpPr>
          <p:cNvPr id="26" name="组合 25"/>
          <p:cNvGrpSpPr/>
          <p:nvPr>
            <p:custDataLst>
              <p:tags r:id="rId7"/>
            </p:custDataLst>
          </p:nvPr>
        </p:nvGrpSpPr>
        <p:grpSpPr>
          <a:xfrm>
            <a:off x="2003918" y="4954190"/>
            <a:ext cx="4891477" cy="876508"/>
            <a:chOff x="280247" y="2163209"/>
            <a:chExt cx="3946800" cy="707230"/>
          </a:xfrm>
        </p:grpSpPr>
        <p:sp>
          <p:nvSpPr>
            <p:cNvPr id="27" name="椭圆 4"/>
            <p:cNvSpPr/>
            <p:nvPr>
              <p:custDataLst>
                <p:tags r:id="rId8"/>
              </p:custDataLst>
            </p:nvPr>
          </p:nvSpPr>
          <p:spPr>
            <a:xfrm>
              <a:off x="787433" y="2175613"/>
              <a:ext cx="518868" cy="694826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/>
            </a:p>
          </p:txBody>
        </p:sp>
        <p:sp>
          <p:nvSpPr>
            <p:cNvPr id="28" name="椭圆 27"/>
            <p:cNvSpPr/>
            <p:nvPr>
              <p:custDataLst>
                <p:tags r:id="rId9"/>
              </p:custDataLst>
            </p:nvPr>
          </p:nvSpPr>
          <p:spPr>
            <a:xfrm>
              <a:off x="851269" y="2415406"/>
              <a:ext cx="390379" cy="390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525252"/>
                  </a:solidFill>
                </a:rPr>
                <a:t>08</a:t>
              </a:r>
              <a:endParaRPr lang="en-US" altLang="zh-CN" sz="2000" dirty="0">
                <a:solidFill>
                  <a:srgbClr val="525252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0"/>
              </p:custDataLst>
            </p:nvPr>
          </p:nvSpPr>
          <p:spPr>
            <a:xfrm flipV="1">
              <a:off x="280247" y="2163209"/>
              <a:ext cx="1520419" cy="24752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/>
            </a:p>
          </p:txBody>
        </p:sp>
        <p:sp>
          <p:nvSpPr>
            <p:cNvPr id="30" name="TextBox 6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502435" y="2291827"/>
              <a:ext cx="2724612" cy="52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000" dirty="0" smtClean="0">
                  <a:latin typeface="+mn-lt"/>
                  <a:ea typeface="+mn-ea"/>
                </a:rPr>
                <a:t>建议优先使用箭头函数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460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</a:t>
            </a:r>
            <a:r>
              <a:rPr lang="zh-CN" altLang="en-US" dirty="0"/>
              <a:t>名规则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561237"/>
            <a:ext cx="91344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文件的命名：</a:t>
            </a:r>
            <a:endParaRPr lang="en-US" altLang="zh-CN" b="1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    每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个文件只定义一样东西 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比如服务或者组件 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，把文件大小限制在 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400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行代码以内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；</a:t>
            </a:r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   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定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义小函数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，建议限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制在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75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行之内； 遵循同一个模式来描述符号的特性和类型。推荐的模式为 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feature.type.ts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，使用惯用的后缀来描述类型，比如 *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.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service.ts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、 *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.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component.ts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*.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pipe.ts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、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*.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model.ts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； 在描述性名字里面，使用横杠来分隔单词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;</a:t>
            </a: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例如：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hero-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list.component.ts</a:t>
            </a:r>
            <a:endParaRPr lang="zh-CN" altLang="en-US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985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命名规则（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535323"/>
            <a:ext cx="2975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组</a:t>
            </a:r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件、指令、服务的命名：</a:t>
            </a:r>
            <a:endParaRPr lang="zh-CN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1904655"/>
            <a:ext cx="9071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    使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用大写驼峰命名法来命名所有符号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类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)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。保持符号的名字与它所在的文件名字相同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;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把符号的类型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比如组件、服务、指令等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)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附加到符号名的后面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;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如下所示：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74234"/>
              </p:ext>
            </p:extLst>
          </p:nvPr>
        </p:nvGraphicFramePr>
        <p:xfrm>
          <a:off x="838199" y="2693035"/>
          <a:ext cx="8905878" cy="1943100"/>
        </p:xfrm>
        <a:graphic>
          <a:graphicData uri="http://schemas.openxmlformats.org/drawingml/2006/table">
            <a:tbl>
              <a:tblPr/>
              <a:tblGrid>
                <a:gridCol w="4452939"/>
                <a:gridCol w="445293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</a:rPr>
                        <a:t>符号名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文件名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export class HeroesComponent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heroes.component.ts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export class HeroListComponent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hero-list.component.ts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export class ValidationDirective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validation.directive.ts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export class </a:t>
                      </a:r>
                      <a:r>
                        <a:rPr lang="en-US" dirty="0" err="1" smtClean="0">
                          <a:effectLst/>
                        </a:rPr>
                        <a:t>HeroDataService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hero-</a:t>
                      </a:r>
                      <a:r>
                        <a:rPr lang="en-US" dirty="0" err="1">
                          <a:effectLst/>
                        </a:rPr>
                        <a:t>data.service.ts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6CB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5695" y="4929485"/>
            <a:ext cx="7702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接</a:t>
            </a:r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口命名：</a:t>
            </a:r>
            <a:endParaRPr lang="zh-CN" altLang="en-US" b="1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    使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用大写驼峰命名法来命名接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口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；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不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要在接口名字前面加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前缀；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695" y="5869166"/>
            <a:ext cx="58400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常量命名：</a:t>
            </a:r>
            <a:endParaRPr lang="en-US" altLang="zh-CN" b="1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    用 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const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声明变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量，全大写，单词间用下划线分割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ea"/>
              </a:rPr>
              <a:t>类成</a:t>
            </a:r>
            <a:r>
              <a:rPr lang="zh-CN" altLang="en-US" dirty="0">
                <a:latin typeface="+mn-ea"/>
              </a:rPr>
              <a:t>员顺序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282890"/>
            <a:ext cx="902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把属性成员放到顶部，方法成员紧随其后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；先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放公共成员，再放私有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成</a:t>
            </a:r>
            <a:r>
              <a:rPr lang="zh-CN" altLang="en-US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员</a:t>
            </a:r>
            <a:endParaRPr lang="zh-CN" altLang="en-US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45" y="1652222"/>
            <a:ext cx="5143755" cy="509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6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把逻辑放到服务</a:t>
            </a:r>
            <a:r>
              <a:rPr lang="zh-CN" altLang="en-US" dirty="0" smtClean="0">
                <a:latin typeface="+mn-ea"/>
              </a:rPr>
              <a:t>里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314" y="1836298"/>
            <a:ext cx="3880578" cy="449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836298"/>
            <a:ext cx="4626304" cy="4498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199" y="1073921"/>
            <a:ext cx="9394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把组件类中的逻辑限制到只有视图需要的逻辑。所有其它逻辑都应该被放到服务；</a:t>
            </a:r>
          </a:p>
          <a:p>
            <a:r>
              <a:rPr lang="zh-CN" altLang="en-US"/>
              <a:t>把可以重复使用的逻辑放到服务里，保持组件简单并聚焦于它们预期目的；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84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不要给输出属性加前</a:t>
            </a:r>
            <a:r>
              <a:rPr lang="zh-CN" altLang="en-US" dirty="0" smtClean="0">
                <a:latin typeface="+mn-ea"/>
              </a:rPr>
              <a:t>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4008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命名事件时，不要带前缀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；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命名事件处理方法时，带前缀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，紧跟事件名字</a:t>
            </a:r>
            <a:endParaRPr lang="zh-CN" altLang="en-US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314486"/>
            <a:ext cx="8172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class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HeroComponent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@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Output()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savedTheDay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EventEmitter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9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建议使用</a:t>
            </a:r>
            <a:r>
              <a:rPr lang="en-US" altLang="zh-CN" dirty="0" err="1"/>
              <a:t>const</a:t>
            </a:r>
            <a:r>
              <a:rPr lang="zh-CN" altLang="en-US" dirty="0"/>
              <a:t>或</a:t>
            </a:r>
            <a:r>
              <a:rPr lang="en-US" altLang="zh-CN" dirty="0"/>
              <a:t>let</a:t>
            </a:r>
            <a:r>
              <a:rPr lang="zh-CN" altLang="en-US" dirty="0"/>
              <a:t>关键字来声明所有局部变</a:t>
            </a:r>
            <a:r>
              <a:rPr lang="zh-CN" altLang="en-US" dirty="0" smtClean="0"/>
              <a:t>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78675"/>
            <a:ext cx="10753725" cy="4498288"/>
          </a:xfrm>
        </p:spPr>
        <p:txBody>
          <a:bodyPr/>
          <a:lstStyle/>
          <a:p>
            <a:pPr latinLnBrk="1"/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var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定义的变量，没有块的概念，可以跨块访问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不能跨函数访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问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有声明提升。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  <a:p>
            <a:pPr latinLnBrk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let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定义的变量，只能在块作用域里访问，不能跨块访问，也不能跨函数访问。</a:t>
            </a:r>
          </a:p>
          <a:p>
            <a:pPr latinLnBrk="1"/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const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用来定义常量，使用时必须初始化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即必须赋值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，只能在块作用域里访问，而且不能修改。</a:t>
            </a: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21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文本框 1"/>
  <p:tag name="KSO_WM_UNIT_TYPE" val="a"/>
  <p:tag name="KSO_WM_UNIT_INDEX" val="1"/>
  <p:tag name="KSO_WM_UNIT_ID" val="custom160539_6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008"/>
  <p:tag name="MH_LIBRARY" val="GRAPHIC"/>
  <p:tag name="KSO_WM_TEMPLATE_CATEGORY" val="custom"/>
  <p:tag name="KSO_WM_TEMPLATE_INDEX" val="160539"/>
  <p:tag name="KSO_WM_TAG_VERSION" val="1.0"/>
  <p:tag name="KSO_WM_SLIDE_ID" val="custom160539_6"/>
  <p:tag name="KSO_WM_SLIDE_INDEX" val="6"/>
  <p:tag name="KSO_WM_SLIDE_ITEM_CNT" val="1"/>
  <p:tag name="KSO_WM_SLIDE_LAYOUT" val="a_b_l"/>
  <p:tag name="KSO_WM_SLIDE_LAYOUT_CNT" val="1_1_1"/>
  <p:tag name="KSO_WM_SLIDE_TYPE" val="contents"/>
  <p:tag name="KSO_WM_BEAUTIFY_FLAG" val="#wm#"/>
  <p:tag name="KSO_WM_DIAGRAM_GROUP_CODE" val="l1-1"/>
  <p:tag name="KSO_WM_SLIDE_SUBTYPE" val="dia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14"/>
  <p:tag name="KSO_WM_UNIT_TYPE" val="b"/>
  <p:tag name="KSO_WM_UNIT_INDEX" val="1"/>
  <p:tag name="KSO_WM_UNIT_ID" val="custom160539_6*b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CONTENT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文本框 1"/>
  <p:tag name="KSO_WM_UNIT_TYPE" val="a"/>
  <p:tag name="KSO_WM_UNIT_INDEX" val="1"/>
  <p:tag name="KSO_WM_UNIT_ID" val="custom160539_6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6*i*2"/>
  <p:tag name="KSO_WM_TEMPLATE_CATEGORY" val="custom"/>
  <p:tag name="KSO_WM_TEMPLATE_INDEX" val="160539"/>
  <p:tag name="KSO_WM_UNIT_INDEX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椭圆 4"/>
  <p:tag name="KSO_WM_UNIT_TYPE" val="l_i"/>
  <p:tag name="KSO_WM_UNIT_INDEX" val="1_1"/>
  <p:tag name="KSO_WM_UNIT_ID" val="custom160539_6*l_i*1_1"/>
  <p:tag name="KSO_WM_UNIT_CLEAR" val="1"/>
  <p:tag name="KSO_WM_UNIT_LAYERLEVEL" val="1_1"/>
  <p:tag name="KSO_WM_DIAGRAM_GROUP_CODE" val="l1-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Oval 7"/>
  <p:tag name="KSO_WM_UNIT_TYPE" val="l_i"/>
  <p:tag name="KSO_WM_UNIT_INDEX" val="1_2"/>
  <p:tag name="KSO_WM_UNIT_ID" val="custom160539_6*l_i*1_2"/>
  <p:tag name="KSO_WM_UNIT_CLEAR" val="1"/>
  <p:tag name="KSO_WM_UNIT_LAYERLEVEL" val="1_1"/>
  <p:tag name="KSO_WM_DIAGRAM_GROUP_CODE" val="l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Rectangle 8"/>
  <p:tag name="KSO_WM_UNIT_TYPE" val="l_i"/>
  <p:tag name="KSO_WM_UNIT_INDEX" val="1_3"/>
  <p:tag name="KSO_WM_UNIT_ID" val="custom160539_6*l_i*1_3"/>
  <p:tag name="KSO_WM_UNIT_CLEAR" val="1"/>
  <p:tag name="KSO_WM_UNIT_LAYERLEVEL" val="1_1"/>
  <p:tag name="KSO_WM_DIAGRAM_GROUP_CODE" val="l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6"/>
  <p:tag name="KSO_WM_UNIT_TYPE" val="l_h_f"/>
  <p:tag name="KSO_WM_UNIT_INDEX" val="1_1_1"/>
  <p:tag name="KSO_WM_UNIT_ID" val="custom160539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SLIDE_SUBTYPE" val="pureTx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015"/>
  <p:tag name="MH_LIBRARY" val="GRAPHIC"/>
  <p:tag name="KSO_WM_TEMPLATE_CATEGORY" val="custom"/>
  <p:tag name="KSO_WM_TEMPLATE_INDEX" val="160539"/>
  <p:tag name="KSO_WM_TAG_VERSION" val="1.0"/>
  <p:tag name="KSO_WM_SLIDE_ID" val="custom160539_27"/>
  <p:tag name="KSO_WM_SLIDE_INDEX" val="27"/>
  <p:tag name="KSO_WM_SLIDE_ITEM_CNT" val="1"/>
  <p:tag name="KSO_WM_SLIDE_TYPE" val="endPage"/>
  <p:tag name="KSO_WM_BEAUTIFY_FLAG" val="#wm#"/>
  <p:tag name="KSO_WM_SLIDE_SUBTYPE" val="pureTxt"/>
  <p:tag name="KSO_WM_SLIDE_LAYOUT" val="a"/>
  <p:tag name="KSO_WM_SLIDE_LAYOUT_CNT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  <p:tag name="KSO_WM_UNIT_TYPE" val="a"/>
  <p:tag name="KSO_WM_UNIT_INDEX" val="1"/>
  <p:tag name="KSO_WM_UNIT_ID" val="custom160539_27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8、12、16、23、25、27、"/>
  <p:tag name="KSO_WM_TEMPLATE_CATEGORY" val="custom"/>
  <p:tag name="KSO_WM_TEMPLATE_INDEX" val="160539"/>
  <p:tag name="KSO_WM_TAG_VERSION" val="1.0"/>
  <p:tag name="KSO_WM_SLIDE_ID" val="custom16053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SUBTYPE" val="pureT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KSO_WM_UNIT_TYPE" val="a"/>
  <p:tag name="KSO_WM_UNIT_INDEX" val="1"/>
  <p:tag name="KSO_WM_UNIT_ID" val="custom160539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008"/>
  <p:tag name="MH_LIBRARY" val="GRAPHIC"/>
  <p:tag name="KSO_WM_TEMPLATE_CATEGORY" val="custom"/>
  <p:tag name="KSO_WM_TEMPLATE_INDEX" val="160539"/>
  <p:tag name="KSO_WM_TAG_VERSION" val="1.0"/>
  <p:tag name="KSO_WM_SLIDE_ID" val="custom160539_6"/>
  <p:tag name="KSO_WM_SLIDE_INDEX" val="6"/>
  <p:tag name="KSO_WM_SLIDE_ITEM_CNT" val="1"/>
  <p:tag name="KSO_WM_SLIDE_LAYOUT" val="a_b_l"/>
  <p:tag name="KSO_WM_SLIDE_LAYOUT_CNT" val="1_1_1"/>
  <p:tag name="KSO_WM_SLIDE_TYPE" val="contents"/>
  <p:tag name="KSO_WM_BEAUTIFY_FLAG" val="#wm#"/>
  <p:tag name="KSO_WM_DIAGRAM_GROUP_CODE" val="l1-1"/>
  <p:tag name="KSO_WM_SLIDE_SUBTYPE" val="dia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39"/>
  <p:tag name="KSO_WM_TAG_VERSION" val="1.0"/>
  <p:tag name="KSO_WM_BEAUTIFY_FLAG" val="#wm#"/>
  <p:tag name="MH" val="20150921105008"/>
  <p:tag name="MH_LIBRARY" val="GRAPHIC"/>
  <p:tag name="MH_ORDER" val="TextBox 14"/>
  <p:tag name="KSO_WM_UNIT_TYPE" val="b"/>
  <p:tag name="KSO_WM_UNIT_INDEX" val="1"/>
  <p:tag name="KSO_WM_UNIT_ID" val="custom160539_6*b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CONTENTS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2488</Words>
  <Application>Microsoft Office PowerPoint</Application>
  <PresentationFormat>Widescreen</PresentationFormat>
  <Paragraphs>226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黑体</vt:lpstr>
      <vt:lpstr>宋体</vt:lpstr>
      <vt:lpstr>Arial</vt:lpstr>
      <vt:lpstr>Calibri</vt:lpstr>
      <vt:lpstr>Consolas</vt:lpstr>
      <vt:lpstr>A000120140530A99PPBG</vt:lpstr>
      <vt:lpstr>Angular Coding Style 分享</vt:lpstr>
      <vt:lpstr>PowerPoint Presentation</vt:lpstr>
      <vt:lpstr>PowerPoint Presentation</vt:lpstr>
      <vt:lpstr>命名规则（1）</vt:lpstr>
      <vt:lpstr>命名规则（2）</vt:lpstr>
      <vt:lpstr>类成员顺序</vt:lpstr>
      <vt:lpstr>把逻辑放到服务里</vt:lpstr>
      <vt:lpstr>不要给输出属性加前缀</vt:lpstr>
      <vt:lpstr>建议使用const或let关键字来声明所有局部变量</vt:lpstr>
      <vt:lpstr>建议使用模板字符串取代连接字符串</vt:lpstr>
      <vt:lpstr>建议优先使用for..of循环，避免使用for…in</vt:lpstr>
      <vt:lpstr>建议优先使用箭头函数</vt:lpstr>
      <vt:lpstr>其它</vt:lpstr>
      <vt:lpstr>VS Code 常用功能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Zhang, Fulin</cp:lastModifiedBy>
  <cp:revision>21</cp:revision>
  <dcterms:created xsi:type="dcterms:W3CDTF">2018-04-11T08:10:00Z</dcterms:created>
  <dcterms:modified xsi:type="dcterms:W3CDTF">2018-08-09T03:23:18Z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