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71" r:id="rId8"/>
    <p:sldId id="262" r:id="rId9"/>
    <p:sldId id="272" r:id="rId10"/>
    <p:sldId id="261" r:id="rId11"/>
    <p:sldId id="273" r:id="rId12"/>
    <p:sldId id="263" r:id="rId13"/>
    <p:sldId id="268" r:id="rId14"/>
    <p:sldId id="264" r:id="rId15"/>
    <p:sldId id="269" r:id="rId16"/>
    <p:sldId id="265" r:id="rId17"/>
    <p:sldId id="270" r:id="rId18"/>
    <p:sldId id="266" r:id="rId19"/>
  </p:sldIdLst>
  <p:sldSz cx="9144000" cy="5143500" type="screen16x9"/>
  <p:notesSz cx="6807200" cy="9939338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EB05FD-7A8E-46E3-907A-ADD569691B65}">
          <p14:sldIdLst>
            <p14:sldId id="257"/>
            <p14:sldId id="258"/>
            <p14:sldId id="259"/>
            <p14:sldId id="271"/>
            <p14:sldId id="262"/>
            <p14:sldId id="272"/>
            <p14:sldId id="261"/>
            <p14:sldId id="273"/>
            <p14:sldId id="263"/>
            <p14:sldId id="268"/>
            <p14:sldId id="264"/>
            <p14:sldId id="269"/>
            <p14:sldId id="265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823">
          <p15:clr>
            <a:srgbClr val="A4A3A4"/>
          </p15:clr>
        </p15:guide>
        <p15:guide id="4" pos="40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C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6CA62C"/>
    <a:srgbClr val="005024"/>
    <a:srgbClr val="000000"/>
    <a:srgbClr val="FFAF00"/>
    <a:srgbClr val="444444"/>
    <a:srgbClr val="808080"/>
    <a:srgbClr val="3DC6EF"/>
    <a:srgbClr val="6EA204"/>
    <a:srgbClr val="6E2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77047" autoAdjust="0"/>
  </p:normalViewPr>
  <p:slideViewPr>
    <p:cSldViewPr snapToGrid="0">
      <p:cViewPr varScale="1">
        <p:scale>
          <a:sx n="114" d="100"/>
          <a:sy n="114" d="100"/>
        </p:scale>
        <p:origin x="966" y="102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2928"/>
        <p:guide pos="2208"/>
        <p:guide orient="horz" pos="2823"/>
        <p:guide pos="40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4778" y="9352076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39083" y="9352076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411163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3948" y="4480849"/>
            <a:ext cx="5919304" cy="49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4778" y="9613459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39083" y="9613459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3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60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13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04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14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0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15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37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4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80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事件绑定通过 </a:t>
            </a:r>
            <a:r>
              <a:rPr lang="en-US" altLang="zh-CN" smtClean="0"/>
              <a:t>$event </a:t>
            </a:r>
            <a:r>
              <a:rPr lang="zh-CN" altLang="en-US" smtClean="0"/>
              <a:t>对象承载事件相关信息，包括数据值。其类型也是由目标事件本身决定，如果目标事件是原生</a:t>
            </a:r>
            <a:r>
              <a:rPr lang="en-US" altLang="zh-CN" smtClean="0"/>
              <a:t>DOM</a:t>
            </a:r>
            <a:r>
              <a:rPr lang="zh-CN" altLang="en-US" smtClean="0"/>
              <a:t>元素事件则 </a:t>
            </a:r>
            <a:r>
              <a:rPr lang="en-US" altLang="zh-CN" smtClean="0"/>
              <a:t>$event </a:t>
            </a:r>
            <a:r>
              <a:rPr lang="zh-CN" altLang="en-US" smtClean="0"/>
              <a:t>值为 </a:t>
            </a:r>
            <a:r>
              <a:rPr lang="en-US" altLang="zh-CN" smtClean="0"/>
              <a:t>DOM</a:t>
            </a:r>
            <a:r>
              <a:rPr lang="zh-CN" altLang="en-US" smtClean="0"/>
              <a:t>事件对象，含诸如 </a:t>
            </a:r>
            <a:r>
              <a:rPr lang="en-US" altLang="zh-CN" smtClean="0"/>
              <a:t>target </a:t>
            </a:r>
            <a:r>
              <a:rPr lang="zh-CN" altLang="en-US" smtClean="0"/>
              <a:t>和 </a:t>
            </a:r>
            <a:r>
              <a:rPr lang="en-US" altLang="zh-CN" smtClean="0"/>
              <a:t>target.value </a:t>
            </a:r>
            <a:r>
              <a:rPr lang="zh-CN" altLang="en-US" smtClean="0"/>
              <a:t>属性。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双向绑定：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在开发表单时，通常是显示和更新并存。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[(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ngModel)]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是双向绑定最简单语法，比如：</a:t>
            </a:r>
          </a:p>
          <a:p>
            <a:r>
              <a:rPr lang="en-US" altLang="zh-CN" smtClean="0"/>
              <a:t>&lt;</a:t>
            </a:r>
            <a:r>
              <a:rPr lang="en-US" smtClean="0"/>
              <a:t>input [(ngModel)]="currentHero.firstName"&gt;</a:t>
            </a:r>
          </a:p>
          <a:p>
            <a:endParaRPr lang="en-US" altLang="zh-CN" smtClean="0"/>
          </a:p>
          <a:p>
            <a:r>
              <a:rPr lang="en-US" smtClean="0"/>
              <a:t>&lt;input [ngModel]="currentHero.firstName" (ngModelChange)="currentHero.firstName=$event"&gt;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&lt;input [(ngModel)]="currentHero.firstName"&gt;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[(ngModel)]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实际只是一个语法糖，比如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[(x)]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语法会变成一个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x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输入属性来设置元素值属性和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xChange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输出属性来监听用户有的变更值。</a:t>
            </a:r>
            <a:r>
              <a:rPr lang="en-US" smtClean="0"/>
              <a:t>[(x)]="hero.name" &lt;==&gt; [x]="hero.name" (xChange)="hero.name=$event“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[()]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语法只能设置数据绑定属性，如果我们想要对值对扩展呢，比如让所有输入都是大写，此时用两次绑定更合适：</a:t>
            </a:r>
          </a:p>
          <a:p>
            <a:r>
              <a:rPr lang="en-US" altLang="zh-CN" smtClean="0"/>
              <a:t>&lt;</a:t>
            </a:r>
            <a:r>
              <a:rPr lang="en-US" smtClean="0"/>
              <a:t>input [ngModel]="currentHero.firstName" (ngModelChange)="setUpperCaseFirstName($event)"&gt;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5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2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6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49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@ViewChildren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7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8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8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07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9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10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97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11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8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10/23/2018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10/23/2018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88114"/>
            <a:ext cx="6738600" cy="1661993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Component </a:t>
            </a:r>
            <a:r>
              <a:rPr lang="en-US" altLang="zh-CN" smtClean="0"/>
              <a:t>I</a:t>
            </a:r>
            <a:r>
              <a:rPr lang="en-US" smtClean="0"/>
              <a:t>nteraction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4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640080"/>
          </a:xfrm>
        </p:spPr>
        <p:txBody>
          <a:bodyPr/>
          <a:lstStyle/>
          <a:p>
            <a:r>
              <a:rPr lang="en-US" altLang="zh-CN"/>
              <a:t>Service</a:t>
            </a:r>
            <a:r>
              <a:rPr lang="zh-CN" altLang="en-US"/>
              <a:t>中的变</a:t>
            </a:r>
            <a:r>
              <a:rPr lang="zh-CN" altLang="en-US" smtClean="0"/>
              <a:t>量</a:t>
            </a:r>
            <a:r>
              <a:rPr lang="en-US" altLang="zh-CN" smtClean="0"/>
              <a:t>(2</a:t>
            </a:r>
            <a:r>
              <a:rPr lang="en-US" altLang="zh-CN"/>
              <a:t>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580" y="2901823"/>
            <a:ext cx="476404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579" y="2920483"/>
            <a:ext cx="4764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import{Injectable } from '@angular/core';</a:t>
            </a:r>
          </a:p>
          <a:p>
            <a:r>
              <a:rPr lang="en-US" altLang="zh-CN" sz="1200" dirty="0"/>
              <a:t>@Injectable()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M</a:t>
            </a:r>
            <a:r>
              <a:rPr lang="en-US" altLang="zh-CN" sz="1200" dirty="0" err="1" smtClean="0"/>
              <a:t>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data: number </a:t>
            </a:r>
            <a:r>
              <a:rPr lang="en-US" altLang="zh-CN" sz="1200" b="1" dirty="0">
                <a:solidFill>
                  <a:srgbClr val="007DB8"/>
                </a:solidFill>
              </a:rPr>
              <a:t>=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34495" y="3269211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36579" y="1269216"/>
            <a:ext cx="4764047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4319" y="1306926"/>
            <a:ext cx="4726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    console.log(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service.data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94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79" y="224247"/>
            <a:ext cx="7955280" cy="640080"/>
          </a:xfrm>
        </p:spPr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EventEmitter(1)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EventEmitter</a:t>
            </a:r>
            <a:endParaRPr lang="zh-CN" altLang="en-US" sz="1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580" y="2848214"/>
            <a:ext cx="499163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19" y="2885924"/>
            <a:ext cx="4953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parent.ts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@Component</a:t>
            </a:r>
            <a:r>
              <a:rPr lang="en-US" altLang="zh-CN" sz="1200" dirty="0" smtClean="0"/>
              <a:t>({</a:t>
            </a:r>
          </a:p>
          <a:p>
            <a:r>
              <a:rPr lang="en-US" altLang="zh-CN" sz="1200" dirty="0" smtClean="0"/>
              <a:t>…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providers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[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MyService</a:t>
            </a:r>
            <a:r>
              <a:rPr lang="en-US" altLang="zh-CN" sz="1200" b="1" dirty="0">
                <a:solidFill>
                  <a:srgbClr val="007DB8"/>
                </a:solidFill>
              </a:rPr>
              <a:t>]</a:t>
            </a:r>
          </a:p>
          <a:p>
            <a:r>
              <a:rPr lang="en-US" altLang="zh-CN" sz="1200" dirty="0" smtClean="0"/>
              <a:t>})</a:t>
            </a:r>
            <a:endParaRPr lang="en-US" altLang="zh-CN" sz="1200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constructor(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dirty="0"/>
              <a:t>) {</a:t>
            </a:r>
            <a:r>
              <a:rPr lang="en-US" altLang="zh-CN" sz="1200" dirty="0" err="1" smtClean="0"/>
              <a:t>service.change.emit</a:t>
            </a:r>
            <a:r>
              <a:rPr lang="en-US" altLang="zh-CN" sz="1200" dirty="0" smtClean="0"/>
              <a:t>(123);}  … }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6579" y="1455241"/>
            <a:ext cx="499163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8768" y="797555"/>
            <a:ext cx="6491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在组件中使用同步或异步发出自定义事件</a:t>
            </a:r>
            <a:r>
              <a:rPr lang="en-US" sz="1400"/>
              <a:t>，并通过订阅实例来注册这些事件的处理程序。</a:t>
            </a:r>
          </a:p>
        </p:txBody>
      </p:sp>
    </p:spTree>
    <p:extLst>
      <p:ext uri="{BB962C8B-B14F-4D97-AF65-F5344CB8AC3E}">
        <p14:creationId xmlns:p14="http://schemas.microsoft.com/office/powerpoint/2010/main" val="13959266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 smtClean="0"/>
              <a:t>EventEmitter(2</a:t>
            </a:r>
            <a:r>
              <a:rPr lang="en-US" altLang="zh-CN" dirty="0" smtClean="0"/>
              <a:t>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EventEmitter</a:t>
            </a:r>
            <a:endParaRPr lang="zh-CN" altLang="en-US" sz="1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580" y="3160011"/>
            <a:ext cx="4764046" cy="158832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579" y="3178671"/>
            <a:ext cx="4764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Component,Injectable,EventEmitter</a:t>
            </a:r>
            <a:r>
              <a:rPr lang="en-US" altLang="zh-CN" sz="1200" dirty="0"/>
              <a:t>} from '@angular/core';</a:t>
            </a:r>
          </a:p>
          <a:p>
            <a:r>
              <a:rPr lang="en-US" altLang="zh-CN" sz="1200" dirty="0"/>
              <a:t>@Injectable()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 smtClean="0"/>
              <a:t>MyService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change: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>
                <a:solidFill>
                  <a:srgbClr val="007DB8"/>
                </a:solidFill>
              </a:rPr>
              <a:t>&lt;number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&gt;;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constructor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(){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this.change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</a:t>
            </a:r>
            <a:r>
              <a:rPr lang="en-US" altLang="zh-CN" sz="1200" b="1" dirty="0">
                <a:solidFill>
                  <a:srgbClr val="007DB8"/>
                </a:solidFill>
              </a:rPr>
              <a:t>= new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();  </a:t>
            </a:r>
            <a:r>
              <a:rPr lang="en-US" altLang="zh-CN" sz="1200" b="1" dirty="0">
                <a:solidFill>
                  <a:srgbClr val="007DB8"/>
                </a:solidFill>
              </a:rPr>
              <a:t>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52739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269215"/>
            <a:ext cx="4764047" cy="179203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306926"/>
            <a:ext cx="4726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service.change.subscribe</a:t>
            </a:r>
            <a:r>
              <a:rPr lang="en-US" altLang="zh-CN" sz="1200" b="1" dirty="0">
                <a:solidFill>
                  <a:srgbClr val="007DB8"/>
                </a:solidFill>
              </a:rPr>
              <a:t>((</a:t>
            </a:r>
            <a:r>
              <a:rPr lang="en-US" altLang="zh-CN" sz="1200" b="1" dirty="0" err="1">
                <a:solidFill>
                  <a:srgbClr val="007DB8"/>
                </a:solidFill>
              </a:rPr>
              <a:t>value:number</a:t>
            </a:r>
            <a:r>
              <a:rPr lang="en-US" altLang="zh-CN" sz="1200" b="1" dirty="0">
                <a:solidFill>
                  <a:srgbClr val="007DB8"/>
                </a:solidFill>
              </a:rPr>
              <a:t>)=&gt;{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console.log(value);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})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26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Subscribe(1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0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057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1371" y="911966"/>
            <a:ext cx="1262742" cy="177584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40286" y="1290554"/>
            <a:ext cx="72571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0286" y="2309222"/>
            <a:ext cx="80554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58558" y="982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0286" y="1997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80" y="2848214"/>
            <a:ext cx="499163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19" y="2885924"/>
            <a:ext cx="4953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mtClean="0"/>
              <a:t>a.ts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</a:t>
            </a:r>
            <a:r>
              <a:rPr lang="en-US" altLang="zh-CN" sz="1200"/>
              <a:t>class </a:t>
            </a:r>
            <a:r>
              <a:rPr lang="en-US" altLang="zh-CN" sz="1200" smtClean="0"/>
              <a:t>APage </a:t>
            </a:r>
            <a:r>
              <a:rPr lang="en-US" altLang="zh-CN" sz="1200" dirty="0"/>
              <a:t>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>
                <a:solidFill>
                  <a:srgbClr val="007DB8"/>
                </a:solidFill>
              </a:rPr>
              <a:t>) 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this.service.StatusMission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(123);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455241"/>
            <a:ext cx="499163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container.html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</a:p>
          <a:p>
            <a:r>
              <a:rPr lang="en-US" altLang="zh-CN" sz="1200" b="1" smtClean="0">
                <a:solidFill>
                  <a:srgbClr val="007DB8"/>
                </a:solidFill>
              </a:rPr>
              <a:t>&lt;</a:t>
            </a:r>
            <a:r>
              <a:rPr lang="en-US" altLang="zh-CN" sz="1200" b="1" smtClean="0">
                <a:solidFill>
                  <a:srgbClr val="007DB8"/>
                </a:solidFill>
              </a:rPr>
              <a:t>page-a&gt;&lt;/page-a&gt;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smtClean="0">
                <a:solidFill>
                  <a:srgbClr val="007DB8"/>
                </a:solidFill>
              </a:rPr>
              <a:t>&lt;</a:t>
            </a:r>
            <a:r>
              <a:rPr lang="en-US" altLang="zh-CN" sz="1200" b="1" smtClean="0">
                <a:solidFill>
                  <a:srgbClr val="007DB8"/>
                </a:solidFill>
              </a:rPr>
              <a:t>page-b&gt;&lt;/page-b&gt;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8768" y="797555"/>
            <a:ext cx="649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程</a:t>
            </a:r>
            <a:r>
              <a:rPr lang="zh-CN" altLang="en-US" sz="1400" smtClean="0"/>
              <a:t>序中依然是共享同一个服务</a:t>
            </a:r>
            <a:r>
              <a:rPr lang="zh-CN" altLang="en-US" sz="1400" smtClean="0"/>
              <a:t>，服务是在</a:t>
            </a:r>
            <a:r>
              <a:rPr lang="en-US" altLang="zh-CN" sz="1400" smtClean="0"/>
              <a:t>A</a:t>
            </a:r>
            <a:r>
              <a:rPr lang="zh-CN" altLang="en-US" sz="1400" smtClean="0"/>
              <a:t>组件与</a:t>
            </a:r>
            <a:r>
              <a:rPr lang="en-US" altLang="zh-CN" sz="1400" smtClean="0"/>
              <a:t>B</a:t>
            </a:r>
            <a:r>
              <a:rPr lang="zh-CN" altLang="en-US" sz="1400" smtClean="0"/>
              <a:t>组件之上初始化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80421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Subscribe(2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0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057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1371" y="911966"/>
            <a:ext cx="1262742" cy="177584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40286" y="1290554"/>
            <a:ext cx="72571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0286" y="2309222"/>
            <a:ext cx="80554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58558" y="982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0286" y="1997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79" y="3160011"/>
            <a:ext cx="4981307" cy="140365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579" y="3178671"/>
            <a:ext cx="4981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export </a:t>
            </a:r>
            <a:r>
              <a:rPr lang="en-US" altLang="zh-CN" sz="1200" dirty="0"/>
              <a:t>class </a:t>
            </a:r>
            <a:r>
              <a:rPr lang="en-US" altLang="zh-CN" sz="1200" dirty="0" err="1" smtClean="0"/>
              <a:t>MyService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private </a:t>
            </a:r>
            <a:r>
              <a:rPr lang="en-US" altLang="zh-CN" sz="1200" b="1" dirty="0">
                <a:solidFill>
                  <a:srgbClr val="007DB8"/>
                </a:solidFill>
              </a:rPr>
              <a:t>Source=new Subject&lt;any&gt;();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Status$=</a:t>
            </a:r>
            <a:r>
              <a:rPr lang="en-US" altLang="zh-CN" sz="1200" b="1" dirty="0" err="1">
                <a:solidFill>
                  <a:srgbClr val="007DB8"/>
                </a:solidFill>
              </a:rPr>
              <a:t>this.Source.asObservable</a:t>
            </a:r>
            <a:r>
              <a:rPr lang="en-US" altLang="zh-CN" sz="1200" b="1" dirty="0">
                <a:solidFill>
                  <a:srgbClr val="007DB8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StatusMission</a:t>
            </a:r>
            <a:r>
              <a:rPr lang="en-US" altLang="zh-CN" sz="1200" b="1" dirty="0">
                <a:solidFill>
                  <a:srgbClr val="007DB8"/>
                </a:solidFill>
              </a:rPr>
              <a:t>(message: any</a:t>
            </a:r>
            <a:r>
              <a:rPr lang="en-US" altLang="zh-CN" sz="1200" b="1">
                <a:solidFill>
                  <a:srgbClr val="007DB8"/>
                </a:solidFill>
              </a:rPr>
              <a:t>) </a:t>
            </a:r>
            <a:r>
              <a:rPr lang="en-US" altLang="zh-CN" sz="1200" b="1" smtClean="0">
                <a:solidFill>
                  <a:srgbClr val="007DB8"/>
                </a:solidFill>
              </a:rPr>
              <a:t>{ this.Source.next(message);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}</a:t>
            </a:r>
          </a:p>
          <a:p>
            <a:r>
              <a:rPr lang="en-US" altLang="zh-CN" sz="1200" smtClean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52739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269215"/>
            <a:ext cx="4981308" cy="179203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306926"/>
            <a:ext cx="5023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mtClean="0"/>
              <a:t>b.ts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</a:t>
            </a:r>
            <a:r>
              <a:rPr lang="en-US" altLang="zh-CN" sz="1200"/>
              <a:t>class </a:t>
            </a:r>
            <a:r>
              <a:rPr lang="en-US" altLang="zh-CN" sz="1200" smtClean="0"/>
              <a:t>BPage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this.subscription</a:t>
            </a:r>
            <a:r>
              <a:rPr lang="en-US" altLang="zh-CN" sz="1200" b="1" dirty="0">
                <a:solidFill>
                  <a:srgbClr val="007DB8"/>
                </a:solidFill>
              </a:rPr>
              <a:t> = </a:t>
            </a:r>
            <a:r>
              <a:rPr lang="en-US" altLang="zh-CN" sz="1200" b="1" dirty="0" err="1">
                <a:solidFill>
                  <a:srgbClr val="007DB8"/>
                </a:solidFill>
              </a:rPr>
              <a:t>Service.Status$.subscribe</a:t>
            </a:r>
            <a:r>
              <a:rPr lang="en-US" altLang="zh-CN" sz="1200" b="1" dirty="0">
                <a:solidFill>
                  <a:srgbClr val="007DB8"/>
                </a:solidFill>
              </a:rPr>
              <a:t>(message =&gt; 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console.log(message);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});    </a:t>
            </a:r>
            <a:endParaRPr lang="en-US" altLang="zh-CN" sz="1200" b="1" dirty="0" smtClean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03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 </a:t>
            </a:r>
            <a:r>
              <a:rPr lang="en-US" altLang="zh-CN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23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通</a:t>
            </a:r>
            <a:r>
              <a:rPr lang="zh-CN" altLang="en-US"/>
              <a:t>过输入型绑定把数据从父组件传到子组</a:t>
            </a:r>
            <a:r>
              <a:rPr lang="zh-CN" altLang="en-US" smtClean="0"/>
              <a:t>件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父组件监听子组件的事</a:t>
            </a:r>
            <a:r>
              <a:rPr lang="zh-CN" altLang="en-US" smtClean="0"/>
              <a:t>件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通过本地变量通</a:t>
            </a:r>
            <a:r>
              <a:rPr lang="zh-CN" altLang="en-US" smtClean="0"/>
              <a:t>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父组件获得子组件实例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通过服务进行通信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37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4319" y="1818902"/>
            <a:ext cx="4609739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 </a:t>
            </a:r>
            <a:r>
              <a:rPr lang="zh-CN" altLang="en-US" smtClean="0"/>
              <a:t>通</a:t>
            </a:r>
            <a:r>
              <a:rPr lang="zh-CN" altLang="en-US"/>
              <a:t>过输入型绑定把数据从父组件传到子组件</a:t>
            </a:r>
            <a:br>
              <a:rPr lang="zh-CN" altLang="en-US"/>
            </a:b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40286" y="1458686"/>
            <a:ext cx="0" cy="3979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2058" y="18566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&lt;page-child [content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]=</a:t>
            </a:r>
            <a:r>
              <a:rPr lang="en-US" altLang="zh-CN" sz="1200" b="1" dirty="0">
                <a:solidFill>
                  <a:srgbClr val="007DB8"/>
                </a:solidFill>
              </a:rPr>
              <a:t>"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index"&gt;&lt;/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72234" y="2186290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4319" y="3424327"/>
            <a:ext cx="2032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 err="1" smtClean="0">
                <a:solidFill>
                  <a:schemeClr val="bg2"/>
                </a:solidFill>
                <a:latin typeface="+mn-lt"/>
              </a:rPr>
              <a:t>child.ts</a:t>
            </a:r>
            <a:endParaRPr lang="en-US" altLang="zh-CN" sz="1200" b="1" dirty="0" smtClean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>
                <a:solidFill>
                  <a:srgbClr val="007DB8"/>
                </a:solidFill>
                <a:latin typeface="+mj-lt"/>
              </a:rPr>
              <a:t>@Input() </a:t>
            </a:r>
            <a:r>
              <a:rPr lang="en-US" altLang="zh-CN" sz="1200" b="1" dirty="0" smtClean="0">
                <a:solidFill>
                  <a:srgbClr val="007DB8"/>
                </a:solidFill>
                <a:latin typeface="+mj-lt"/>
              </a:rPr>
              <a:t>content : string</a:t>
            </a:r>
            <a:r>
              <a:rPr lang="en-US" altLang="zh-CN" sz="1200" b="1" dirty="0">
                <a:solidFill>
                  <a:srgbClr val="007DB8"/>
                </a:solidFill>
                <a:latin typeface="+mj-lt"/>
              </a:rPr>
              <a:t>;</a:t>
            </a:r>
            <a:endParaRPr lang="en-US" altLang="zh-CN" sz="1200" b="1" dirty="0" smtClean="0">
              <a:solidFill>
                <a:srgbClr val="007DB8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4319" y="3396761"/>
            <a:ext cx="4609739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2234" y="376414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4319" y="913142"/>
            <a:ext cx="592982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zh-CN" altLang="en-US" sz="1400" smtClean="0">
                <a:latin typeface="Arial"/>
              </a:rPr>
              <a:t>子组件有一个输入型属性，通常带有</a:t>
            </a:r>
            <a:r>
              <a:rPr lang="en-US" altLang="zh-CN" sz="1400" smtClean="0">
                <a:latin typeface="Arial"/>
              </a:rPr>
              <a:t>@Input</a:t>
            </a:r>
            <a:r>
              <a:rPr lang="zh-CN" altLang="en-US" sz="1400" smtClean="0">
                <a:latin typeface="Arial"/>
              </a:rPr>
              <a:t>装饰器，不推荐为子组件</a:t>
            </a:r>
            <a:endParaRPr lang="en-US" altLang="zh-CN" sz="1400" smtClean="0">
              <a:latin typeface="Arial"/>
            </a:endParaRPr>
          </a:p>
          <a:p>
            <a:pPr lvl="0" eaLnBrk="0" hangingPunct="0">
              <a:spcBef>
                <a:spcPct val="30000"/>
              </a:spcBef>
              <a:defRPr/>
            </a:pPr>
            <a:r>
              <a:rPr lang="zh-CN" altLang="en-US" sz="1400">
                <a:latin typeface="Arial"/>
              </a:rPr>
              <a:t>指</a:t>
            </a:r>
            <a:r>
              <a:rPr lang="zh-CN" altLang="en-US" sz="1400" smtClean="0">
                <a:latin typeface="Arial"/>
              </a:rPr>
              <a:t>定别名。当父组件输入的值改变时，子组件的输入值也会改变。数据的</a:t>
            </a:r>
            <a:endParaRPr lang="en-US" altLang="zh-CN" sz="1400" smtClean="0">
              <a:latin typeface="Arial"/>
            </a:endParaRPr>
          </a:p>
          <a:p>
            <a:pPr lvl="0" eaLnBrk="0" hangingPunct="0">
              <a:spcBef>
                <a:spcPct val="30000"/>
              </a:spcBef>
              <a:defRPr/>
            </a:pPr>
            <a:r>
              <a:rPr lang="zh-CN" altLang="en-US" sz="1400">
                <a:latin typeface="Arial"/>
              </a:rPr>
              <a:t>传</a:t>
            </a:r>
            <a:r>
              <a:rPr lang="zh-CN" altLang="en-US" sz="1400" smtClean="0">
                <a:latin typeface="Arial"/>
              </a:rPr>
              <a:t>递是</a:t>
            </a:r>
            <a:r>
              <a:rPr lang="zh-CN" altLang="en-US" sz="1400" smtClean="0">
                <a:latin typeface="Arial"/>
              </a:rPr>
              <a:t>单向的</a:t>
            </a:r>
            <a:r>
              <a:rPr lang="zh-CN" altLang="en-US" sz="1400" smtClean="0">
                <a:latin typeface="Arial"/>
              </a:rPr>
              <a:t>。</a:t>
            </a:r>
            <a:endParaRPr lang="en-US" altLang="zh-CN" sz="1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312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zh-CN" altLang="en-US" smtClean="0"/>
              <a:t>输</a:t>
            </a:r>
            <a:r>
              <a:rPr lang="zh-CN" altLang="en-US"/>
              <a:t>入属性值的变化</a:t>
            </a:r>
            <a:br>
              <a:rPr lang="zh-CN" alt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19" y="1115693"/>
            <a:ext cx="87371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通过 </a:t>
            </a:r>
            <a:r>
              <a:rPr lang="en-US" sz="1600"/>
              <a:t>setter </a:t>
            </a:r>
            <a:r>
              <a:rPr lang="zh-CN" altLang="en-US" sz="1600"/>
              <a:t>拦截</a:t>
            </a:r>
            <a:r>
              <a:rPr lang="zh-CN" altLang="en-US" sz="1600" smtClean="0"/>
              <a:t>变</a:t>
            </a:r>
            <a:r>
              <a:rPr lang="zh-CN" altLang="en-US" sz="1600" smtClean="0"/>
              <a:t>化</a:t>
            </a:r>
            <a:endParaRPr lang="en-US" sz="1600" smtClean="0">
              <a:solidFill>
                <a:srgbClr val="0088CC"/>
              </a:solidFill>
              <a:latin typeface="Droid Sans Mono"/>
            </a:endParaRPr>
          </a:p>
          <a:p>
            <a:r>
              <a:rPr lang="en-US" sz="1600" smtClean="0">
                <a:solidFill>
                  <a:srgbClr val="0088CC"/>
                </a:solidFill>
                <a:latin typeface="Droid Sans Mono"/>
              </a:rPr>
              <a:t>@Input</a:t>
            </a:r>
            <a:r>
              <a:rPr lang="en-US" sz="1600" smtClean="0">
                <a:solidFill>
                  <a:srgbClr val="007DB8"/>
                </a:solidFill>
                <a:latin typeface="Droid Sans Mono"/>
              </a:rPr>
              <a:t>()</a:t>
            </a:r>
            <a:r>
              <a:rPr lang="en-US" sz="1600" smtClean="0">
                <a:solidFill>
                  <a:srgbClr val="B3B6B7"/>
                </a:solidFill>
                <a:latin typeface="Droid Sans Mono"/>
              </a:rPr>
              <a:t> </a:t>
            </a:r>
            <a:r>
              <a:rPr lang="en-US" sz="1600">
                <a:solidFill>
                  <a:srgbClr val="007DB8"/>
                </a:solidFill>
              </a:rPr>
              <a:t>set</a:t>
            </a:r>
            <a:r>
              <a:rPr lang="en-US" sz="1600"/>
              <a:t> name(name: string) {</a:t>
            </a:r>
          </a:p>
          <a:p>
            <a:r>
              <a:rPr lang="en-US" sz="1600"/>
              <a:t>    this._name = name &amp;&amp; name.trim() </a:t>
            </a:r>
            <a:r>
              <a:rPr lang="en-US" altLang="zh-CN" sz="1600"/>
              <a:t>|| </a:t>
            </a:r>
            <a:r>
              <a:rPr lang="en-US" sz="1600"/>
              <a:t>;</a:t>
            </a:r>
          </a:p>
          <a:p>
            <a:r>
              <a:rPr lang="en-US" sz="1600"/>
              <a:t>}</a:t>
            </a:r>
          </a:p>
          <a:p>
            <a:endParaRPr lang="en-US" sz="1600" b="0" i="0">
              <a:solidFill>
                <a:srgbClr val="666600"/>
              </a:solidFill>
              <a:effectLst/>
              <a:latin typeface="Droid Sans Mono"/>
            </a:endParaRPr>
          </a:p>
          <a:p>
            <a:r>
              <a:rPr lang="zh-CN" altLang="en-US" sz="1600"/>
              <a:t>通过</a:t>
            </a:r>
            <a:r>
              <a:rPr lang="en-US" sz="1600"/>
              <a:t>ngOnChanges()</a:t>
            </a:r>
            <a:r>
              <a:rPr lang="zh-CN" altLang="en-US" sz="1600" smtClean="0"/>
              <a:t>来</a:t>
            </a:r>
            <a:r>
              <a:rPr lang="zh-CN" altLang="en-US" sz="1600" smtClean="0"/>
              <a:t>截听</a:t>
            </a:r>
            <a:r>
              <a:rPr lang="zh-CN" altLang="en-US" sz="1600" smtClean="0"/>
              <a:t>变</a:t>
            </a:r>
            <a:r>
              <a:rPr lang="zh-CN" altLang="en-US" sz="1600" smtClean="0"/>
              <a:t>化，</a:t>
            </a:r>
            <a:r>
              <a:rPr lang="zh-CN" altLang="en-US" sz="1600"/>
              <a:t>当需要监视多个、交互式输入属性的时候</a:t>
            </a:r>
            <a:r>
              <a:rPr lang="zh-CN" altLang="en-US" sz="1600" smtClean="0"/>
              <a:t>，这个比</a:t>
            </a:r>
            <a:r>
              <a:rPr lang="zh-CN" altLang="en-US" sz="1600"/>
              <a:t>用属性的 </a:t>
            </a:r>
            <a:r>
              <a:rPr lang="en-US" altLang="zh-CN" sz="1600"/>
              <a:t>setter </a:t>
            </a:r>
            <a:r>
              <a:rPr lang="zh-CN" altLang="en-US" sz="1600"/>
              <a:t>更合</a:t>
            </a:r>
            <a:r>
              <a:rPr lang="zh-CN" altLang="en-US" sz="1600" smtClean="0"/>
              <a:t>适</a:t>
            </a:r>
            <a:endParaRPr lang="en-US" altLang="zh-CN" sz="1600"/>
          </a:p>
          <a:p>
            <a:r>
              <a:rPr lang="en-US" sz="1600"/>
              <a:t>export class </a:t>
            </a:r>
            <a:r>
              <a:rPr lang="en-US" sz="1600" smtClean="0"/>
              <a:t>ChildComponent </a:t>
            </a:r>
            <a:r>
              <a:rPr lang="en-US" sz="1600"/>
              <a:t>implements </a:t>
            </a:r>
            <a:r>
              <a:rPr lang="en-US" sz="1600" smtClean="0">
                <a:solidFill>
                  <a:srgbClr val="007DB8"/>
                </a:solidFill>
              </a:rPr>
              <a:t>OnChanges</a:t>
            </a:r>
            <a:r>
              <a:rPr lang="en-US" sz="1600" smtClean="0"/>
              <a:t>{</a:t>
            </a:r>
            <a:endParaRPr lang="en-US" sz="1600"/>
          </a:p>
          <a:p>
            <a:r>
              <a:rPr lang="en-US" sz="1600" smtClean="0">
                <a:solidFill>
                  <a:srgbClr val="007DB8"/>
                </a:solidFill>
              </a:rPr>
              <a:t>@Input() </a:t>
            </a:r>
            <a:r>
              <a:rPr lang="en-US" altLang="zh-CN" sz="1600" smtClean="0"/>
              <a:t>name</a:t>
            </a:r>
            <a:r>
              <a:rPr lang="en-US" sz="1600" smtClean="0"/>
              <a:t>: </a:t>
            </a:r>
            <a:r>
              <a:rPr lang="en-US" sz="1600"/>
              <a:t>number;</a:t>
            </a:r>
          </a:p>
          <a:p>
            <a:r>
              <a:rPr lang="en-US" sz="1600" smtClean="0">
                <a:solidFill>
                  <a:srgbClr val="007DB8"/>
                </a:solidFill>
              </a:rPr>
              <a:t>@Input() </a:t>
            </a:r>
            <a:r>
              <a:rPr lang="en-US" sz="1600" smtClean="0"/>
              <a:t>age: </a:t>
            </a:r>
            <a:r>
              <a:rPr lang="en-US" sz="1600"/>
              <a:t>number</a:t>
            </a:r>
            <a:r>
              <a:rPr lang="en-US" sz="1600" smtClean="0"/>
              <a:t>;</a:t>
            </a:r>
          </a:p>
          <a:p>
            <a:r>
              <a:rPr lang="en-US" sz="1600" smtClean="0"/>
              <a:t>  </a:t>
            </a:r>
            <a:r>
              <a:rPr lang="en-US" sz="1600" smtClean="0">
                <a:solidFill>
                  <a:srgbClr val="007DB8"/>
                </a:solidFill>
              </a:rPr>
              <a:t>ngOnChanges</a:t>
            </a:r>
            <a:r>
              <a:rPr lang="en-US" sz="1600" smtClean="0"/>
              <a:t>(changes: </a:t>
            </a:r>
            <a:r>
              <a:rPr lang="en-US" sz="1600"/>
              <a:t>{[propKey: string]: </a:t>
            </a:r>
            <a:r>
              <a:rPr lang="en-US" sz="1600" smtClean="0"/>
              <a:t>SimpleChange}) {</a:t>
            </a:r>
          </a:p>
          <a:p>
            <a:r>
              <a:rPr lang="en-US" sz="1600" smtClean="0"/>
              <a:t>   …</a:t>
            </a:r>
          </a:p>
          <a:p>
            <a:r>
              <a:rPr lang="en-US" sz="1600"/>
              <a:t> </a:t>
            </a:r>
            <a:r>
              <a:rPr lang="en-US" sz="1600" smtClean="0"/>
              <a:t> }</a:t>
            </a:r>
          </a:p>
          <a:p>
            <a:r>
              <a:rPr lang="en-US" sz="1600" smtClean="0"/>
              <a:t>}</a:t>
            </a:r>
            <a:endParaRPr lang="en-US" sz="160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38828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父组件监听子组件的事件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640286" y="1465944"/>
            <a:ext cx="0" cy="3918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3104" y="1648020"/>
            <a:ext cx="5649051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844" y="1685730"/>
            <a:ext cx="553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&lt;page-child 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changeNumber</a:t>
            </a:r>
            <a:r>
              <a:rPr lang="en-US" altLang="zh-CN" sz="1200" b="1" dirty="0">
                <a:solidFill>
                  <a:srgbClr val="007DB8"/>
                </a:solidFill>
              </a:rPr>
              <a:t>)="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numberChange</a:t>
            </a:r>
            <a:r>
              <a:rPr lang="en-US" altLang="zh-CN" sz="1200" b="1" dirty="0">
                <a:solidFill>
                  <a:srgbClr val="007DB8"/>
                </a:solidFill>
              </a:rPr>
              <a:t>($event)"&gt;&lt;/page-child&gt;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31020" y="2015408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3103" y="3024278"/>
            <a:ext cx="5649052" cy="1792036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843" y="3061988"/>
            <a:ext cx="56113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child.ts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index: </a:t>
            </a:r>
            <a:r>
              <a:rPr lang="en-US" altLang="zh-CN" sz="1200" dirty="0"/>
              <a:t>number = 0;</a:t>
            </a:r>
            <a:endParaRPr lang="en-US" altLang="zh-CN" sz="1200" dirty="0" smtClean="0"/>
          </a:p>
          <a:p>
            <a:r>
              <a:rPr lang="en-US" altLang="zh-CN" sz="1200" dirty="0" smtClean="0"/>
              <a:t>export </a:t>
            </a:r>
            <a:r>
              <a:rPr lang="en-US" altLang="zh-CN" sz="1200" dirty="0"/>
              <a:t>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007DB8"/>
                </a:solidFill>
              </a:rPr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@</a:t>
            </a:r>
            <a:r>
              <a:rPr lang="en-US" altLang="zh-CN" sz="1200" b="1" dirty="0">
                <a:solidFill>
                  <a:srgbClr val="007DB8"/>
                </a:solidFill>
              </a:rPr>
              <a:t>Output() </a:t>
            </a:r>
            <a:r>
              <a:rPr lang="en-US" altLang="zh-CN" sz="1200" b="1" dirty="0" err="1">
                <a:solidFill>
                  <a:srgbClr val="007DB8"/>
                </a:solidFill>
              </a:rPr>
              <a:t>changeNumber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>
                <a:solidFill>
                  <a:srgbClr val="007DB8"/>
                </a:solidFill>
              </a:rPr>
              <a:t>&lt;number&gt; = new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();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this.changeNumber.emit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this.index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431019" y="3391666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319" y="857157"/>
            <a:ext cx="5707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Arial"/>
              </a:rPr>
              <a:t>子</a:t>
            </a:r>
            <a:r>
              <a:rPr lang="zh-CN" altLang="en-US" sz="1400">
                <a:latin typeface="Arial"/>
              </a:rPr>
              <a:t>组件暴露一个 </a:t>
            </a:r>
            <a:r>
              <a:rPr lang="en-US" altLang="zh-CN" sz="1400">
                <a:latin typeface="Arial"/>
              </a:rPr>
              <a:t>EventEmitter </a:t>
            </a:r>
            <a:r>
              <a:rPr lang="zh-CN" altLang="en-US" sz="1400">
                <a:latin typeface="Arial"/>
              </a:rPr>
              <a:t>属性，当事件发生时，子组件利用该属性 </a:t>
            </a:r>
            <a:r>
              <a:rPr lang="en-US" altLang="zh-CN" sz="1400">
                <a:latin typeface="Arial"/>
              </a:rPr>
              <a:t>emits(</a:t>
            </a:r>
            <a:r>
              <a:rPr lang="zh-CN" altLang="en-US" sz="1400">
                <a:latin typeface="Arial"/>
              </a:rPr>
              <a:t>向上弹射</a:t>
            </a:r>
            <a:r>
              <a:rPr lang="en-US" altLang="zh-CN" sz="1400">
                <a:latin typeface="Arial"/>
              </a:rPr>
              <a:t>)</a:t>
            </a:r>
            <a:r>
              <a:rPr lang="zh-CN" altLang="en-US" sz="1400">
                <a:latin typeface="Arial"/>
              </a:rPr>
              <a:t>事件。父组件绑定到这个事件属性，并在事件发生时作出回应</a:t>
            </a:r>
            <a:endParaRPr lang="en-US" altLang="zh-CN" sz="1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6603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通过本地变量通信</a:t>
            </a:r>
            <a:r>
              <a:rPr lang="en-US" altLang="zh-CN"/>
              <a:t/>
            </a:r>
            <a:br>
              <a:rPr lang="en-US" altLang="zh-CN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19" y="1023306"/>
            <a:ext cx="7762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Roboto" panose="02000000000000000000" pitchFamily="2" charset="0"/>
              </a:rPr>
              <a:t>父组件不能使用数据绑定来读取子组件的属性或调用子组件的方法。但可以在父组件模板里，新建一个本地变量来代表子组件，然后利用这个变量来读取子组件的属性和调用子组件的方法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74319" y="154652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import { Component } from '@angular/core';</a:t>
            </a:r>
          </a:p>
          <a:p>
            <a:r>
              <a:rPr lang="en-US" sz="1400"/>
              <a:t>import { ChildComponent }  from './child.component';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@Component({</a:t>
            </a:r>
          </a:p>
          <a:p>
            <a:r>
              <a:rPr lang="en-US" sz="1400"/>
              <a:t>  selector: 'app-parent',</a:t>
            </a:r>
          </a:p>
          <a:p>
            <a:r>
              <a:rPr lang="en-US" sz="1400"/>
              <a:t>  template: `</a:t>
            </a:r>
          </a:p>
          <a:p>
            <a:r>
              <a:rPr lang="en-US" sz="1400"/>
              <a:t>  &lt;h3&gt;Countdown to Liftoff (via local variable)&lt;/h3&gt;</a:t>
            </a:r>
          </a:p>
          <a:p>
            <a:r>
              <a:rPr lang="en-US" sz="1400"/>
              <a:t>  &lt;button (click)="</a:t>
            </a:r>
            <a:r>
              <a:rPr lang="en-US" sz="1400">
                <a:solidFill>
                  <a:srgbClr val="007DB8"/>
                </a:solidFill>
              </a:rPr>
              <a:t>timer.start</a:t>
            </a:r>
            <a:r>
              <a:rPr lang="en-US" sz="1400"/>
              <a:t>()"&gt;Start&lt;/button&gt;</a:t>
            </a:r>
          </a:p>
          <a:p>
            <a:r>
              <a:rPr lang="en-US" sz="1400"/>
              <a:t>  &lt;button (click)="</a:t>
            </a:r>
            <a:r>
              <a:rPr lang="en-US" sz="1400">
                <a:solidFill>
                  <a:srgbClr val="007DB8"/>
                </a:solidFill>
              </a:rPr>
              <a:t>timer.stop</a:t>
            </a:r>
            <a:r>
              <a:rPr lang="en-US" sz="1400"/>
              <a:t>()"&gt;Stop&lt;/button&gt;</a:t>
            </a:r>
          </a:p>
          <a:p>
            <a:r>
              <a:rPr lang="en-US" sz="1400"/>
              <a:t>  &lt;div class="seconds"&gt;{{</a:t>
            </a:r>
            <a:r>
              <a:rPr lang="en-US" sz="1400">
                <a:solidFill>
                  <a:srgbClr val="007DB8"/>
                </a:solidFill>
              </a:rPr>
              <a:t>timer.seconds</a:t>
            </a:r>
            <a:r>
              <a:rPr lang="en-US" sz="1400"/>
              <a:t>}}&lt;/div&gt;</a:t>
            </a:r>
          </a:p>
          <a:p>
            <a:r>
              <a:rPr lang="en-US" sz="1400"/>
              <a:t>  </a:t>
            </a:r>
            <a:r>
              <a:rPr lang="en-US" sz="1400" b="1">
                <a:solidFill>
                  <a:srgbClr val="007DB8"/>
                </a:solidFill>
              </a:rPr>
              <a:t>&lt;app-child #timer&gt;&lt;/app-child&gt;</a:t>
            </a:r>
          </a:p>
          <a:p>
            <a:r>
              <a:rPr lang="en-US" sz="1400"/>
              <a:t>  `</a:t>
            </a:r>
          </a:p>
          <a:p>
            <a:r>
              <a:rPr lang="en-US" sz="1400"/>
              <a:t>})</a:t>
            </a:r>
          </a:p>
          <a:p>
            <a:r>
              <a:rPr lang="en-US" sz="1400"/>
              <a:t>export class ParentComponent { }</a:t>
            </a:r>
          </a:p>
        </p:txBody>
      </p:sp>
    </p:spTree>
    <p:extLst>
      <p:ext uri="{BB962C8B-B14F-4D97-AF65-F5344CB8AC3E}">
        <p14:creationId xmlns:p14="http://schemas.microsoft.com/office/powerpoint/2010/main" val="1201635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</a:t>
            </a:r>
            <a:r>
              <a:rPr lang="zh-CN" altLang="en-US" smtClean="0"/>
              <a:t>件获取子组件实例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0825" y="1480900"/>
            <a:ext cx="5649051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565" y="1518610"/>
            <a:ext cx="553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>
                <a:solidFill>
                  <a:srgbClr val="007DB8"/>
                </a:solidFill>
              </a:rPr>
              <a:t>&lt;</a:t>
            </a:r>
            <a:r>
              <a:rPr lang="en-US" altLang="zh-CN" sz="1200" b="1" smtClean="0">
                <a:solidFill>
                  <a:srgbClr val="007DB8"/>
                </a:solidFill>
              </a:rPr>
              <a:t>page-child #timer&gt;&lt;/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8741" y="1848288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0825" y="2916182"/>
            <a:ext cx="4124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1200" b="1" dirty="0" err="1" smtClean="0">
                <a:solidFill>
                  <a:schemeClr val="bg2"/>
                </a:solidFill>
                <a:latin typeface="+mn-lt"/>
              </a:rPr>
              <a:t>arent.ts</a:t>
            </a:r>
            <a:endParaRPr lang="en-US" altLang="zh-CN" sz="1400" b="1" dirty="0" smtClean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import {</a:t>
            </a:r>
            <a:r>
              <a:rPr lang="en-US" altLang="zh-CN" sz="1200" dirty="0" err="1"/>
              <a:t>ViewChild</a:t>
            </a:r>
            <a:r>
              <a:rPr lang="en-US" altLang="zh-CN" sz="1200" dirty="0"/>
              <a:t>, Component } from '@angular/core';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import{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}from '../child/child';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@</a:t>
            </a:r>
            <a:r>
              <a:rPr lang="en-US" altLang="zh-CN" sz="1200" b="1" dirty="0" err="1">
                <a:solidFill>
                  <a:srgbClr val="007DB8"/>
                </a:solidFill>
              </a:rPr>
              <a:t>ViewChild</a:t>
            </a:r>
            <a:r>
              <a:rPr lang="en-US" altLang="zh-CN" sz="1200" b="1" dirty="0">
                <a:solidFill>
                  <a:srgbClr val="007DB8"/>
                </a:solidFill>
              </a:rPr>
              <a:t>(</a:t>
            </a:r>
            <a:r>
              <a:rPr lang="en-US" altLang="zh-CN" sz="1200" b="1" dirty="0" err="1">
                <a:solidFill>
                  <a:srgbClr val="007DB8"/>
                </a:solidFill>
              </a:rPr>
              <a:t>ChildPage</a:t>
            </a:r>
            <a:r>
              <a:rPr lang="en-US" altLang="zh-CN" sz="1200" b="1" dirty="0">
                <a:solidFill>
                  <a:srgbClr val="007DB8"/>
                </a:solidFill>
              </a:rPr>
              <a:t>) child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: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ChildPage</a:t>
            </a:r>
            <a:r>
              <a:rPr lang="en-US" altLang="zh-CN" sz="1200" b="1" dirty="0">
                <a:solidFill>
                  <a:srgbClr val="007DB8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}</a:t>
            </a:r>
            <a:endParaRPr lang="zh-CN" altLang="en-US" sz="1200" dirty="0" err="1"/>
          </a:p>
        </p:txBody>
      </p:sp>
      <p:sp>
        <p:nvSpPr>
          <p:cNvPr id="11" name="矩形 10"/>
          <p:cNvSpPr/>
          <p:nvPr/>
        </p:nvSpPr>
        <p:spPr>
          <a:xfrm>
            <a:off x="240825" y="2888616"/>
            <a:ext cx="4609739" cy="184344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8740" y="32560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0825" y="673893"/>
            <a:ext cx="85005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Roboto" panose="02000000000000000000" pitchFamily="2" charset="0"/>
              </a:rPr>
              <a:t>本地变量方法是个简单便利的方法。但是它也有局限性，因为父组件</a:t>
            </a:r>
            <a:r>
              <a:rPr lang="en-US" altLang="zh-CN" sz="1400">
                <a:latin typeface="Roboto" panose="02000000000000000000" pitchFamily="2" charset="0"/>
              </a:rPr>
              <a:t>-</a:t>
            </a:r>
            <a:r>
              <a:rPr lang="zh-CN" altLang="en-US" sz="1400">
                <a:latin typeface="Roboto" panose="02000000000000000000" pitchFamily="2" charset="0"/>
              </a:rPr>
              <a:t>子组件的连接必须全部在父组件的模板中进行。父组件本身的代码对子组件没有访问权</a:t>
            </a:r>
            <a:r>
              <a:rPr lang="zh-CN" altLang="en-US" sz="1400" smtClean="0">
                <a:latin typeface="Roboto" panose="02000000000000000000" pitchFamily="2" charset="0"/>
              </a:rPr>
              <a:t>。如</a:t>
            </a:r>
            <a:r>
              <a:rPr lang="zh-CN" altLang="en-US" sz="1400">
                <a:latin typeface="Roboto" panose="02000000000000000000" pitchFamily="2" charset="0"/>
              </a:rPr>
              <a:t>果父组件的类需要读取子组件的属性值或调用子组件的方法，就不能使用本地变量方法</a:t>
            </a:r>
            <a:r>
              <a:rPr lang="zh-CN" altLang="en-US" sz="1400" smtClean="0">
                <a:latin typeface="Roboto" panose="02000000000000000000" pitchFamily="2" charset="0"/>
              </a:rPr>
              <a:t>。这时可以使用</a:t>
            </a:r>
            <a:r>
              <a:rPr lang="en-US" altLang="zh-CN" sz="1400" smtClean="0">
                <a:latin typeface="Roboto" panose="02000000000000000000" pitchFamily="2" charset="0"/>
              </a:rPr>
              <a:t>@ViewChild </a:t>
            </a:r>
            <a:r>
              <a:rPr lang="zh-CN" altLang="en-US" sz="1400" smtClean="0">
                <a:latin typeface="Roboto" panose="02000000000000000000" pitchFamily="2" charset="0"/>
              </a:rPr>
              <a:t>去注入到父组件中</a:t>
            </a:r>
            <a:endParaRPr lang="zh-CN" altLang="en-US" sz="140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96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</a:t>
            </a:r>
            <a:r>
              <a:rPr lang="zh-CN" altLang="en-US" smtClean="0"/>
              <a:t>过共享同一个服务进</a:t>
            </a:r>
            <a:r>
              <a:rPr lang="zh-CN" altLang="en-US"/>
              <a:t>行通信</a:t>
            </a:r>
            <a:r>
              <a:rPr lang="en-US" altLang="zh-CN"/>
              <a:t/>
            </a:r>
            <a:br>
              <a:rPr lang="en-US" altLang="zh-C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</a:t>
            </a:r>
            <a:r>
              <a:rPr lang="zh-CN" altLang="en-US" smtClean="0"/>
              <a:t>过服务中的变</a:t>
            </a:r>
            <a:r>
              <a:rPr lang="zh-CN" altLang="en-US" smtClean="0"/>
              <a:t>量进行通</a:t>
            </a:r>
            <a:r>
              <a:rPr lang="zh-CN" altLang="en-US" smtClean="0"/>
              <a:t>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</a:t>
            </a:r>
            <a:r>
              <a:rPr lang="zh-CN" altLang="en-US" smtClean="0"/>
              <a:t>过服务中的</a:t>
            </a:r>
            <a:r>
              <a:rPr lang="en-US" altLang="zh-CN" smtClean="0"/>
              <a:t>EventEmitter</a:t>
            </a:r>
            <a:r>
              <a:rPr lang="zh-CN" altLang="en-US" smtClean="0"/>
              <a:t>进</a:t>
            </a:r>
            <a:r>
              <a:rPr lang="zh-CN" altLang="en-US" smtClean="0"/>
              <a:t>行通</a:t>
            </a:r>
            <a:r>
              <a:rPr lang="zh-CN" altLang="en-US" smtClean="0"/>
              <a:t>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</a:t>
            </a:r>
            <a:r>
              <a:rPr lang="zh-CN" altLang="en-US" smtClean="0"/>
              <a:t>过服务订阅进行通讯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3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</a:t>
            </a:r>
            <a:r>
              <a:rPr lang="zh-CN" altLang="en-US" smtClean="0"/>
              <a:t>中的变量</a:t>
            </a:r>
            <a:r>
              <a:rPr lang="en-US" altLang="zh-CN" smtClean="0"/>
              <a:t>(1</a:t>
            </a:r>
            <a:r>
              <a:rPr lang="en-US" altLang="zh-CN"/>
              <a:t>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80" y="2848214"/>
            <a:ext cx="476404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19" y="2885924"/>
            <a:ext cx="4726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parent.ts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@Component</a:t>
            </a:r>
            <a:r>
              <a:rPr lang="en-US" altLang="zh-CN" sz="1200" dirty="0" smtClean="0"/>
              <a:t>({</a:t>
            </a:r>
          </a:p>
          <a:p>
            <a:r>
              <a:rPr lang="en-US" altLang="zh-CN" sz="1200" dirty="0" smtClean="0"/>
              <a:t>…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providers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[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MyService</a:t>
            </a:r>
            <a:r>
              <a:rPr lang="en-US" altLang="zh-CN" sz="1200" b="1" dirty="0">
                <a:solidFill>
                  <a:srgbClr val="007DB8"/>
                </a:solidFill>
              </a:rPr>
              <a:t>]</a:t>
            </a:r>
          </a:p>
          <a:p>
            <a:r>
              <a:rPr lang="en-US" altLang="zh-CN" sz="1200" dirty="0" smtClean="0"/>
              <a:t>})</a:t>
            </a:r>
            <a:endParaRPr lang="en-US" altLang="zh-CN" sz="1200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constructor(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service.data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= 1;</a:t>
            </a:r>
            <a:r>
              <a:rPr lang="en-US" altLang="zh-CN" sz="1200" dirty="0" smtClean="0"/>
              <a:t> }  … }</a:t>
            </a:r>
            <a:endParaRPr lang="zh-CN" altLang="en-US" sz="12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6579" y="1455241"/>
            <a:ext cx="476404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6579" y="868297"/>
            <a:ext cx="6396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Roboto" panose="02000000000000000000" pitchFamily="2" charset="0"/>
              </a:rPr>
              <a:t>父组件提供服务的实例，并将其共享给它的子组件</a:t>
            </a:r>
            <a:r>
              <a:rPr lang="en-US" altLang="zh-CN" sz="1400">
                <a:latin typeface="Roboto" panose="02000000000000000000" pitchFamily="2" charset="0"/>
              </a:rPr>
              <a:t>(</a:t>
            </a:r>
            <a:r>
              <a:rPr lang="zh-CN" altLang="en-US" sz="1400">
                <a:latin typeface="Roboto" panose="02000000000000000000" pitchFamily="2" charset="0"/>
              </a:rPr>
              <a:t>通过 </a:t>
            </a:r>
            <a:r>
              <a:rPr lang="en-US" altLang="zh-CN" sz="1400">
                <a:latin typeface="Roboto" panose="02000000000000000000" pitchFamily="2" charset="0"/>
              </a:rPr>
              <a:t>providers </a:t>
            </a:r>
            <a:r>
              <a:rPr lang="zh-CN" altLang="en-US" sz="1400">
                <a:latin typeface="Roboto" panose="02000000000000000000" pitchFamily="2" charset="0"/>
              </a:rPr>
              <a:t>元数据数组</a:t>
            </a:r>
            <a:r>
              <a:rPr lang="en-US" altLang="zh-CN" sz="1400">
                <a:latin typeface="Roboto" panose="02000000000000000000" pitchFamily="2" charset="0"/>
              </a:rPr>
              <a:t>)</a:t>
            </a:r>
            <a:r>
              <a:rPr lang="zh-CN" altLang="en-US" sz="1400">
                <a:latin typeface="Roboto" panose="02000000000000000000" pitchFamily="2" charset="0"/>
              </a:rPr>
              <a:t>，子组件可以通过构造函数将该实例注入到自身</a:t>
            </a:r>
            <a:endParaRPr lang="zh-CN" altLang="en-US" sz="140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782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43091</TotalTime>
  <Words>1340</Words>
  <Application>Microsoft Office PowerPoint</Application>
  <PresentationFormat>On-screen Show (16:9)</PresentationFormat>
  <Paragraphs>278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Droid Sans Mono</vt:lpstr>
      <vt:lpstr>Museo For Dell 300</vt:lpstr>
      <vt:lpstr>Museo Sans For Dell</vt:lpstr>
      <vt:lpstr>黑体</vt:lpstr>
      <vt:lpstr>Arial</vt:lpstr>
      <vt:lpstr>Arial Black</vt:lpstr>
      <vt:lpstr>Courier New</vt:lpstr>
      <vt:lpstr>Roboto</vt:lpstr>
      <vt:lpstr>Wingdings</vt:lpstr>
      <vt:lpstr>DellEMC_internal_template</vt:lpstr>
      <vt:lpstr>Component Interaction </vt:lpstr>
      <vt:lpstr>Agenda</vt:lpstr>
      <vt:lpstr> 通过输入型绑定把数据从父组件传到子组件 </vt:lpstr>
      <vt:lpstr>监听输入属性值的变化 </vt:lpstr>
      <vt:lpstr>父组件监听子组件的事件</vt:lpstr>
      <vt:lpstr>通过本地变量通信 </vt:lpstr>
      <vt:lpstr>父组件获取子组件实例</vt:lpstr>
      <vt:lpstr>通过共享同一个服务进行通信 </vt:lpstr>
      <vt:lpstr>Service中的变量(1) </vt:lpstr>
      <vt:lpstr>Service中的变量(2) </vt:lpstr>
      <vt:lpstr>通过EventEmitter(1)</vt:lpstr>
      <vt:lpstr>通过EventEmitter(2) </vt:lpstr>
      <vt:lpstr>通过Subscribe(1)</vt:lpstr>
      <vt:lpstr>通过Subscribe(2)</vt:lpstr>
      <vt:lpstr> End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EMC</dc:creator>
  <cp:keywords>Internal Use; Open</cp:keywords>
  <cp:lastModifiedBy>Zhang, Fulin</cp:lastModifiedBy>
  <cp:revision>48</cp:revision>
  <cp:lastPrinted>2017-07-24T07:58:05Z</cp:lastPrinted>
  <dcterms:created xsi:type="dcterms:W3CDTF">2016-09-27T02:25:49Z</dcterms:created>
  <dcterms:modified xsi:type="dcterms:W3CDTF">2018-10-23T05:53:23Z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