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1" r:id="rId2"/>
    <p:sldId id="280" r:id="rId3"/>
    <p:sldId id="279" r:id="rId4"/>
    <p:sldId id="272" r:id="rId5"/>
    <p:sldId id="277" r:id="rId6"/>
    <p:sldId id="278" r:id="rId7"/>
    <p:sldId id="273" r:id="rId8"/>
    <p:sldId id="274" r:id="rId9"/>
    <p:sldId id="275" r:id="rId10"/>
    <p:sldId id="276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81" r:id="rId23"/>
    <p:sldId id="267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12" autoAdjust="0"/>
  </p:normalViewPr>
  <p:slideViewPr>
    <p:cSldViewPr snapToGrid="0" showGuides="1">
      <p:cViewPr varScale="1">
        <p:scale>
          <a:sx n="151" d="100"/>
          <a:sy n="151" d="100"/>
        </p:scale>
        <p:origin x="63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42209-1580-4B3B-A7E4-B8DDBDB1AFA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1BF54-7693-4821-9D20-74A65CBE6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처음 프로젝트를 시작했을시 </a:t>
            </a:r>
            <a:r>
              <a:rPr lang="en-US" altLang="ko-KR"/>
              <a:t>VO, DAO, SERVICE, DB </a:t>
            </a:r>
            <a:r>
              <a:rPr lang="ko-KR" altLang="en-US"/>
              <a:t>등 겹치는 여러 가지 데이터 및 클래스 파일들을 정의하고 시작했습니다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첫 번째 이유로는 최소한의 충돌을 만들기 위해서 입니다</a:t>
            </a:r>
            <a:r>
              <a:rPr lang="en-US" altLang="ko-KR"/>
              <a:t>. GIT</a:t>
            </a:r>
            <a:r>
              <a:rPr lang="ko-KR" altLang="en-US"/>
              <a:t>을 이용한 프로젝트를 하면 반드시 충돌로 추가 작업이 필요한데 이 때 이러한 추가작업을 피하기 위해서 입니다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두 번째 이유로는 최대한 객체지향적인 프로그래밍을 하기 위해서입니다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1BF54-7693-4821-9D20-74A65CBE64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41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1BF54-7693-4821-9D20-74A65CBE64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1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1BF54-7693-4821-9D20-74A65CBE64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7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290D3-0304-DD05-9D9A-15E7C0F6F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CC87F8-4F6F-5961-3DE7-7A6DD315B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507E6-C1A4-05B9-138E-D5D4C44A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168A9-91C0-E1E7-D2F5-2C2331F1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B5ACE-288A-3DA6-289E-A265F335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6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292A8-A09C-E39F-5FAB-60EB6D97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98AE2C-5FAD-FE1A-62A3-A725A3C74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0E4AA-096A-F2DA-C14F-D0834535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3490D-7535-5A01-E017-E15E1C6A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093BB-EDAF-3642-711E-E7ED7475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5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3DF9B1-380C-216D-5355-C52010F77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22C48B-5717-8C24-4639-B494FD9A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6917F-A827-4F59-1C09-2BAA43A5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3BA21-C59A-BD54-667F-9AC747CE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0AC65-3295-6304-9F3A-427355BF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4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C0FF-AF19-78C5-4BC7-46AFC5E1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C5C11-E7C0-A137-90DB-E3A5D9B8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9EFDA-CFB3-46C6-BA8D-80CD89BA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A4FB3-0BDE-57CB-1AE6-B47CAF68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B19AE-BB8B-28B4-F41F-10AD7A2C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7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3CF3A-2820-FD1E-BDB0-4FE9A40B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DC069-9581-E5BF-1BDF-FD307C9FC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08D2C-4B25-DC99-D985-AD6304D7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592D0-F701-DC9C-47DE-36F219F3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E2477-26C3-35A4-046D-F63E252F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8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7415A-E6EF-FF17-CA2D-2780D4B2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6F57C-B75F-121B-B5E6-A0D554023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E115A-EDDC-3EDD-D58F-30DB350A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1CACF-AFAF-7471-291F-E9E03793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10948-0184-0CA2-98DA-FB95E2A3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7C81E-83D1-B38E-ED39-6BB5402B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4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ECB38-0CC8-7743-154C-D0F30B28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A2D5F-93A2-6D25-B7D6-A1C3A16E5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E2FBCE-5992-03EC-EBDC-9C5A2E50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6BF774-3A27-C4B3-4F22-BA19CE142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6458B9-4633-CACA-548D-C40D0DCE6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03675F-D3D5-D9E8-98A9-2A93D0E2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13C49-08AB-D150-150C-4F36B957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1DA84F-4BC7-B873-9D2E-B301F7CE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6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EA8F-3839-9C71-F104-847246A1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E24666-8813-E244-200E-535643AE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9EB248-B7B6-CD9D-EE9F-DB7CC102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3C0A3-22F2-B265-C6CF-CF1BDF52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028938-1D7D-640F-130C-AF4B83DA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ADF98D-61CE-3B4B-A3B5-A5D842B3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568AE-0564-F3FF-1ED7-86BE5EFD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8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D686D-AD6C-7E6B-2052-A34CD840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5A731-E403-DEF1-7091-AD1F91FC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EBD04-BFB9-F7C8-7070-0EB642891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DE5D1-1D87-F784-0036-AA695306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8687D-FF29-7727-5872-E39EF523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8FAF6-FB55-70F6-8CB2-4B4AEC2A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2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99BA7-68FD-7FD3-33F0-A237688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AB05E4-B747-BF60-ADC9-74905A42C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0DA7F-82BB-6DE3-68BA-E86F6689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9549D-A6C5-BDA7-6163-A67E4F01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6313D-00CA-8CDE-2249-D2A65AAC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A1270-EF88-6898-E420-088C7B23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D297AA-A192-FD57-A298-6A4155EF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FC21A-F12D-5988-9D1B-DB3124C2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55CC6-60BE-29D1-BD3C-E5673055A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E76D-492E-4405-872B-288F428719C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0690F-E48E-0EFC-71BE-4F3F188FD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47CA5-4FF1-0DAC-E398-0AA65CE4E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9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A9969-D114-15F3-F71A-632186C3DF1F}"/>
              </a:ext>
            </a:extLst>
          </p:cNvPr>
          <p:cNvSpPr txBox="1"/>
          <p:nvPr/>
        </p:nvSpPr>
        <p:spPr>
          <a:xfrm>
            <a:off x="3658998" y="2967335"/>
            <a:ext cx="487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InterestBook</a:t>
            </a:r>
            <a:endParaRPr lang="ko-KR" altLang="en-US" sz="5400" b="1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10ADB-E483-6747-9856-33F74510B683}"/>
              </a:ext>
            </a:extLst>
          </p:cNvPr>
          <p:cNvSpPr txBox="1"/>
          <p:nvPr/>
        </p:nvSpPr>
        <p:spPr>
          <a:xfrm>
            <a:off x="2514600" y="5861327"/>
            <a:ext cx="945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조원</a:t>
            </a:r>
            <a:r>
              <a:rPr lang="en-US" altLang="ko-KR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 </a:t>
            </a:r>
            <a:r>
              <a:rPr lang="ko-KR" altLang="en-US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이우진</a:t>
            </a:r>
            <a:r>
              <a:rPr lang="en-US" altLang="ko-KR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sz="2800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유정국</a:t>
            </a:r>
            <a:r>
              <a:rPr lang="en-US" altLang="ko-KR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sz="2800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정광배</a:t>
            </a:r>
            <a:r>
              <a:rPr lang="en-US" altLang="ko-KR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sz="2800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차성욱</a:t>
            </a:r>
            <a:endParaRPr lang="ko-KR" altLang="en-US" sz="2800" b="1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46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C656685-039A-C26A-355F-A8DBAFE5F548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591E0BC-4916-7D5D-54F9-85B94D20B010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DB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(4)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 descr="텍스트, 스크린샷, 폰트, 평행이(가) 표시된 사진&#10;&#10;자동 생성된 설명">
            <a:extLst>
              <a:ext uri="{FF2B5EF4-FFF2-40B4-BE49-F238E27FC236}">
                <a16:creationId xmlns:a16="http://schemas.microsoft.com/office/drawing/2014/main" id="{9A08BB10-B1BE-116A-A1E1-0BFA0691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34" y="1086178"/>
            <a:ext cx="6622532" cy="468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6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BE34B0-2035-CCEE-FED5-E6541FCA6752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EE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E4087-A7BB-E1D2-493B-C9D6040DC3FD}"/>
              </a:ext>
            </a:extLst>
          </p:cNvPr>
          <p:cNvSpPr txBox="1"/>
          <p:nvPr/>
        </p:nvSpPr>
        <p:spPr>
          <a:xfrm>
            <a:off x="3657600" y="3075057"/>
            <a:ext cx="487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코드 리뷰</a:t>
            </a:r>
          </a:p>
        </p:txBody>
      </p:sp>
    </p:spTree>
    <p:extLst>
      <p:ext uri="{BB962C8B-B14F-4D97-AF65-F5344CB8AC3E}">
        <p14:creationId xmlns:p14="http://schemas.microsoft.com/office/powerpoint/2010/main" val="147423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323C8B-2337-0D1F-2E93-BDE024F9825F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3D31B3-6818-B72D-A8C4-692C96E89B2F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공통 객체를 통한 작업 분업화</a:t>
            </a:r>
          </a:p>
        </p:txBody>
      </p:sp>
      <p:pic>
        <p:nvPicPr>
          <p:cNvPr id="15" name="그림 1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486FA8E-BE6E-FB19-20F6-B2E63C778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1547941"/>
            <a:ext cx="4210050" cy="4267199"/>
          </a:xfrm>
          <a:prstGeom prst="rect">
            <a:avLst/>
          </a:prstGeom>
        </p:spPr>
      </p:pic>
      <p:pic>
        <p:nvPicPr>
          <p:cNvPr id="20" name="그림 19" descr="텍스트, 스크린샷, 소프트웨어, 멀티미디어이(가) 표시된 사진&#10;&#10;자동 생성된 설명">
            <a:extLst>
              <a:ext uri="{FF2B5EF4-FFF2-40B4-BE49-F238E27FC236}">
                <a16:creationId xmlns:a16="http://schemas.microsoft.com/office/drawing/2014/main" id="{6C5510C2-70E8-A97E-A64E-A095FB70D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1320174"/>
            <a:ext cx="4133850" cy="495300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3641E54B-3FF0-6B22-5132-30C51F065428}"/>
              </a:ext>
            </a:extLst>
          </p:cNvPr>
          <p:cNvGrpSpPr/>
          <p:nvPr/>
        </p:nvGrpSpPr>
        <p:grpSpPr>
          <a:xfrm>
            <a:off x="4630351" y="1258619"/>
            <a:ext cx="7234478" cy="1107996"/>
            <a:chOff x="4630351" y="1258619"/>
            <a:chExt cx="7234478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D0E9BB-2919-8979-3229-F5D502D1760F}"/>
                </a:ext>
              </a:extLst>
            </p:cNvPr>
            <p:cNvSpPr txBox="1"/>
            <p:nvPr/>
          </p:nvSpPr>
          <p:spPr>
            <a:xfrm>
              <a:off x="4630351" y="1258619"/>
              <a:ext cx="1712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CRUD.java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E581B7-B7B1-4A65-E217-086A8859CD21}"/>
                </a:ext>
              </a:extLst>
            </p:cNvPr>
            <p:cNvSpPr txBox="1"/>
            <p:nvPr/>
          </p:nvSpPr>
          <p:spPr>
            <a:xfrm>
              <a:off x="4773922" y="1720284"/>
              <a:ext cx="7090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CREATE,</a:t>
              </a:r>
              <a:r>
                <a:rPr lang="ko-KR" altLang="en-US" dirty="0"/>
                <a:t> </a:t>
              </a:r>
              <a:r>
                <a:rPr lang="en-US" altLang="ko-KR" dirty="0"/>
                <a:t>READ,</a:t>
              </a:r>
              <a:r>
                <a:rPr lang="ko-KR" altLang="en-US" dirty="0"/>
                <a:t> </a:t>
              </a:r>
              <a:r>
                <a:rPr lang="en-US" altLang="ko-KR" dirty="0"/>
                <a:t>UPDATE,</a:t>
              </a:r>
              <a:r>
                <a:rPr lang="ko-KR" altLang="en-US" dirty="0"/>
                <a:t> </a:t>
              </a:r>
              <a:r>
                <a:rPr lang="en-US" altLang="ko-KR" dirty="0"/>
                <a:t>DELETE</a:t>
              </a:r>
              <a:r>
                <a:rPr lang="ko-KR" altLang="en-US" dirty="0"/>
                <a:t>와 같은 데이터베이스에 접근하기 위한 클래스 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B31A994-2AB5-CDD3-8F33-C4949A2827BB}"/>
              </a:ext>
            </a:extLst>
          </p:cNvPr>
          <p:cNvGrpSpPr/>
          <p:nvPr/>
        </p:nvGrpSpPr>
        <p:grpSpPr>
          <a:xfrm>
            <a:off x="4644146" y="2362561"/>
            <a:ext cx="7234478" cy="1107996"/>
            <a:chOff x="4644146" y="2489605"/>
            <a:chExt cx="7234478" cy="11079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D91A1A-1869-E914-B30A-69976171C0FD}"/>
                </a:ext>
              </a:extLst>
            </p:cNvPr>
            <p:cNvSpPr txBox="1"/>
            <p:nvPr/>
          </p:nvSpPr>
          <p:spPr>
            <a:xfrm>
              <a:off x="4644146" y="2489605"/>
              <a:ext cx="2141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SERVICE.java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F979B9-B832-E431-2AAB-EE1644175672}"/>
                </a:ext>
              </a:extLst>
            </p:cNvPr>
            <p:cNvSpPr txBox="1"/>
            <p:nvPr/>
          </p:nvSpPr>
          <p:spPr>
            <a:xfrm>
              <a:off x="4787717" y="2951270"/>
              <a:ext cx="7090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사용자로부터 받은 </a:t>
              </a:r>
              <a:r>
                <a:rPr lang="en-US" altLang="ko-KR" dirty="0"/>
                <a:t>DB </a:t>
              </a:r>
              <a:r>
                <a:rPr lang="ko-KR" altLang="en-US" dirty="0"/>
                <a:t>작업 요청을 받아 </a:t>
              </a:r>
              <a:r>
                <a:rPr lang="en-US" altLang="ko-KR" dirty="0"/>
                <a:t>CRUD</a:t>
              </a:r>
              <a:r>
                <a:rPr lang="ko-KR" altLang="en-US" dirty="0"/>
                <a:t> 클래스에 전송 후 결과값을 받아 사용자에게 재전송 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B53C45-4B16-46AD-2030-34BCE65C15EF}"/>
              </a:ext>
            </a:extLst>
          </p:cNvPr>
          <p:cNvGrpSpPr/>
          <p:nvPr/>
        </p:nvGrpSpPr>
        <p:grpSpPr>
          <a:xfrm>
            <a:off x="4654458" y="3475183"/>
            <a:ext cx="7234478" cy="830997"/>
            <a:chOff x="4644146" y="3443592"/>
            <a:chExt cx="7234478" cy="8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261BF0-1A74-2E36-9EC9-EEBF1C2C778D}"/>
                </a:ext>
              </a:extLst>
            </p:cNvPr>
            <p:cNvSpPr txBox="1"/>
            <p:nvPr/>
          </p:nvSpPr>
          <p:spPr>
            <a:xfrm>
              <a:off x="4644146" y="3443592"/>
              <a:ext cx="2141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MENU.java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08497E-7145-C40B-DF11-948F90937C8C}"/>
                </a:ext>
              </a:extLst>
            </p:cNvPr>
            <p:cNvSpPr txBox="1"/>
            <p:nvPr/>
          </p:nvSpPr>
          <p:spPr>
            <a:xfrm>
              <a:off x="4787717" y="3905257"/>
              <a:ext cx="7090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사용자의 요청</a:t>
              </a:r>
              <a:r>
                <a:rPr lang="en-US" altLang="ko-KR" dirty="0"/>
                <a:t>(= </a:t>
              </a:r>
              <a:r>
                <a:rPr lang="ko-KR" altLang="en-US" dirty="0"/>
                <a:t>뷰</a:t>
              </a:r>
              <a:r>
                <a:rPr lang="en-US" altLang="ko-KR" dirty="0"/>
                <a:t>)</a:t>
              </a:r>
              <a:r>
                <a:rPr lang="ko-KR" altLang="en-US" dirty="0"/>
                <a:t>을 만드는 객체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C3ABC3-0C79-9387-0C0B-F10C6B5A1E2D}"/>
              </a:ext>
            </a:extLst>
          </p:cNvPr>
          <p:cNvSpPr/>
          <p:nvPr/>
        </p:nvSpPr>
        <p:spPr>
          <a:xfrm>
            <a:off x="952900" y="2089495"/>
            <a:ext cx="161704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4406DD-A6C8-19A5-F084-0E99B6AFFAEB}"/>
              </a:ext>
            </a:extLst>
          </p:cNvPr>
          <p:cNvCxnSpPr>
            <a:stCxn id="26" idx="3"/>
            <a:endCxn id="8" idx="1"/>
          </p:cNvCxnSpPr>
          <p:nvPr/>
        </p:nvCxnSpPr>
        <p:spPr>
          <a:xfrm flipV="1">
            <a:off x="2569945" y="1489452"/>
            <a:ext cx="2060406" cy="8000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E39265-8F58-E04A-034C-1C6182BFD453}"/>
              </a:ext>
            </a:extLst>
          </p:cNvPr>
          <p:cNvSpPr/>
          <p:nvPr/>
        </p:nvSpPr>
        <p:spPr>
          <a:xfrm>
            <a:off x="952900" y="5034615"/>
            <a:ext cx="1857677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106F054-DF93-49FB-221D-2165E311F4F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810577" y="2593394"/>
            <a:ext cx="1833569" cy="25044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4414D8-667D-E1E1-3F87-BBD290B2B45A}"/>
              </a:ext>
            </a:extLst>
          </p:cNvPr>
          <p:cNvSpPr/>
          <p:nvPr/>
        </p:nvSpPr>
        <p:spPr>
          <a:xfrm>
            <a:off x="952900" y="4603727"/>
            <a:ext cx="1688347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3665E21-7DDD-7B1A-92F6-361C480AFCFE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655526" y="3681541"/>
            <a:ext cx="1881695" cy="11521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AFB21F-C397-7922-71AB-E06300082FED}"/>
              </a:ext>
            </a:extLst>
          </p:cNvPr>
          <p:cNvSpPr/>
          <p:nvPr/>
        </p:nvSpPr>
        <p:spPr>
          <a:xfrm>
            <a:off x="952900" y="3787586"/>
            <a:ext cx="196355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B7A6B0F-F127-70CC-E8C2-9336B8087A83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916455" y="3987641"/>
            <a:ext cx="1713896" cy="6370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FA01706-615E-9E3B-31E8-9611892D0F06}"/>
              </a:ext>
            </a:extLst>
          </p:cNvPr>
          <p:cNvGrpSpPr/>
          <p:nvPr/>
        </p:nvGrpSpPr>
        <p:grpSpPr>
          <a:xfrm>
            <a:off x="4630351" y="4393887"/>
            <a:ext cx="7234478" cy="830997"/>
            <a:chOff x="4644146" y="3443592"/>
            <a:chExt cx="7234478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A81931-FCB9-5A09-5856-7CA6C525DBFC}"/>
                </a:ext>
              </a:extLst>
            </p:cNvPr>
            <p:cNvSpPr txBox="1"/>
            <p:nvPr/>
          </p:nvSpPr>
          <p:spPr>
            <a:xfrm>
              <a:off x="4644146" y="3443592"/>
              <a:ext cx="2141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Manager.java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C4CD4C-D77F-AEB6-6C5E-8F507DCD905A}"/>
                </a:ext>
              </a:extLst>
            </p:cNvPr>
            <p:cNvSpPr txBox="1"/>
            <p:nvPr/>
          </p:nvSpPr>
          <p:spPr>
            <a:xfrm>
              <a:off x="4787717" y="3905257"/>
              <a:ext cx="7090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CRUD,</a:t>
              </a:r>
              <a:r>
                <a:rPr lang="ko-KR" altLang="en-US" dirty="0"/>
                <a:t> </a:t>
              </a:r>
              <a:r>
                <a:rPr lang="en-US" altLang="ko-KR" dirty="0"/>
                <a:t>SERVICE,</a:t>
              </a:r>
              <a:r>
                <a:rPr lang="ko-KR" altLang="en-US" dirty="0"/>
                <a:t> </a:t>
              </a:r>
              <a:r>
                <a:rPr lang="en-US" altLang="ko-KR" dirty="0"/>
                <a:t>MENU</a:t>
              </a:r>
              <a:r>
                <a:rPr lang="ko-KR" altLang="en-US" dirty="0"/>
                <a:t>를 통합 관리하는 클래스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DD95DF-C854-E50A-CB4A-457A621B5A4D}"/>
              </a:ext>
            </a:extLst>
          </p:cNvPr>
          <p:cNvSpPr/>
          <p:nvPr/>
        </p:nvSpPr>
        <p:spPr>
          <a:xfrm>
            <a:off x="952899" y="4177849"/>
            <a:ext cx="229081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48E157D-3790-FD9C-E6DB-1A580E954333}"/>
              </a:ext>
            </a:extLst>
          </p:cNvPr>
          <p:cNvCxnSpPr>
            <a:cxnSpLocks/>
          </p:cNvCxnSpPr>
          <p:nvPr/>
        </p:nvCxnSpPr>
        <p:spPr>
          <a:xfrm>
            <a:off x="3243714" y="4410603"/>
            <a:ext cx="1423283" cy="10040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1516AD6-8723-ED1C-2172-C653A69C69AB}"/>
              </a:ext>
            </a:extLst>
          </p:cNvPr>
          <p:cNvGrpSpPr/>
          <p:nvPr/>
        </p:nvGrpSpPr>
        <p:grpSpPr>
          <a:xfrm>
            <a:off x="4619166" y="5321756"/>
            <a:ext cx="7234478" cy="830997"/>
            <a:chOff x="4644146" y="3443592"/>
            <a:chExt cx="7234478" cy="83099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B59919E-57E5-56DC-FDF0-1FE9CF88A239}"/>
                </a:ext>
              </a:extLst>
            </p:cNvPr>
            <p:cNvSpPr txBox="1"/>
            <p:nvPr/>
          </p:nvSpPr>
          <p:spPr>
            <a:xfrm>
              <a:off x="4644146" y="3443592"/>
              <a:ext cx="2580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MemberLog.java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CC8A466-05A8-687E-1603-FE08DB450490}"/>
                </a:ext>
              </a:extLst>
            </p:cNvPr>
            <p:cNvSpPr txBox="1"/>
            <p:nvPr/>
          </p:nvSpPr>
          <p:spPr>
            <a:xfrm>
              <a:off x="4787717" y="3905257"/>
              <a:ext cx="7090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로그인과 관련된 기능을 제공하는 클래스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1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8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909A61-5EFC-0459-4664-3F233148ACC0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145DA5-A497-62A2-DCE2-F3B620666B15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CRUD(= DAO)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C4FFF14-3F4A-6CC1-284F-3847C71E4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6" y="1051974"/>
            <a:ext cx="5768830" cy="53289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E41F99-CAAF-8D45-D0B7-643C51FE278D}"/>
              </a:ext>
            </a:extLst>
          </p:cNvPr>
          <p:cNvSpPr/>
          <p:nvPr/>
        </p:nvSpPr>
        <p:spPr>
          <a:xfrm>
            <a:off x="1713296" y="1019208"/>
            <a:ext cx="490889" cy="277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72F8EB-11EE-4518-582F-6F08B49C9EA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8741" y="898711"/>
            <a:ext cx="0" cy="1204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AB4A40-EDF2-E9D1-EB30-DEC24C66F89D}"/>
              </a:ext>
            </a:extLst>
          </p:cNvPr>
          <p:cNvCxnSpPr>
            <a:cxnSpLocks/>
          </p:cNvCxnSpPr>
          <p:nvPr/>
        </p:nvCxnSpPr>
        <p:spPr>
          <a:xfrm>
            <a:off x="1958740" y="898710"/>
            <a:ext cx="4332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6B857B-3201-8724-A28F-6978259ED75F}"/>
              </a:ext>
            </a:extLst>
          </p:cNvPr>
          <p:cNvSpPr txBox="1"/>
          <p:nvPr/>
        </p:nvSpPr>
        <p:spPr>
          <a:xfrm>
            <a:off x="6370320" y="853124"/>
            <a:ext cx="5483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CRUD&lt;T&gt;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제네릭 타입을 설정해 해당 클래스를 상속받은 클래스는 데이터베이스의 특정 테이블과 관련된 작업을 수행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예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 T -&gt; Member(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 테이블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VO)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 테이블과 관련된 작업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회원가입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로그인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내 정보 수정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BB7B59-9B16-5F51-527A-0EE9A7F09F26}"/>
              </a:ext>
            </a:extLst>
          </p:cNvPr>
          <p:cNvSpPr/>
          <p:nvPr/>
        </p:nvSpPr>
        <p:spPr>
          <a:xfrm>
            <a:off x="2895599" y="1027417"/>
            <a:ext cx="915999" cy="255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0BB7C7-78DF-B2AB-50D1-2122156C68FF}"/>
              </a:ext>
            </a:extLst>
          </p:cNvPr>
          <p:cNvCxnSpPr>
            <a:cxnSpLocks/>
          </p:cNvCxnSpPr>
          <p:nvPr/>
        </p:nvCxnSpPr>
        <p:spPr>
          <a:xfrm>
            <a:off x="3343175" y="3220840"/>
            <a:ext cx="30383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7D09B02-917F-82B2-E736-53E08335B2AA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343175" y="1282437"/>
            <a:ext cx="10424" cy="19354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6086CF-C4A7-5230-31E4-C01135C1A9D3}"/>
              </a:ext>
            </a:extLst>
          </p:cNvPr>
          <p:cNvSpPr txBox="1"/>
          <p:nvPr/>
        </p:nvSpPr>
        <p:spPr>
          <a:xfrm>
            <a:off x="6381506" y="3059736"/>
            <a:ext cx="5483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en-US" altLang="ko-KR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AutoCloseable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예외 발생 여부와 관계없이 사용했던 리소스 객체의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close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메소드를 호출해서 리소스를 닫아준다</a:t>
            </a:r>
            <a:br>
              <a:rPr lang="en-US" altLang="ko-KR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>
                <a:latin typeface="D2Coding ligature" panose="020B0609020101020101" pitchFamily="49" charset="-127"/>
                <a:ea typeface="D2Coding ligature" panose="020B0609020101020101" pitchFamily="49" charset="-127"/>
              </a:rPr>
              <a:t>(try-with-resource)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CCA0C6-3472-CC03-D0B2-B4F096E7D575}"/>
              </a:ext>
            </a:extLst>
          </p:cNvPr>
          <p:cNvSpPr/>
          <p:nvPr/>
        </p:nvSpPr>
        <p:spPr>
          <a:xfrm>
            <a:off x="797297" y="3425998"/>
            <a:ext cx="1406888" cy="241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F6227EF-7786-3794-11B4-5B3A4154D528}"/>
              </a:ext>
            </a:extLst>
          </p:cNvPr>
          <p:cNvCxnSpPr>
            <a:cxnSpLocks/>
          </p:cNvCxnSpPr>
          <p:nvPr/>
        </p:nvCxnSpPr>
        <p:spPr>
          <a:xfrm>
            <a:off x="2204185" y="3546495"/>
            <a:ext cx="4166135" cy="970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64DCEF-55D7-D723-703C-18129EFADAAF}"/>
              </a:ext>
            </a:extLst>
          </p:cNvPr>
          <p:cNvSpPr txBox="1"/>
          <p:nvPr/>
        </p:nvSpPr>
        <p:spPr>
          <a:xfrm>
            <a:off x="6370320" y="4390330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Manager.java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통합하는 클래스로 현재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정보를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6ABF77-5801-0FF8-631B-D570CACA4C39}"/>
              </a:ext>
            </a:extLst>
          </p:cNvPr>
          <p:cNvSpPr/>
          <p:nvPr/>
        </p:nvSpPr>
        <p:spPr>
          <a:xfrm>
            <a:off x="562234" y="4088840"/>
            <a:ext cx="5483324" cy="2072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F20FF3-513E-3F77-ECF3-2051CF246F25}"/>
              </a:ext>
            </a:extLst>
          </p:cNvPr>
          <p:cNvCxnSpPr>
            <a:cxnSpLocks/>
          </p:cNvCxnSpPr>
          <p:nvPr/>
        </p:nvCxnSpPr>
        <p:spPr>
          <a:xfrm>
            <a:off x="6045558" y="5284901"/>
            <a:ext cx="335948" cy="1799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10B569-4FA1-7AC5-8FF7-E8B9B61B8185}"/>
              </a:ext>
            </a:extLst>
          </p:cNvPr>
          <p:cNvSpPr txBox="1"/>
          <p:nvPr/>
        </p:nvSpPr>
        <p:spPr>
          <a:xfrm>
            <a:off x="6381506" y="5384291"/>
            <a:ext cx="548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데이터베이스와 관련된 일들을 처리하기 위한 메소드</a:t>
            </a:r>
          </a:p>
        </p:txBody>
      </p:sp>
    </p:spTree>
    <p:extLst>
      <p:ext uri="{BB962C8B-B14F-4D97-AF65-F5344CB8AC3E}">
        <p14:creationId xmlns:p14="http://schemas.microsoft.com/office/powerpoint/2010/main" val="407740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17" grpId="0" animBg="1"/>
      <p:bldP spid="25" grpId="0"/>
      <p:bldP spid="26" grpId="0" animBg="1"/>
      <p:bldP spid="32" grpId="0"/>
      <p:bldP spid="34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42C50F3-02FA-CECC-0B4B-3AEB0F1D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6" y="1051974"/>
            <a:ext cx="5757644" cy="5424422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6585D39-0368-F9A4-08EA-77AB99156804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61744A-7D5D-7FF6-20FE-1EE420572A65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CRUD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를 상속받는 클래스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25E8B6-385D-DE55-71A5-A64C74977359}"/>
              </a:ext>
            </a:extLst>
          </p:cNvPr>
          <p:cNvSpPr/>
          <p:nvPr/>
        </p:nvSpPr>
        <p:spPr>
          <a:xfrm>
            <a:off x="585541" y="5302923"/>
            <a:ext cx="2504168" cy="433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DD274DE-5DA6-00B4-8662-DE01C3290314}"/>
              </a:ext>
            </a:extLst>
          </p:cNvPr>
          <p:cNvCxnSpPr>
            <a:cxnSpLocks/>
          </p:cNvCxnSpPr>
          <p:nvPr/>
        </p:nvCxnSpPr>
        <p:spPr>
          <a:xfrm>
            <a:off x="3089709" y="5519789"/>
            <a:ext cx="31378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D23D6C-28B1-0C1B-1F3B-339BCFF064D9}"/>
              </a:ext>
            </a:extLst>
          </p:cNvPr>
          <p:cNvSpPr/>
          <p:nvPr/>
        </p:nvSpPr>
        <p:spPr>
          <a:xfrm>
            <a:off x="338356" y="1051974"/>
            <a:ext cx="3944886" cy="26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44F68C-21D4-8BF4-5A2E-0EA9B3619477}"/>
              </a:ext>
            </a:extLst>
          </p:cNvPr>
          <p:cNvCxnSpPr>
            <a:cxnSpLocks/>
          </p:cNvCxnSpPr>
          <p:nvPr/>
        </p:nvCxnSpPr>
        <p:spPr>
          <a:xfrm>
            <a:off x="4283242" y="1176004"/>
            <a:ext cx="20870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94D462-C381-4DC0-1D2A-E6541C108104}"/>
              </a:ext>
            </a:extLst>
          </p:cNvPr>
          <p:cNvSpPr txBox="1"/>
          <p:nvPr/>
        </p:nvSpPr>
        <p:spPr>
          <a:xfrm>
            <a:off x="6370320" y="1001408"/>
            <a:ext cx="5483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와 타입을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고정함으로써 이 클래스는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테이블과 관련된 일을 처리하는 클래스로 정의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en-US" altLang="ko-KR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MemberDao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&lt;T extends Member&gt;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 Member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테이블과 관련된 사용자 요청을 처리하는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객체를 만들기 위해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의 자료형을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제한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6A0D5-354A-AD7B-6A60-391CD2DF78EB}"/>
              </a:ext>
            </a:extLst>
          </p:cNvPr>
          <p:cNvSpPr txBox="1"/>
          <p:nvPr/>
        </p:nvSpPr>
        <p:spPr>
          <a:xfrm>
            <a:off x="6343185" y="5358830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자원 해제를 위해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클래스에서 상속받은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Autocloseable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메소드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예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) conn,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ps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rs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  <a:sym typeface="Wingdings" panose="05000000000000000000" pitchFamily="2" charset="2"/>
              </a:rPr>
              <a:t>등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73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D55619E-9ACF-334B-E181-A5B8C9EDBBD5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A31BE1-B474-24CE-5EA9-2F8A05391A09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SERVICE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C9EEE1F-C37F-DE01-F658-4A6A4C4E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1320174"/>
            <a:ext cx="5768830" cy="43804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2CC900-6C68-85B0-AFA0-6732049057A6}"/>
              </a:ext>
            </a:extLst>
          </p:cNvPr>
          <p:cNvSpPr/>
          <p:nvPr/>
        </p:nvSpPr>
        <p:spPr>
          <a:xfrm>
            <a:off x="2325756" y="1290360"/>
            <a:ext cx="993913" cy="326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07EDA6-8EFC-B21D-9035-227F23C993D4}"/>
              </a:ext>
            </a:extLst>
          </p:cNvPr>
          <p:cNvCxnSpPr>
            <a:cxnSpLocks/>
          </p:cNvCxnSpPr>
          <p:nvPr/>
        </p:nvCxnSpPr>
        <p:spPr>
          <a:xfrm>
            <a:off x="3319669" y="1452570"/>
            <a:ext cx="29618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BBE41E-10DA-774E-78B1-BE9002E2753E}"/>
              </a:ext>
            </a:extLst>
          </p:cNvPr>
          <p:cNvSpPr txBox="1"/>
          <p:nvPr/>
        </p:nvSpPr>
        <p:spPr>
          <a:xfrm>
            <a:off x="6370320" y="1272302"/>
            <a:ext cx="5483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SERVICE&lt;T&gt;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제네릭 타입을 설정해 해당 클래스를 상속받은 클래스는 데이터베이스의 특정 테이블과 관련된 작업을 수행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예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 T -&gt; Member (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 테이블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VO)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사용자로부터 받은 요청을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클래스의 메소드를 호출하여로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작업을 진행한 후 값 반환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07A3DC-B502-CF71-FFA4-7ED76974EB1F}"/>
              </a:ext>
            </a:extLst>
          </p:cNvPr>
          <p:cNvSpPr/>
          <p:nvPr/>
        </p:nvSpPr>
        <p:spPr>
          <a:xfrm>
            <a:off x="1653208" y="1646432"/>
            <a:ext cx="1129749" cy="326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F065C7-03F8-08C9-10E8-CB15E0A62C21}"/>
              </a:ext>
            </a:extLst>
          </p:cNvPr>
          <p:cNvSpPr/>
          <p:nvPr/>
        </p:nvSpPr>
        <p:spPr>
          <a:xfrm>
            <a:off x="3150371" y="2977369"/>
            <a:ext cx="1129749" cy="326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6D7EE3A-D8E9-0C75-C58E-4CAC5FBFC9E8}"/>
              </a:ext>
            </a:extLst>
          </p:cNvPr>
          <p:cNvCxnSpPr>
            <a:cxnSpLocks/>
          </p:cNvCxnSpPr>
          <p:nvPr/>
        </p:nvCxnSpPr>
        <p:spPr>
          <a:xfrm>
            <a:off x="2799189" y="1809561"/>
            <a:ext cx="11267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EB572AF-73E3-2AA6-BE9F-40867A0CAF4E}"/>
              </a:ext>
            </a:extLst>
          </p:cNvPr>
          <p:cNvCxnSpPr>
            <a:cxnSpLocks/>
          </p:cNvCxnSpPr>
          <p:nvPr/>
        </p:nvCxnSpPr>
        <p:spPr>
          <a:xfrm>
            <a:off x="3925957" y="1809561"/>
            <a:ext cx="0" cy="11678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4E03E3-09F0-3F01-A331-3686076DBDC0}"/>
              </a:ext>
            </a:extLst>
          </p:cNvPr>
          <p:cNvCxnSpPr>
            <a:cxnSpLocks/>
          </p:cNvCxnSpPr>
          <p:nvPr/>
        </p:nvCxnSpPr>
        <p:spPr>
          <a:xfrm>
            <a:off x="3925957" y="3303627"/>
            <a:ext cx="0" cy="503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F50CA2-49F8-18B7-4FEA-021FD9D088D4}"/>
              </a:ext>
            </a:extLst>
          </p:cNvPr>
          <p:cNvCxnSpPr>
            <a:cxnSpLocks/>
          </p:cNvCxnSpPr>
          <p:nvPr/>
        </p:nvCxnSpPr>
        <p:spPr>
          <a:xfrm flipH="1">
            <a:off x="3925957" y="3806687"/>
            <a:ext cx="23555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4879AA-18FE-30F8-BD9D-CB8E445F527C}"/>
              </a:ext>
            </a:extLst>
          </p:cNvPr>
          <p:cNvSpPr txBox="1"/>
          <p:nvPr/>
        </p:nvSpPr>
        <p:spPr>
          <a:xfrm>
            <a:off x="6370320" y="3605526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생성자를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클래스를 받고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has-a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관계를 만들고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제네릭에 맞춰서 특정 테이블에 대한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클래스로 명명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86FDC4-C362-3A31-ED25-D0FD7663A47E}"/>
              </a:ext>
            </a:extLst>
          </p:cNvPr>
          <p:cNvSpPr/>
          <p:nvPr/>
        </p:nvSpPr>
        <p:spPr>
          <a:xfrm>
            <a:off x="1025897" y="4723971"/>
            <a:ext cx="2393164" cy="241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FBE738-ED7B-BB67-5178-6E8990D13C56}"/>
              </a:ext>
            </a:extLst>
          </p:cNvPr>
          <p:cNvCxnSpPr>
            <a:cxnSpLocks/>
          </p:cNvCxnSpPr>
          <p:nvPr/>
        </p:nvCxnSpPr>
        <p:spPr>
          <a:xfrm>
            <a:off x="3419061" y="4817699"/>
            <a:ext cx="2951259" cy="47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F89716-6E4B-7AA3-5F4F-F1B7485913AF}"/>
              </a:ext>
            </a:extLst>
          </p:cNvPr>
          <p:cNvSpPr txBox="1"/>
          <p:nvPr/>
        </p:nvSpPr>
        <p:spPr>
          <a:xfrm>
            <a:off x="6370320" y="4738204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Manager.java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통합하는 클래스로 현재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정보를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0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  <p:bldP spid="15" grpId="0" animBg="1"/>
      <p:bldP spid="28" grpId="0"/>
      <p:bldP spid="4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3DB40CF-7D15-184D-9D92-A9FAD89C5414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F6BD58-11E3-7F76-368F-FE9B91793B77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SERVICE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를 상속받는 클래스</a:t>
            </a:r>
          </a:p>
        </p:txBody>
      </p:sp>
      <p:pic>
        <p:nvPicPr>
          <p:cNvPr id="6" name="그림 5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2C2098D4-09E6-FDF8-1ABB-EDB72ED43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1232453"/>
            <a:ext cx="5768830" cy="51484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683468-2084-AE23-B2B9-0468AEE1C6DC}"/>
              </a:ext>
            </a:extLst>
          </p:cNvPr>
          <p:cNvSpPr/>
          <p:nvPr/>
        </p:nvSpPr>
        <p:spPr>
          <a:xfrm>
            <a:off x="327170" y="1282147"/>
            <a:ext cx="3944886" cy="26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E54F68-BD77-560A-ED48-0D3BB67BEB20}"/>
              </a:ext>
            </a:extLst>
          </p:cNvPr>
          <p:cNvCxnSpPr>
            <a:cxnSpLocks/>
          </p:cNvCxnSpPr>
          <p:nvPr/>
        </p:nvCxnSpPr>
        <p:spPr>
          <a:xfrm>
            <a:off x="4272056" y="1406177"/>
            <a:ext cx="20870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CBFC1D-5788-FFB1-90C2-4011F4BF344B}"/>
              </a:ext>
            </a:extLst>
          </p:cNvPr>
          <p:cNvSpPr txBox="1"/>
          <p:nvPr/>
        </p:nvSpPr>
        <p:spPr>
          <a:xfrm>
            <a:off x="6370320" y="1232453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와 타입을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고정함으로써 이 클래스는 사용자가 요청하는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테이블의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작업에 대한 작업을 수행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E7EC2E-316E-5731-4F46-AE652A767338}"/>
              </a:ext>
            </a:extLst>
          </p:cNvPr>
          <p:cNvSpPr/>
          <p:nvPr/>
        </p:nvSpPr>
        <p:spPr>
          <a:xfrm>
            <a:off x="623799" y="3806684"/>
            <a:ext cx="5379436" cy="2254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F9DC03-F045-5777-12A8-811CAB258A75}"/>
              </a:ext>
            </a:extLst>
          </p:cNvPr>
          <p:cNvCxnSpPr>
            <a:cxnSpLocks/>
          </p:cNvCxnSpPr>
          <p:nvPr/>
        </p:nvCxnSpPr>
        <p:spPr>
          <a:xfrm flipV="1">
            <a:off x="6003235" y="3806684"/>
            <a:ext cx="296628" cy="974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31252B-5CC5-5C7E-D5B6-C01CE74029A4}"/>
              </a:ext>
            </a:extLst>
          </p:cNvPr>
          <p:cNvSpPr txBox="1"/>
          <p:nvPr/>
        </p:nvSpPr>
        <p:spPr>
          <a:xfrm>
            <a:off x="6392629" y="3619862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해당 메서드를 통해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클래스로부터 들어온 요청에 대한 작업 수행 및 사용자에게 보여주기 위한 결과값 반환 </a:t>
            </a:r>
          </a:p>
        </p:txBody>
      </p:sp>
    </p:spTree>
    <p:extLst>
      <p:ext uri="{BB962C8B-B14F-4D97-AF65-F5344CB8AC3E}">
        <p14:creationId xmlns:p14="http://schemas.microsoft.com/office/powerpoint/2010/main" val="34907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97EEB9FC-5A7F-8DE9-66D1-3464BD69F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6" y="1280418"/>
            <a:ext cx="5763237" cy="4524034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A4CA8B8-C378-255C-7C0E-5983739D564D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80588E-0681-3828-4980-A20F8087070B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MENU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61BBCE-7E1D-8480-2C02-39893520AE4C}"/>
              </a:ext>
            </a:extLst>
          </p:cNvPr>
          <p:cNvSpPr/>
          <p:nvPr/>
        </p:nvSpPr>
        <p:spPr>
          <a:xfrm>
            <a:off x="2220688" y="1282018"/>
            <a:ext cx="691477" cy="26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646059-2DE8-F2C2-8115-8637AADE51EF}"/>
              </a:ext>
            </a:extLst>
          </p:cNvPr>
          <p:cNvCxnSpPr>
            <a:cxnSpLocks/>
          </p:cNvCxnSpPr>
          <p:nvPr/>
        </p:nvCxnSpPr>
        <p:spPr>
          <a:xfrm>
            <a:off x="2912165" y="1416118"/>
            <a:ext cx="33196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54C37F-2045-9C8E-E119-0AA37F581DFF}"/>
              </a:ext>
            </a:extLst>
          </p:cNvPr>
          <p:cNvSpPr txBox="1"/>
          <p:nvPr/>
        </p:nvSpPr>
        <p:spPr>
          <a:xfrm>
            <a:off x="6370320" y="1280418"/>
            <a:ext cx="5483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MENU&lt;T&gt;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제네릭 타입을 설정해 해당 클래스를 상속받은 클래스는 데이터베이스의 특정 테이블과 관련된 작업을 수행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예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 T -&gt; Member(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 테이블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VO)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사용자가 회원과 관련된 요청을 보낼 경우 이를 </a:t>
            </a:r>
            <a:r>
              <a:rPr lang="ko-KR" altLang="en-US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입력받아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멤버변수를 통해 사용자 요청에 맞는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작업 수행 및 결과 값 반환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9BE27F-1252-0EE0-7243-BF01D9237EB9}"/>
              </a:ext>
            </a:extLst>
          </p:cNvPr>
          <p:cNvSpPr/>
          <p:nvPr/>
        </p:nvSpPr>
        <p:spPr>
          <a:xfrm>
            <a:off x="643678" y="4929812"/>
            <a:ext cx="2497087" cy="397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1CC8D8-2C24-2738-8AAF-5A41F299F5B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0765" y="5128594"/>
            <a:ext cx="3210339" cy="5812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8DB85A-81E2-CC84-B890-6AB0915C7AA7}"/>
              </a:ext>
            </a:extLst>
          </p:cNvPr>
          <p:cNvSpPr txBox="1"/>
          <p:nvPr/>
        </p:nvSpPr>
        <p:spPr>
          <a:xfrm>
            <a:off x="6351104" y="5660936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해당 메서드를 통해 사용자로부터의 요청을 분류하고 해당 요청에 맞는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메서드 호출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9688BA-7A3E-074C-C035-659607D1C67F}"/>
              </a:ext>
            </a:extLst>
          </p:cNvPr>
          <p:cNvSpPr/>
          <p:nvPr/>
        </p:nvSpPr>
        <p:spPr>
          <a:xfrm>
            <a:off x="1025897" y="4173384"/>
            <a:ext cx="1923374" cy="268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0D9CCC-D3B6-6EEF-7171-40DE403A3089}"/>
              </a:ext>
            </a:extLst>
          </p:cNvPr>
          <p:cNvCxnSpPr>
            <a:cxnSpLocks/>
          </p:cNvCxnSpPr>
          <p:nvPr/>
        </p:nvCxnSpPr>
        <p:spPr>
          <a:xfrm>
            <a:off x="2949271" y="4312139"/>
            <a:ext cx="3290807" cy="4638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407E4C-EEAE-38EC-BF8A-BA36B4250BEB}"/>
              </a:ext>
            </a:extLst>
          </p:cNvPr>
          <p:cNvSpPr txBox="1"/>
          <p:nvPr/>
        </p:nvSpPr>
        <p:spPr>
          <a:xfrm>
            <a:off x="6370320" y="4583746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Manager.java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SERVICE,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통합하는 클래스로 현재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정보를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9467E3-44F9-6CBA-8B37-1978E444AE2F}"/>
              </a:ext>
            </a:extLst>
          </p:cNvPr>
          <p:cNvSpPr/>
          <p:nvPr/>
        </p:nvSpPr>
        <p:spPr>
          <a:xfrm>
            <a:off x="1514062" y="1755761"/>
            <a:ext cx="1754876" cy="326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4CCDBA5-F5BA-5C2B-9BD2-55B4F4590E9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268938" y="1918890"/>
            <a:ext cx="18596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3613AEF-150D-FFB1-74C7-F80BD35E3206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581798" y="1918890"/>
            <a:ext cx="1546796" cy="897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21CA70-CDDF-DD81-C6A7-1B504B1555AF}"/>
              </a:ext>
            </a:extLst>
          </p:cNvPr>
          <p:cNvCxnSpPr>
            <a:cxnSpLocks/>
          </p:cNvCxnSpPr>
          <p:nvPr/>
        </p:nvCxnSpPr>
        <p:spPr>
          <a:xfrm>
            <a:off x="3581798" y="3142217"/>
            <a:ext cx="1546795" cy="503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29891C-48AC-B276-192A-8862B820F3A1}"/>
              </a:ext>
            </a:extLst>
          </p:cNvPr>
          <p:cNvCxnSpPr>
            <a:cxnSpLocks/>
          </p:cNvCxnSpPr>
          <p:nvPr/>
        </p:nvCxnSpPr>
        <p:spPr>
          <a:xfrm flipH="1" flipV="1">
            <a:off x="5113682" y="3645277"/>
            <a:ext cx="1147970" cy="1017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A5081CB-0B46-6A6D-0D21-B7989259B0C6}"/>
              </a:ext>
            </a:extLst>
          </p:cNvPr>
          <p:cNvSpPr txBox="1"/>
          <p:nvPr/>
        </p:nvSpPr>
        <p:spPr>
          <a:xfrm>
            <a:off x="6370320" y="3636057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생성자를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클래스를 받고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has-a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관계를 만들고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제네릭에 맞춰서 특정 테이블에 대한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클래스로 명명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D792CC-E102-EE27-B6C0-B7F753DE318C}"/>
              </a:ext>
            </a:extLst>
          </p:cNvPr>
          <p:cNvSpPr/>
          <p:nvPr/>
        </p:nvSpPr>
        <p:spPr>
          <a:xfrm>
            <a:off x="2788447" y="2815959"/>
            <a:ext cx="1586701" cy="326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2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4" grpId="0"/>
      <p:bldP spid="21" grpId="0" animBg="1"/>
      <p:bldP spid="23" grpId="0"/>
      <p:bldP spid="26" grpId="0" animBg="1"/>
      <p:bldP spid="31" grpId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4A8A205-1565-F06A-C794-76D17ED3D8FF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1FD68A-8DCF-B0AC-EA9A-5704F051CA7D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MENU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를 상속받는 클래스</a:t>
            </a:r>
          </a:p>
        </p:txBody>
      </p:sp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BC9AA64-D730-A69D-DF01-2A31099B8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1242391"/>
            <a:ext cx="5768830" cy="50093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D2B74C-236F-D094-6C9F-23936EE6D9F4}"/>
              </a:ext>
            </a:extLst>
          </p:cNvPr>
          <p:cNvSpPr/>
          <p:nvPr/>
        </p:nvSpPr>
        <p:spPr>
          <a:xfrm>
            <a:off x="327170" y="1242390"/>
            <a:ext cx="3270795" cy="327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04748AA-74C2-F3F0-5C19-17A72D8A8444}"/>
              </a:ext>
            </a:extLst>
          </p:cNvPr>
          <p:cNvCxnSpPr>
            <a:cxnSpLocks/>
          </p:cNvCxnSpPr>
          <p:nvPr/>
        </p:nvCxnSpPr>
        <p:spPr>
          <a:xfrm>
            <a:off x="3597965" y="1399547"/>
            <a:ext cx="26438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D57AA3-0B41-7B95-C197-5AD7F61982C5}"/>
              </a:ext>
            </a:extLst>
          </p:cNvPr>
          <p:cNvSpPr txBox="1"/>
          <p:nvPr/>
        </p:nvSpPr>
        <p:spPr>
          <a:xfrm>
            <a:off x="6241774" y="1152939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의 제네릭 타입을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고정함으로써 이 클래스는 회원과 관련된 사용자 요청을 처리하는 클래스</a:t>
            </a:r>
          </a:p>
        </p:txBody>
      </p:sp>
    </p:spTree>
    <p:extLst>
      <p:ext uri="{BB962C8B-B14F-4D97-AF65-F5344CB8AC3E}">
        <p14:creationId xmlns:p14="http://schemas.microsoft.com/office/powerpoint/2010/main" val="13201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67C68C-4139-2C53-15DC-BFF40C6B2869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EA23BB5-3292-4373-A095-D00F791159C4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CRUD(= DAO), SERVICE, MENU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클래스와의 관계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(1)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BDCEDCC-CFD0-6368-2087-A94F45226C42}"/>
              </a:ext>
            </a:extLst>
          </p:cNvPr>
          <p:cNvGrpSpPr/>
          <p:nvPr/>
        </p:nvGrpSpPr>
        <p:grpSpPr>
          <a:xfrm>
            <a:off x="327170" y="1244838"/>
            <a:ext cx="4374039" cy="4626588"/>
            <a:chOff x="327170" y="1135508"/>
            <a:chExt cx="4374039" cy="462658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C134BD3-4AC9-D2BC-15D2-1C4902942FE4}"/>
                </a:ext>
              </a:extLst>
            </p:cNvPr>
            <p:cNvSpPr/>
            <p:nvPr/>
          </p:nvSpPr>
          <p:spPr>
            <a:xfrm>
              <a:off x="327170" y="1189905"/>
              <a:ext cx="4374039" cy="45721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B2D34BA-66B5-9385-D1B9-52855B53403A}"/>
                </a:ext>
              </a:extLst>
            </p:cNvPr>
            <p:cNvGrpSpPr/>
            <p:nvPr/>
          </p:nvGrpSpPr>
          <p:grpSpPr>
            <a:xfrm>
              <a:off x="534189" y="1267841"/>
              <a:ext cx="3960000" cy="4322318"/>
              <a:chOff x="584295" y="1439779"/>
              <a:chExt cx="3960000" cy="432231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29EFD85-9415-4488-5BCA-15D52C4AB7E1}"/>
                  </a:ext>
                </a:extLst>
              </p:cNvPr>
              <p:cNvSpPr/>
              <p:nvPr/>
            </p:nvSpPr>
            <p:spPr>
              <a:xfrm>
                <a:off x="584295" y="1802097"/>
                <a:ext cx="3960000" cy="396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CBEBFDF8-D30B-E0B7-7628-32A0ADE7EAB2}"/>
                  </a:ext>
                </a:extLst>
              </p:cNvPr>
              <p:cNvSpPr/>
              <p:nvPr/>
            </p:nvSpPr>
            <p:spPr>
              <a:xfrm>
                <a:off x="944295" y="2162097"/>
                <a:ext cx="3240000" cy="324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8CE7B81F-E651-C933-C9A6-6C26F9CCDA33}"/>
                  </a:ext>
                </a:extLst>
              </p:cNvPr>
              <p:cNvSpPr/>
              <p:nvPr/>
            </p:nvSpPr>
            <p:spPr>
              <a:xfrm>
                <a:off x="1304295" y="2522139"/>
                <a:ext cx="2520000" cy="252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A293B8-E621-54C1-2C61-B3D02449DF9B}"/>
                  </a:ext>
                </a:extLst>
              </p:cNvPr>
              <p:cNvSpPr txBox="1"/>
              <p:nvPr/>
            </p:nvSpPr>
            <p:spPr>
              <a:xfrm>
                <a:off x="1480930" y="2162097"/>
                <a:ext cx="2166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CRUD&lt;T&gt;</a:t>
                </a:r>
                <a:endPara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5DED8E-A498-021E-1FCC-00D55E4774C5}"/>
                  </a:ext>
                </a:extLst>
              </p:cNvPr>
              <p:cNvSpPr txBox="1"/>
              <p:nvPr/>
            </p:nvSpPr>
            <p:spPr>
              <a:xfrm>
                <a:off x="1480930" y="1799821"/>
                <a:ext cx="2166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SERVICE&lt;T&gt;</a:t>
                </a:r>
                <a:endPara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4B84F1-0853-CBF6-BC78-8E8FB4E416DD}"/>
                  </a:ext>
                </a:extLst>
              </p:cNvPr>
              <p:cNvSpPr txBox="1"/>
              <p:nvPr/>
            </p:nvSpPr>
            <p:spPr>
              <a:xfrm>
                <a:off x="1480930" y="1439779"/>
                <a:ext cx="2166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MENU&lt;T&gt;</a:t>
                </a:r>
                <a:endPara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53E725-E58B-ACA4-37DA-0B2BA2C138AA}"/>
                </a:ext>
              </a:extLst>
            </p:cNvPr>
            <p:cNvSpPr txBox="1"/>
            <p:nvPr/>
          </p:nvSpPr>
          <p:spPr>
            <a:xfrm>
              <a:off x="3244715" y="1135508"/>
              <a:ext cx="145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T -&gt; Member</a:t>
              </a:r>
              <a:endPara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0E73752-5458-D9A0-612F-6DA36D940EAB}"/>
              </a:ext>
            </a:extLst>
          </p:cNvPr>
          <p:cNvSpPr txBox="1"/>
          <p:nvPr/>
        </p:nvSpPr>
        <p:spPr>
          <a:xfrm>
            <a:off x="4826740" y="1244838"/>
            <a:ext cx="6831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MENU</a:t>
            </a: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특정 테이블에 대한 특정 사용자 요청 메뉴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SERVICE</a:t>
            </a: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특정 테이블에 대한 사용자 요청과 그에 대한 반환 값 반환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DAO</a:t>
            </a: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특정 테이블에 대한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작업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292F4-441E-73EA-A72B-086BEEFAB27C}"/>
              </a:ext>
            </a:extLst>
          </p:cNvPr>
          <p:cNvSpPr txBox="1"/>
          <p:nvPr/>
        </p:nvSpPr>
        <p:spPr>
          <a:xfrm>
            <a:off x="4830999" y="4117100"/>
            <a:ext cx="6831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JOIN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작업 및 다른 사용자 요청에 따른 다른 테이블과의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작업이 혹은 메뉴에 대한 작업이 원활히 이루어지지 않음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즉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특정 테이블에 대한 작업으로는 상속관계를 지녔지만 반대로 특정 테이블을 벗어난 작업에 대해서는 폐쇄적인 형식의 구조를 띄고 있어 확장성 제한이 있음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1C196C9-1407-5B8C-85AE-CD90B9E9665C}"/>
              </a:ext>
            </a:extLst>
          </p:cNvPr>
          <p:cNvGrpSpPr/>
          <p:nvPr/>
        </p:nvGrpSpPr>
        <p:grpSpPr>
          <a:xfrm>
            <a:off x="4919870" y="3207809"/>
            <a:ext cx="6933774" cy="775252"/>
            <a:chOff x="4919870" y="2499599"/>
            <a:chExt cx="6933774" cy="775252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B3FDA76-898D-5334-496C-63EF196E1413}"/>
                </a:ext>
              </a:extLst>
            </p:cNvPr>
            <p:cNvCxnSpPr/>
            <p:nvPr/>
          </p:nvCxnSpPr>
          <p:spPr>
            <a:xfrm>
              <a:off x="4919870" y="2499599"/>
              <a:ext cx="69337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5AA932A-E522-FC11-1D41-2418B891ABE2}"/>
                </a:ext>
              </a:extLst>
            </p:cNvPr>
            <p:cNvCxnSpPr/>
            <p:nvPr/>
          </p:nvCxnSpPr>
          <p:spPr>
            <a:xfrm>
              <a:off x="8250345" y="2499599"/>
              <a:ext cx="0" cy="7752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048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F079B06-32CE-CE99-D4F0-3279A067EDDC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DB8BE4-7D44-92F1-0D64-4BD09408A241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담당 역할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61706-26FB-48C7-BA5C-05C86A8D0538}"/>
              </a:ext>
            </a:extLst>
          </p:cNvPr>
          <p:cNvSpPr txBox="1"/>
          <p:nvPr/>
        </p:nvSpPr>
        <p:spPr>
          <a:xfrm>
            <a:off x="1073150" y="2038350"/>
            <a:ext cx="612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이우진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회원 테이블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지역 테이블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관심사 테이블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유정국</a:t>
            </a:r>
            <a:endParaRPr lang="en-US" altLang="ko-KR" dirty="0"/>
          </a:p>
          <a:p>
            <a:r>
              <a:rPr lang="en-US" altLang="ko-KR" dirty="0"/>
              <a:t>	class</a:t>
            </a:r>
            <a:r>
              <a:rPr lang="ko-KR" altLang="en-US" dirty="0"/>
              <a:t> 및 </a:t>
            </a:r>
            <a:r>
              <a:rPr lang="en-US" altLang="ko-KR" dirty="0"/>
              <a:t>DB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모집글</a:t>
            </a:r>
            <a:r>
              <a:rPr lang="ko-KR" altLang="en-US" dirty="0"/>
              <a:t> 테이블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정광배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게시물 테이블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게시물 좋아요 테이블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차성욱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댓글 테이블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댓글 좋아요 테이블</a:t>
            </a:r>
          </a:p>
        </p:txBody>
      </p:sp>
    </p:spTree>
    <p:extLst>
      <p:ext uri="{BB962C8B-B14F-4D97-AF65-F5344CB8AC3E}">
        <p14:creationId xmlns:p14="http://schemas.microsoft.com/office/powerpoint/2010/main" val="3869242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C3FB7-040C-3E06-F311-C8AAD1A421C4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84C51C-78B0-516D-AE80-16A7FF2C7BD8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CRUD(= DAO), SERVICE, MENU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클래스와의 관계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(2)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8275A6-1B87-BDC8-9407-2A55AE9DC08E}"/>
              </a:ext>
            </a:extLst>
          </p:cNvPr>
          <p:cNvGrpSpPr/>
          <p:nvPr/>
        </p:nvGrpSpPr>
        <p:grpSpPr>
          <a:xfrm>
            <a:off x="349728" y="957615"/>
            <a:ext cx="5067020" cy="5317456"/>
            <a:chOff x="173093" y="977494"/>
            <a:chExt cx="5040000" cy="531745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99FEE21-4947-A5EC-3D80-FB0926D7CEA0}"/>
                </a:ext>
              </a:extLst>
            </p:cNvPr>
            <p:cNvGrpSpPr/>
            <p:nvPr/>
          </p:nvGrpSpPr>
          <p:grpSpPr>
            <a:xfrm>
              <a:off x="506074" y="1434458"/>
              <a:ext cx="4374039" cy="4626588"/>
              <a:chOff x="327170" y="1135508"/>
              <a:chExt cx="4374039" cy="462658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5ACEEA1-12CA-1A5B-BB36-55C74CDDDCDA}"/>
                  </a:ext>
                </a:extLst>
              </p:cNvPr>
              <p:cNvSpPr/>
              <p:nvPr/>
            </p:nvSpPr>
            <p:spPr>
              <a:xfrm>
                <a:off x="327170" y="1189905"/>
                <a:ext cx="4374039" cy="45721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7504E1D-6CFC-9261-A35F-E9F12D7E3D42}"/>
                  </a:ext>
                </a:extLst>
              </p:cNvPr>
              <p:cNvGrpSpPr/>
              <p:nvPr/>
            </p:nvGrpSpPr>
            <p:grpSpPr>
              <a:xfrm>
                <a:off x="534189" y="1267841"/>
                <a:ext cx="3960000" cy="4322318"/>
                <a:chOff x="584295" y="1439779"/>
                <a:chExt cx="3960000" cy="4322318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5B2CB18-5A86-EBC3-2012-839385568D28}"/>
                    </a:ext>
                  </a:extLst>
                </p:cNvPr>
                <p:cNvSpPr/>
                <p:nvPr/>
              </p:nvSpPr>
              <p:spPr>
                <a:xfrm>
                  <a:off x="584295" y="1802097"/>
                  <a:ext cx="3960000" cy="396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44B2F30D-072D-EE72-3A9B-C62725BAA641}"/>
                    </a:ext>
                  </a:extLst>
                </p:cNvPr>
                <p:cNvSpPr/>
                <p:nvPr/>
              </p:nvSpPr>
              <p:spPr>
                <a:xfrm>
                  <a:off x="944295" y="2162097"/>
                  <a:ext cx="3240000" cy="324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8BD2AD61-1C47-3C36-0F41-E2C82D5A14F3}"/>
                    </a:ext>
                  </a:extLst>
                </p:cNvPr>
                <p:cNvSpPr/>
                <p:nvPr/>
              </p:nvSpPr>
              <p:spPr>
                <a:xfrm>
                  <a:off x="1304295" y="2522139"/>
                  <a:ext cx="2520000" cy="252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0A888D4-3E15-C519-435C-628BCA31A9E5}"/>
                    </a:ext>
                  </a:extLst>
                </p:cNvPr>
                <p:cNvSpPr txBox="1"/>
                <p:nvPr/>
              </p:nvSpPr>
              <p:spPr>
                <a:xfrm>
                  <a:off x="1480930" y="2162097"/>
                  <a:ext cx="21667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D2Coding ligature" panose="020B0609020101020101" pitchFamily="49" charset="-127"/>
                      <a:ea typeface="D2Coding ligature" panose="020B0609020101020101" pitchFamily="49" charset="-127"/>
                    </a:rPr>
                    <a:t>CRUD&lt;T&gt;</a:t>
                  </a:r>
                  <a:endParaRPr lang="ko-KR" altLang="en-US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ADCA996-B761-CCB4-6E99-F7408D6C7D13}"/>
                    </a:ext>
                  </a:extLst>
                </p:cNvPr>
                <p:cNvSpPr txBox="1"/>
                <p:nvPr/>
              </p:nvSpPr>
              <p:spPr>
                <a:xfrm>
                  <a:off x="1480930" y="1799821"/>
                  <a:ext cx="21667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D2Coding ligature" panose="020B0609020101020101" pitchFamily="49" charset="-127"/>
                      <a:ea typeface="D2Coding ligature" panose="020B0609020101020101" pitchFamily="49" charset="-127"/>
                    </a:rPr>
                    <a:t>SERVICE&lt;T&gt;</a:t>
                  </a:r>
                  <a:endParaRPr lang="ko-KR" altLang="en-US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2884A29-D419-84D4-37A0-2E735650B964}"/>
                    </a:ext>
                  </a:extLst>
                </p:cNvPr>
                <p:cNvSpPr txBox="1"/>
                <p:nvPr/>
              </p:nvSpPr>
              <p:spPr>
                <a:xfrm>
                  <a:off x="1480930" y="1439779"/>
                  <a:ext cx="21667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D2Coding ligature" panose="020B0609020101020101" pitchFamily="49" charset="-127"/>
                      <a:ea typeface="D2Coding ligature" panose="020B0609020101020101" pitchFamily="49" charset="-127"/>
                    </a:rPr>
                    <a:t>MENU&lt;T&gt;</a:t>
                  </a:r>
                  <a:endParaRPr lang="ko-KR" altLang="en-US" sz="2000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9B8EDA-7264-2A49-2CC4-383718AB256B}"/>
                  </a:ext>
                </a:extLst>
              </p:cNvPr>
              <p:cNvSpPr txBox="1"/>
              <p:nvPr/>
            </p:nvSpPr>
            <p:spPr>
              <a:xfrm>
                <a:off x="3244715" y="1135508"/>
                <a:ext cx="1456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T -&gt; Member</a:t>
                </a:r>
                <a:endParaRPr lang="ko-KR" altLang="en-US" b="1" dirty="0"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7899AB1-06E0-E29E-AC2E-33B2B61FABC7}"/>
                </a:ext>
              </a:extLst>
            </p:cNvPr>
            <p:cNvGrpSpPr/>
            <p:nvPr/>
          </p:nvGrpSpPr>
          <p:grpSpPr>
            <a:xfrm>
              <a:off x="173093" y="977494"/>
              <a:ext cx="5040000" cy="5317456"/>
              <a:chOff x="173093" y="977494"/>
              <a:chExt cx="5040000" cy="531745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91BC4BB-4071-C391-BAE4-91C769D35592}"/>
                  </a:ext>
                </a:extLst>
              </p:cNvPr>
              <p:cNvSpPr/>
              <p:nvPr/>
            </p:nvSpPr>
            <p:spPr>
              <a:xfrm>
                <a:off x="173093" y="1254950"/>
                <a:ext cx="5040000" cy="50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94095E9-331C-7C78-FD65-7ED47574EB73}"/>
                  </a:ext>
                </a:extLst>
              </p:cNvPr>
              <p:cNvSpPr/>
              <p:nvPr/>
            </p:nvSpPr>
            <p:spPr>
              <a:xfrm>
                <a:off x="3776458" y="977494"/>
                <a:ext cx="1236656" cy="31739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Manager</a:t>
                </a:r>
                <a:endParaRPr lang="ko-KR" altLang="en-US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EB289E-35E0-2A28-B978-670AD271A216}"/>
              </a:ext>
            </a:extLst>
          </p:cNvPr>
          <p:cNvSpPr txBox="1"/>
          <p:nvPr/>
        </p:nvSpPr>
        <p:spPr>
          <a:xfrm>
            <a:off x="5623895" y="1134685"/>
            <a:ext cx="6831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Manager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- CRUD, SERVICE, 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모두 포함하는 상위 클래스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-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각 클래스 내에서 자유롭게 형변환을 통해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SERVICE,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CRUD, 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 대한 자유로운 접근 가능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- has-a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포함관계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FB434-C3F0-0F54-DA63-EB23FD74EE82}"/>
              </a:ext>
            </a:extLst>
          </p:cNvPr>
          <p:cNvSpPr txBox="1"/>
          <p:nvPr/>
        </p:nvSpPr>
        <p:spPr>
          <a:xfrm>
            <a:off x="5623894" y="2765077"/>
            <a:ext cx="683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왜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static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을 통한 공용 변수 접근 방식을 택하지 않은 이유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4D61A9-1902-03BF-AED4-46E5635CD7E6}"/>
              </a:ext>
            </a:extLst>
          </p:cNvPr>
          <p:cNvSpPr txBox="1"/>
          <p:nvPr/>
        </p:nvSpPr>
        <p:spPr>
          <a:xfrm>
            <a:off x="5623894" y="3102807"/>
            <a:ext cx="6462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-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상속관계가 아닌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static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을 통한 접근 방식은 구현은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쉽지만 구현이 쉬운 만큼 데이터베이스 작업에 대한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무분별한 작업활동이 일어나 충돌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혹은 예상치 못한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값 변경과 같은 결과가 너무 쉽게 일어날 수 있기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때문이다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03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F1C3F8D-E333-CBFB-237E-7D1E64294D4B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13C4B4-805B-9B87-6225-1BB78D298AA6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Manager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클래스의 형태 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D543056-45EC-6607-C9A6-AE059B6EC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9" y="975044"/>
            <a:ext cx="5773251" cy="57149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DC5821-031F-B02E-A297-8E35D34CAAAD}"/>
              </a:ext>
            </a:extLst>
          </p:cNvPr>
          <p:cNvSpPr/>
          <p:nvPr/>
        </p:nvSpPr>
        <p:spPr>
          <a:xfrm>
            <a:off x="824125" y="1222513"/>
            <a:ext cx="3946656" cy="731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25F6902-459D-248C-8E4B-EEADC5330CCE}"/>
              </a:ext>
            </a:extLst>
          </p:cNvPr>
          <p:cNvCxnSpPr>
            <a:cxnSpLocks/>
          </p:cNvCxnSpPr>
          <p:nvPr/>
        </p:nvCxnSpPr>
        <p:spPr>
          <a:xfrm>
            <a:off x="4770781" y="1278548"/>
            <a:ext cx="1441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AF3523-0443-0BD2-1E69-AF4976CF69E4}"/>
              </a:ext>
            </a:extLst>
          </p:cNvPr>
          <p:cNvSpPr txBox="1"/>
          <p:nvPr/>
        </p:nvSpPr>
        <p:spPr>
          <a:xfrm>
            <a:off x="6211957" y="975044"/>
            <a:ext cx="548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생성된 각각의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CRUD, SERVICE, MENU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의 주소 값을 보관하는 멤버변수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60480-7473-FB4F-AD13-2F3D5A823690}"/>
              </a:ext>
            </a:extLst>
          </p:cNvPr>
          <p:cNvSpPr/>
          <p:nvPr/>
        </p:nvSpPr>
        <p:spPr>
          <a:xfrm>
            <a:off x="824124" y="2607364"/>
            <a:ext cx="5189049" cy="390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3552BC3-CDD8-78D4-4259-616CE725BA85}"/>
              </a:ext>
            </a:extLst>
          </p:cNvPr>
          <p:cNvCxnSpPr>
            <a:cxnSpLocks/>
          </p:cNvCxnSpPr>
          <p:nvPr/>
        </p:nvCxnSpPr>
        <p:spPr>
          <a:xfrm>
            <a:off x="6013173" y="2607364"/>
            <a:ext cx="1987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DC5DCE-D7BF-3D73-6931-F6E3F9A19EB3}"/>
              </a:ext>
            </a:extLst>
          </p:cNvPr>
          <p:cNvSpPr txBox="1"/>
          <p:nvPr/>
        </p:nvSpPr>
        <p:spPr>
          <a:xfrm>
            <a:off x="6211957" y="2508983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메서드들을 통해 다른 특정 테이블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DB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작업을 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수월하게 하기 위한 메서드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해당 메서드와 형변환을 통해 쉽게 접근</a:t>
            </a:r>
          </a:p>
        </p:txBody>
      </p:sp>
    </p:spTree>
    <p:extLst>
      <p:ext uri="{BB962C8B-B14F-4D97-AF65-F5344CB8AC3E}">
        <p14:creationId xmlns:p14="http://schemas.microsoft.com/office/powerpoint/2010/main" val="7472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5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4E8ACA6-02B0-AF08-9735-91481E53C8ED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52DC21-CE00-D351-701C-E72CB14C38F6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클래스 사용</a:t>
            </a:r>
          </a:p>
        </p:txBody>
      </p:sp>
      <p:pic>
        <p:nvPicPr>
          <p:cNvPr id="5" name="그림 4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9A3552C2-A6FB-F6F6-87C8-8707FA40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9" y="929645"/>
            <a:ext cx="3886742" cy="1057423"/>
          </a:xfrm>
          <a:prstGeom prst="rect">
            <a:avLst/>
          </a:prstGeom>
        </p:spPr>
      </p:pic>
      <p:pic>
        <p:nvPicPr>
          <p:cNvPr id="7" name="그림 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69BA3ED8-3C6A-45C4-4A35-03A75E450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9" y="2973787"/>
            <a:ext cx="11526474" cy="36104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14CC54-639E-674D-98ED-47D45EC50B3F}"/>
              </a:ext>
            </a:extLst>
          </p:cNvPr>
          <p:cNvSpPr/>
          <p:nvPr/>
        </p:nvSpPr>
        <p:spPr>
          <a:xfrm>
            <a:off x="3264182" y="1678649"/>
            <a:ext cx="929851" cy="270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EA73F0-05C8-2759-554D-42EABFB4FD66}"/>
              </a:ext>
            </a:extLst>
          </p:cNvPr>
          <p:cNvSpPr/>
          <p:nvPr/>
        </p:nvSpPr>
        <p:spPr>
          <a:xfrm>
            <a:off x="684977" y="3194080"/>
            <a:ext cx="11059059" cy="3127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BA7DCFA-844F-BBB9-F675-3989E9C6771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01617" y="1949303"/>
            <a:ext cx="727491" cy="12447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A1CFBF-9F5A-7802-CD7A-D3624A9DA556}"/>
              </a:ext>
            </a:extLst>
          </p:cNvPr>
          <p:cNvSpPr txBox="1"/>
          <p:nvPr/>
        </p:nvSpPr>
        <p:spPr>
          <a:xfrm>
            <a:off x="4313582" y="924900"/>
            <a:ext cx="7540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meneList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통해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MENUT&lt;T&gt;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추상클래스를 상속받은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클래스들을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ArrayList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&lt;&gt;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 초기화 시킨 후 필요한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메뉴를 원할 때 사용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 manager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객체를 각각의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MENU, SERVICE, CRUD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생성자에 대입하여 해당 객체의 정보를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Manager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클래스의 멤버변수에 초기화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9F1BFE-E1CD-1DA4-1375-900B2710F82F}"/>
              </a:ext>
            </a:extLst>
          </p:cNvPr>
          <p:cNvSpPr/>
          <p:nvPr/>
        </p:nvSpPr>
        <p:spPr>
          <a:xfrm>
            <a:off x="2203048" y="1458356"/>
            <a:ext cx="929851" cy="270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98FC24B-4092-0385-F439-24CB4D7FD04A}"/>
              </a:ext>
            </a:extLst>
          </p:cNvPr>
          <p:cNvCxnSpPr>
            <a:cxnSpLocks/>
          </p:cNvCxnSpPr>
          <p:nvPr/>
        </p:nvCxnSpPr>
        <p:spPr>
          <a:xfrm>
            <a:off x="3154017" y="1634845"/>
            <a:ext cx="4079330" cy="18335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BA8922-AE33-8CF1-D74D-33C23857B3E3}"/>
              </a:ext>
            </a:extLst>
          </p:cNvPr>
          <p:cNvCxnSpPr>
            <a:cxnSpLocks/>
          </p:cNvCxnSpPr>
          <p:nvPr/>
        </p:nvCxnSpPr>
        <p:spPr>
          <a:xfrm flipH="1" flipV="1">
            <a:off x="3154017" y="1687499"/>
            <a:ext cx="5025887" cy="1780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DE6A18-391C-7194-EF23-B2117BFE18A2}"/>
              </a:ext>
            </a:extLst>
          </p:cNvPr>
          <p:cNvCxnSpPr>
            <a:cxnSpLocks/>
          </p:cNvCxnSpPr>
          <p:nvPr/>
        </p:nvCxnSpPr>
        <p:spPr>
          <a:xfrm flipH="1" flipV="1">
            <a:off x="3154017" y="1667810"/>
            <a:ext cx="6036366" cy="18005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05FDF8-E76E-EA07-38B7-7D971EE10A6E}"/>
              </a:ext>
            </a:extLst>
          </p:cNvPr>
          <p:cNvSpPr/>
          <p:nvPr/>
        </p:nvSpPr>
        <p:spPr>
          <a:xfrm>
            <a:off x="6768422" y="3477227"/>
            <a:ext cx="929851" cy="270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C473A4-6A7A-F89D-E6E5-FB24293D0092}"/>
              </a:ext>
            </a:extLst>
          </p:cNvPr>
          <p:cNvSpPr/>
          <p:nvPr/>
        </p:nvSpPr>
        <p:spPr>
          <a:xfrm>
            <a:off x="7792152" y="3479654"/>
            <a:ext cx="929851" cy="270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1BF0DF-E8A4-4935-FCCD-C0A6DB0C941B}"/>
              </a:ext>
            </a:extLst>
          </p:cNvPr>
          <p:cNvSpPr/>
          <p:nvPr/>
        </p:nvSpPr>
        <p:spPr>
          <a:xfrm>
            <a:off x="8815882" y="3482054"/>
            <a:ext cx="929851" cy="270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  <p:bldP spid="14" grpId="0" animBg="1"/>
      <p:bldP spid="32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AE7217C-BEB0-ED19-F609-A6034A9D246A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6C868C-F2AE-8493-1F9F-0F495C060563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Manager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클래스를 통한 </a:t>
            </a:r>
            <a:r>
              <a:rPr lang="ko-KR" altLang="en-US" sz="2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형변환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8C67441-14C1-07D8-488B-E4F1F00DD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40" y="1320174"/>
            <a:ext cx="9345329" cy="18385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6A21E72-CCFC-E838-3F0B-4AE593ED429B}"/>
              </a:ext>
            </a:extLst>
          </p:cNvPr>
          <p:cNvSpPr/>
          <p:nvPr/>
        </p:nvSpPr>
        <p:spPr>
          <a:xfrm>
            <a:off x="2143749" y="2590000"/>
            <a:ext cx="8619321" cy="282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4E0C0A-689E-DC5F-01CE-B549946FDD72}"/>
              </a:ext>
            </a:extLst>
          </p:cNvPr>
          <p:cNvCxnSpPr>
            <a:cxnSpLocks/>
          </p:cNvCxnSpPr>
          <p:nvPr/>
        </p:nvCxnSpPr>
        <p:spPr>
          <a:xfrm>
            <a:off x="6480313" y="2872409"/>
            <a:ext cx="0" cy="8268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6E32EC-D828-E6B1-397F-6A30346F4ADA}"/>
              </a:ext>
            </a:extLst>
          </p:cNvPr>
          <p:cNvSpPr txBox="1"/>
          <p:nvPr/>
        </p:nvSpPr>
        <p:spPr>
          <a:xfrm>
            <a:off x="2302409" y="3681975"/>
            <a:ext cx="757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형변환을 통해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Meet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테이블에 대한 작업이 아닌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MeetRecurit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대한 데이터베이스 작업을 할 수 있음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68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FF70B44-EC00-D78B-611D-DF48CFCC5E87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F66809-F13D-EA64-5AA6-5AABA9D5A2C8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AutoCloseable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: try-with-resource(1)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C76A87BB-84AC-68A3-8AA5-F6FEB10CB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6" y="934327"/>
            <a:ext cx="5532357" cy="5630061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C254016-3829-DA14-2140-D6810131C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60" y="2572077"/>
            <a:ext cx="7363853" cy="17718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D250D-42D7-F5BE-718A-F1F1C37FDD4F}"/>
              </a:ext>
            </a:extLst>
          </p:cNvPr>
          <p:cNvSpPr/>
          <p:nvPr/>
        </p:nvSpPr>
        <p:spPr>
          <a:xfrm>
            <a:off x="2527851" y="2991060"/>
            <a:ext cx="6788427" cy="282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3958EA-2741-7433-6373-3F5EBC3CF5A2}"/>
              </a:ext>
            </a:extLst>
          </p:cNvPr>
          <p:cNvCxnSpPr>
            <a:cxnSpLocks/>
          </p:cNvCxnSpPr>
          <p:nvPr/>
        </p:nvCxnSpPr>
        <p:spPr>
          <a:xfrm>
            <a:off x="5874026" y="3273469"/>
            <a:ext cx="0" cy="8268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DC6DE6-B13B-8E24-A644-1427A946AD99}"/>
              </a:ext>
            </a:extLst>
          </p:cNvPr>
          <p:cNvSpPr txBox="1"/>
          <p:nvPr/>
        </p:nvSpPr>
        <p:spPr>
          <a:xfrm>
            <a:off x="2302410" y="4282338"/>
            <a:ext cx="7575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try – witch - resource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finally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별도로 적어줄 필요가 없음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Java 1.7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이상 버전부터 사용 가능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다만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Autocloseable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을 상속한 클래스만이 사용 가능하다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B1B4A-1BF3-0DBE-F316-0D9D746D0A06}"/>
              </a:ext>
            </a:extLst>
          </p:cNvPr>
          <p:cNvSpPr txBox="1"/>
          <p:nvPr/>
        </p:nvSpPr>
        <p:spPr>
          <a:xfrm>
            <a:off x="5864087" y="898351"/>
            <a:ext cx="59895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try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문에서 예기치 않는 종료로 인한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conn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과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ps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close()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하지 않아 자원낭비가 발생할 수 있다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</a:p>
          <a:p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그렇기 때문에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finally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 다시 한 번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try catch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이용해 자원해제를 하는 코드를 삽입하여 자원낭비를 막을 수 있다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</a:p>
          <a:p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다만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 방법은 코드가 길어지고 한 눈에 알아보기가 쉽지 않다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</a:p>
          <a:p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그래서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13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FF70B44-EC00-D78B-611D-DF48CFCC5E87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F66809-F13D-EA64-5AA6-5AABA9D5A2C8}"/>
              </a:ext>
            </a:extLst>
          </p:cNvPr>
          <p:cNvSpPr txBox="1"/>
          <p:nvPr/>
        </p:nvSpPr>
        <p:spPr>
          <a:xfrm>
            <a:off x="327169" y="273734"/>
            <a:ext cx="98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AutoCloseable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: try-with-resource(2)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C6DE6-B13B-8E24-A644-1427A946AD99}"/>
              </a:ext>
            </a:extLst>
          </p:cNvPr>
          <p:cNvSpPr txBox="1"/>
          <p:nvPr/>
        </p:nvSpPr>
        <p:spPr>
          <a:xfrm>
            <a:off x="4353184" y="3429000"/>
            <a:ext cx="7575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빨간색 박스</a:t>
            </a:r>
            <a:endParaRPr lang="en-US" altLang="ko-KR" dirty="0">
              <a:solidFill>
                <a:srgbClr val="FF0000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 conn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은 오류가 날 경우에도 오류가 나지 않을 경우도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close()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메소드가 실행된다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AA74254-BD36-427B-1313-4AE0F0FB6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9" y="1003852"/>
            <a:ext cx="3457815" cy="57448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E712FE-4490-3474-C26B-74BA9CE03005}"/>
              </a:ext>
            </a:extLst>
          </p:cNvPr>
          <p:cNvSpPr/>
          <p:nvPr/>
        </p:nvSpPr>
        <p:spPr>
          <a:xfrm>
            <a:off x="669235" y="1649278"/>
            <a:ext cx="1934818" cy="149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921629-7CB8-8C7A-9DE2-EC5476B8C74B}"/>
              </a:ext>
            </a:extLst>
          </p:cNvPr>
          <p:cNvSpPr/>
          <p:nvPr/>
        </p:nvSpPr>
        <p:spPr>
          <a:xfrm>
            <a:off x="669235" y="5133869"/>
            <a:ext cx="1934818" cy="412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2072AC-9F82-A5CB-E02C-5AF118093154}"/>
              </a:ext>
            </a:extLst>
          </p:cNvPr>
          <p:cNvSpPr/>
          <p:nvPr/>
        </p:nvSpPr>
        <p:spPr>
          <a:xfrm>
            <a:off x="844657" y="4213467"/>
            <a:ext cx="1202804" cy="456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0B0F44-1E5F-E599-900F-5E7FCE2A7295}"/>
              </a:ext>
            </a:extLst>
          </p:cNvPr>
          <p:cNvSpPr/>
          <p:nvPr/>
        </p:nvSpPr>
        <p:spPr>
          <a:xfrm>
            <a:off x="823961" y="2038308"/>
            <a:ext cx="2961023" cy="1497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A41AB6-775F-6452-C112-3F0FA9A50023}"/>
              </a:ext>
            </a:extLst>
          </p:cNvPr>
          <p:cNvSpPr/>
          <p:nvPr/>
        </p:nvSpPr>
        <p:spPr>
          <a:xfrm>
            <a:off x="1031861" y="2678484"/>
            <a:ext cx="2753123" cy="4121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D7B5D-6B13-6761-BAD6-EB76E316BC3D}"/>
              </a:ext>
            </a:extLst>
          </p:cNvPr>
          <p:cNvSpPr txBox="1"/>
          <p:nvPr/>
        </p:nvSpPr>
        <p:spPr>
          <a:xfrm>
            <a:off x="4353184" y="1983880"/>
            <a:ext cx="757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파란색 박스</a:t>
            </a:r>
            <a:endParaRPr lang="en-US" altLang="ko-KR" b="1" dirty="0">
              <a:solidFill>
                <a:schemeClr val="accent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ps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는 오류 관계없이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close()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메소드가 실행된다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EEBD4CD-1D4C-FDCF-8B64-1D4D57153705}"/>
              </a:ext>
            </a:extLst>
          </p:cNvPr>
          <p:cNvCxnSpPr>
            <a:cxnSpLocks/>
          </p:cNvCxnSpPr>
          <p:nvPr/>
        </p:nvCxnSpPr>
        <p:spPr>
          <a:xfrm flipV="1">
            <a:off x="3784984" y="2113160"/>
            <a:ext cx="496792" cy="60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568B13-B521-65E5-A4B4-11E0FA4C02F2}"/>
              </a:ext>
            </a:extLst>
          </p:cNvPr>
          <p:cNvCxnSpPr>
            <a:cxnSpLocks/>
          </p:cNvCxnSpPr>
          <p:nvPr/>
        </p:nvCxnSpPr>
        <p:spPr>
          <a:xfrm flipV="1">
            <a:off x="3794179" y="2188013"/>
            <a:ext cx="487597" cy="713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8477E0-270D-DF3A-D711-44FBD8D8B5CA}"/>
              </a:ext>
            </a:extLst>
          </p:cNvPr>
          <p:cNvSpPr txBox="1"/>
          <p:nvPr/>
        </p:nvSpPr>
        <p:spPr>
          <a:xfrm>
            <a:off x="3794179" y="967561"/>
            <a:ext cx="757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try – witch resource</a:t>
            </a:r>
            <a:r>
              <a:rPr lang="ko-KR" altLang="en-US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가 실제로 작동하는 원리</a:t>
            </a:r>
            <a:endParaRPr lang="en-US" altLang="ko-KR" sz="2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45AC8F-B63A-03FE-983E-668F13C05463}"/>
              </a:ext>
            </a:extLst>
          </p:cNvPr>
          <p:cNvCxnSpPr>
            <a:cxnSpLocks/>
          </p:cNvCxnSpPr>
          <p:nvPr/>
        </p:nvCxnSpPr>
        <p:spPr>
          <a:xfrm>
            <a:off x="2604053" y="1698870"/>
            <a:ext cx="1677723" cy="1990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A8E0980-58A6-6482-D1CA-4F7D3A39D49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047461" y="3767354"/>
            <a:ext cx="2234315" cy="6743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2D719EE-7CAF-FB16-E2E4-DB070026068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604053" y="3846443"/>
            <a:ext cx="1677723" cy="14935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25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 animBg="1"/>
      <p:bldP spid="10" grpId="0" animBg="1"/>
      <p:bldP spid="17" grpId="0" animBg="1"/>
      <p:bldP spid="18" grpId="0" animBg="1"/>
      <p:bldP spid="19" grpId="0" animBg="1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EE93F0-B726-C4B0-A320-ECB67F0CE8F4}"/>
              </a:ext>
            </a:extLst>
          </p:cNvPr>
          <p:cNvSpPr txBox="1"/>
          <p:nvPr/>
        </p:nvSpPr>
        <p:spPr>
          <a:xfrm>
            <a:off x="3658998" y="2967335"/>
            <a:ext cx="487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1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F079B06-32CE-CE99-D4F0-3279A067EDDC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DB8BE4-7D44-92F1-0D64-4BD09408A241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9F973-5955-AE50-C01F-8E84BA915E18}"/>
              </a:ext>
            </a:extLst>
          </p:cNvPr>
          <p:cNvSpPr txBox="1"/>
          <p:nvPr/>
        </p:nvSpPr>
        <p:spPr>
          <a:xfrm>
            <a:off x="3741592" y="2274838"/>
            <a:ext cx="3207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1.</a:t>
            </a:r>
            <a:r>
              <a:rPr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다이어그램</a:t>
            </a:r>
            <a:b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2. ERD</a:t>
            </a:r>
            <a:b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시연</a:t>
            </a:r>
            <a:b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4. </a:t>
            </a:r>
            <a:r>
              <a:rPr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코드리뷰</a:t>
            </a:r>
          </a:p>
        </p:txBody>
      </p:sp>
    </p:spTree>
    <p:extLst>
      <p:ext uri="{BB962C8B-B14F-4D97-AF65-F5344CB8AC3E}">
        <p14:creationId xmlns:p14="http://schemas.microsoft.com/office/powerpoint/2010/main" val="242993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4CF8F4-99E7-983C-A5F5-5F89DE94D4E2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FCBD92-2E43-A368-332E-BD291DDA1F22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1-1.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다이어그램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–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메뉴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(MENU&lt;T&gt;)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746357-5AED-88CB-83F1-B1EC48831127}"/>
              </a:ext>
            </a:extLst>
          </p:cNvPr>
          <p:cNvSpPr/>
          <p:nvPr/>
        </p:nvSpPr>
        <p:spPr>
          <a:xfrm>
            <a:off x="4892924" y="981222"/>
            <a:ext cx="1359289" cy="5864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Main.java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7F7F96-CD4C-F9E8-A6D8-E3493605F22D}"/>
              </a:ext>
            </a:extLst>
          </p:cNvPr>
          <p:cNvSpPr/>
          <p:nvPr/>
        </p:nvSpPr>
        <p:spPr>
          <a:xfrm>
            <a:off x="4740300" y="5402831"/>
            <a:ext cx="1808339" cy="5864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MENU&lt;T&gt;.java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8AA6D5-16F5-1067-B17B-15C29BE07E78}"/>
              </a:ext>
            </a:extLst>
          </p:cNvPr>
          <p:cNvSpPr/>
          <p:nvPr/>
        </p:nvSpPr>
        <p:spPr>
          <a:xfrm>
            <a:off x="9549935" y="3429000"/>
            <a:ext cx="1884541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BoardMenu.java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0E53C5-4A7E-B420-62F1-E79E3ED41C0E}"/>
              </a:ext>
            </a:extLst>
          </p:cNvPr>
          <p:cNvSpPr/>
          <p:nvPr/>
        </p:nvSpPr>
        <p:spPr>
          <a:xfrm>
            <a:off x="7391997" y="3462125"/>
            <a:ext cx="180833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MeetMenu.java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DD5679-7A62-F121-2EFF-DA10B454893C}"/>
              </a:ext>
            </a:extLst>
          </p:cNvPr>
          <p:cNvSpPr/>
          <p:nvPr/>
        </p:nvSpPr>
        <p:spPr>
          <a:xfrm>
            <a:off x="5017423" y="3462125"/>
            <a:ext cx="2165408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FavoriteMenu.java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C21D88-5589-BA8F-7F55-88CFB69CDB53}"/>
              </a:ext>
            </a:extLst>
          </p:cNvPr>
          <p:cNvSpPr/>
          <p:nvPr/>
        </p:nvSpPr>
        <p:spPr>
          <a:xfrm>
            <a:off x="2642849" y="3462125"/>
            <a:ext cx="2165408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MemberMenu.java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0A751A-CB50-E052-8336-87D44EAB9140}"/>
              </a:ext>
            </a:extLst>
          </p:cNvPr>
          <p:cNvSpPr/>
          <p:nvPr/>
        </p:nvSpPr>
        <p:spPr>
          <a:xfrm>
            <a:off x="625344" y="3462128"/>
            <a:ext cx="180833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Replies.java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EE6194-13CE-7E65-D11B-393629E7A90C}"/>
              </a:ext>
            </a:extLst>
          </p:cNvPr>
          <p:cNvSpPr/>
          <p:nvPr/>
        </p:nvSpPr>
        <p:spPr>
          <a:xfrm>
            <a:off x="4892925" y="2256182"/>
            <a:ext cx="135928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Menu.java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DFE8506-2944-0A7C-995B-38DD9E25C6CF}"/>
              </a:ext>
            </a:extLst>
          </p:cNvPr>
          <p:cNvCxnSpPr>
            <a:stCxn id="12" idx="2"/>
            <a:endCxn id="3" idx="1"/>
          </p:cNvCxnSpPr>
          <p:nvPr/>
        </p:nvCxnSpPr>
        <p:spPr>
          <a:xfrm>
            <a:off x="1529514" y="4048537"/>
            <a:ext cx="3210786" cy="1647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FE416B2-C819-935B-6373-ECE8C8B9B60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725553" y="4048534"/>
            <a:ext cx="1014747" cy="13542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E964242-E5E8-04A8-C558-05EC0E1B85FC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 flipH="1">
            <a:off x="5644470" y="4048534"/>
            <a:ext cx="455657" cy="13542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14C3844-5426-E232-A0C2-5F71DE9306E4}"/>
              </a:ext>
            </a:extLst>
          </p:cNvPr>
          <p:cNvCxnSpPr>
            <a:cxnSpLocks/>
            <a:stCxn id="9" idx="2"/>
            <a:endCxn id="3" idx="3"/>
          </p:cNvCxnSpPr>
          <p:nvPr/>
        </p:nvCxnSpPr>
        <p:spPr>
          <a:xfrm flipH="1">
            <a:off x="6548639" y="4048534"/>
            <a:ext cx="1747528" cy="1647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3179372-BB7D-9045-866B-7B29E546CEDE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548639" y="4032704"/>
            <a:ext cx="3943567" cy="1663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E228917-2F7C-7333-0337-4098B7F2454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561224" y="1567631"/>
            <a:ext cx="11346" cy="688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3957C8-817C-AD4C-C0D6-F9996951DB9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311965" y="2842591"/>
            <a:ext cx="4260605" cy="6195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00A242-89B0-2D0B-B0DF-E4F9AD09940A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725553" y="2842591"/>
            <a:ext cx="1847017" cy="619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C47A50C-FF2F-B9AC-87D3-A3FFECDB2B23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5572570" y="2842591"/>
            <a:ext cx="527557" cy="619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234E08D-3095-7CA3-2254-3C881A2C5590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5572570" y="2842591"/>
            <a:ext cx="2723597" cy="619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BBAE687-96A8-EEF7-3E01-509A991B5B8C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5572570" y="2842591"/>
            <a:ext cx="4919636" cy="5864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EEFF1A-8AFC-871E-65A5-B1ACA8D2F489}"/>
              </a:ext>
            </a:extLst>
          </p:cNvPr>
          <p:cNvSpPr/>
          <p:nvPr/>
        </p:nvSpPr>
        <p:spPr>
          <a:xfrm>
            <a:off x="10045305" y="981222"/>
            <a:ext cx="1808339" cy="586409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MemberLog.java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83D2762-19F1-6094-5476-3968E375FFB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804065" y="3755330"/>
            <a:ext cx="213358" cy="8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7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4CF8F4-99E7-983C-A5F5-5F89DE94D4E2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FCBD92-2E43-A368-332E-BD291DDA1F22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1-2.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다이어그램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–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메뉴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(SERVICE&lt;T&gt;)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7F7F96-CD4C-F9E8-A6D8-E3493605F22D}"/>
              </a:ext>
            </a:extLst>
          </p:cNvPr>
          <p:cNvSpPr/>
          <p:nvPr/>
        </p:nvSpPr>
        <p:spPr>
          <a:xfrm>
            <a:off x="4608115" y="5716158"/>
            <a:ext cx="1983384" cy="5864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SERVICE&lt;T&gt;.java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0E53C5-4A7E-B420-62F1-E79E3ED41C0E}"/>
              </a:ext>
            </a:extLst>
          </p:cNvPr>
          <p:cNvSpPr/>
          <p:nvPr/>
        </p:nvSpPr>
        <p:spPr>
          <a:xfrm>
            <a:off x="7362180" y="2249551"/>
            <a:ext cx="180833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MeetMenu.java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DD5679-7A62-F121-2EFF-DA10B454893C}"/>
              </a:ext>
            </a:extLst>
          </p:cNvPr>
          <p:cNvSpPr/>
          <p:nvPr/>
        </p:nvSpPr>
        <p:spPr>
          <a:xfrm>
            <a:off x="4987606" y="2249551"/>
            <a:ext cx="2165408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FavoriteMenu.java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C21D88-5589-BA8F-7F55-88CFB69CDB53}"/>
              </a:ext>
            </a:extLst>
          </p:cNvPr>
          <p:cNvSpPr/>
          <p:nvPr/>
        </p:nvSpPr>
        <p:spPr>
          <a:xfrm>
            <a:off x="2613032" y="2249551"/>
            <a:ext cx="2165408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MemberMenu.java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0A751A-CB50-E052-8336-87D44EAB9140}"/>
              </a:ext>
            </a:extLst>
          </p:cNvPr>
          <p:cNvSpPr/>
          <p:nvPr/>
        </p:nvSpPr>
        <p:spPr>
          <a:xfrm>
            <a:off x="416993" y="2249554"/>
            <a:ext cx="1986873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RepliesMenu.java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8EA004-F075-7ADE-A71F-9A5B8A3CC8B2}"/>
              </a:ext>
            </a:extLst>
          </p:cNvPr>
          <p:cNvSpPr/>
          <p:nvPr/>
        </p:nvSpPr>
        <p:spPr>
          <a:xfrm>
            <a:off x="4783160" y="1122797"/>
            <a:ext cx="1808339" cy="58640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MENU&lt;T&gt;.java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219FD-091A-5077-4634-FA14A7889AEB}"/>
              </a:ext>
            </a:extLst>
          </p:cNvPr>
          <p:cNvSpPr/>
          <p:nvPr/>
        </p:nvSpPr>
        <p:spPr>
          <a:xfrm>
            <a:off x="9520118" y="2224907"/>
            <a:ext cx="1884541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BoardMenu.java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5C2F0A-9DF9-90BC-94A7-7E6CD0BB2C06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flipV="1">
            <a:off x="1410430" y="1416002"/>
            <a:ext cx="3372730" cy="833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0BA7E31-F111-579D-C346-53B117A0CA7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616299" y="1416002"/>
            <a:ext cx="1166861" cy="817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273A77C-A533-C700-EB68-BA8AEBBEDE1D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5687330" y="1709206"/>
            <a:ext cx="399533" cy="51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00FE43-5219-7AD9-216E-1E47CFECD27E}"/>
              </a:ext>
            </a:extLst>
          </p:cNvPr>
          <p:cNvCxnSpPr>
            <a:cxnSpLocks/>
            <a:stCxn id="9" idx="0"/>
            <a:endCxn id="4" idx="3"/>
          </p:cNvCxnSpPr>
          <p:nvPr/>
        </p:nvCxnSpPr>
        <p:spPr>
          <a:xfrm flipH="1" flipV="1">
            <a:off x="6591499" y="1416002"/>
            <a:ext cx="1674851" cy="833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7B8D266-A2F5-A1FD-5543-005495B88E0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591499" y="1416002"/>
            <a:ext cx="3870890" cy="817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7A17DC7-69A8-079A-3740-1775BBAF6D4A}"/>
              </a:ext>
            </a:extLst>
          </p:cNvPr>
          <p:cNvSpPr/>
          <p:nvPr/>
        </p:nvSpPr>
        <p:spPr>
          <a:xfrm>
            <a:off x="319195" y="3995357"/>
            <a:ext cx="217897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RepliesService.java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761E0-EC48-4A36-39CE-41F82DF249C1}"/>
              </a:ext>
            </a:extLst>
          </p:cNvPr>
          <p:cNvSpPr/>
          <p:nvPr/>
        </p:nvSpPr>
        <p:spPr>
          <a:xfrm>
            <a:off x="2613032" y="4022010"/>
            <a:ext cx="2337450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MemberService.java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167403D-F107-A05A-676E-16CD2911F17C}"/>
              </a:ext>
            </a:extLst>
          </p:cNvPr>
          <p:cNvSpPr/>
          <p:nvPr/>
        </p:nvSpPr>
        <p:spPr>
          <a:xfrm>
            <a:off x="5062541" y="4036745"/>
            <a:ext cx="217897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FavoriteService.java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39B3383-3950-61F5-E663-9877258FF884}"/>
              </a:ext>
            </a:extLst>
          </p:cNvPr>
          <p:cNvSpPr/>
          <p:nvPr/>
        </p:nvSpPr>
        <p:spPr>
          <a:xfrm>
            <a:off x="7428924" y="4036745"/>
            <a:ext cx="1942477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MeetService.java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E7B3635-44CA-0279-A29E-655E9A7B294D}"/>
              </a:ext>
            </a:extLst>
          </p:cNvPr>
          <p:cNvSpPr/>
          <p:nvPr/>
        </p:nvSpPr>
        <p:spPr>
          <a:xfrm>
            <a:off x="9558805" y="4046684"/>
            <a:ext cx="205009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BoardService.java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6F0DB1C-BFBE-01BD-541C-80229DF1869E}"/>
              </a:ext>
            </a:extLst>
          </p:cNvPr>
          <p:cNvCxnSpPr>
            <a:cxnSpLocks/>
            <a:stCxn id="12" idx="2"/>
            <a:endCxn id="55" idx="0"/>
          </p:cNvCxnSpPr>
          <p:nvPr/>
        </p:nvCxnSpPr>
        <p:spPr>
          <a:xfrm flipH="1">
            <a:off x="1408685" y="2835963"/>
            <a:ext cx="1745" cy="11593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7CC421D-2FF0-DEC7-4AB0-F76380E56173}"/>
              </a:ext>
            </a:extLst>
          </p:cNvPr>
          <p:cNvCxnSpPr>
            <a:cxnSpLocks/>
            <a:stCxn id="11" idx="2"/>
            <a:endCxn id="58" idx="0"/>
          </p:cNvCxnSpPr>
          <p:nvPr/>
        </p:nvCxnSpPr>
        <p:spPr>
          <a:xfrm>
            <a:off x="3695736" y="2835960"/>
            <a:ext cx="86021" cy="11860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F8748DB-53D5-40E8-997E-855508EB2047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152030" y="2848128"/>
            <a:ext cx="1" cy="11886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7504683-D41A-0153-30E7-FD38479B62D2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284921" y="2859759"/>
            <a:ext cx="115242" cy="11769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5D33A7-10BD-3C68-E6A5-495A6E2A3818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500821" y="2821255"/>
            <a:ext cx="83034" cy="12254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FEFA474-7FB1-B299-6564-491769D2694E}"/>
              </a:ext>
            </a:extLst>
          </p:cNvPr>
          <p:cNvCxnSpPr>
            <a:cxnSpLocks/>
            <a:stCxn id="55" idx="2"/>
            <a:endCxn id="3" idx="0"/>
          </p:cNvCxnSpPr>
          <p:nvPr/>
        </p:nvCxnSpPr>
        <p:spPr>
          <a:xfrm>
            <a:off x="1408685" y="4581766"/>
            <a:ext cx="4191122" cy="11343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324B8FA-DDA7-E963-0893-939B9E26BC4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777490" y="4603231"/>
            <a:ext cx="1822317" cy="11129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E9E93EF-8C9D-F031-1679-6532EF3D95E6}"/>
              </a:ext>
            </a:extLst>
          </p:cNvPr>
          <p:cNvCxnSpPr>
            <a:cxnSpLocks/>
            <a:stCxn id="59" idx="2"/>
            <a:endCxn id="3" idx="0"/>
          </p:cNvCxnSpPr>
          <p:nvPr/>
        </p:nvCxnSpPr>
        <p:spPr>
          <a:xfrm flipH="1">
            <a:off x="5599807" y="4623154"/>
            <a:ext cx="552224" cy="109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7027101-B709-2408-E286-02C64C93A7D8}"/>
              </a:ext>
            </a:extLst>
          </p:cNvPr>
          <p:cNvCxnSpPr>
            <a:cxnSpLocks/>
            <a:stCxn id="62" idx="2"/>
            <a:endCxn id="3" idx="0"/>
          </p:cNvCxnSpPr>
          <p:nvPr/>
        </p:nvCxnSpPr>
        <p:spPr>
          <a:xfrm flipH="1">
            <a:off x="5599807" y="4623154"/>
            <a:ext cx="2800356" cy="109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C3F26E-4613-3848-E88D-2E8EC9C51211}"/>
              </a:ext>
            </a:extLst>
          </p:cNvPr>
          <p:cNvCxnSpPr>
            <a:cxnSpLocks/>
            <a:stCxn id="65" idx="2"/>
            <a:endCxn id="3" idx="0"/>
          </p:cNvCxnSpPr>
          <p:nvPr/>
        </p:nvCxnSpPr>
        <p:spPr>
          <a:xfrm flipH="1">
            <a:off x="5599807" y="4633093"/>
            <a:ext cx="4984048" cy="1083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3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4CF8F4-99E7-983C-A5F5-5F89DE94D4E2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FCBD92-2E43-A368-332E-BD291DDA1F22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1-3.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다이어그램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–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메뉴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(SERVICE&lt;T&gt;)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7F7F96-CD4C-F9E8-A6D8-E3493605F22D}"/>
              </a:ext>
            </a:extLst>
          </p:cNvPr>
          <p:cNvSpPr/>
          <p:nvPr/>
        </p:nvSpPr>
        <p:spPr>
          <a:xfrm>
            <a:off x="4608115" y="5716158"/>
            <a:ext cx="1983384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CRUD&lt;T&gt;.java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0E53C5-4A7E-B420-62F1-E79E3ED41C0E}"/>
              </a:ext>
            </a:extLst>
          </p:cNvPr>
          <p:cNvSpPr/>
          <p:nvPr/>
        </p:nvSpPr>
        <p:spPr>
          <a:xfrm>
            <a:off x="7362180" y="2249551"/>
            <a:ext cx="1916794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MeetService.java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DD5679-7A62-F121-2EFF-DA10B454893C}"/>
              </a:ext>
            </a:extLst>
          </p:cNvPr>
          <p:cNvSpPr/>
          <p:nvPr/>
        </p:nvSpPr>
        <p:spPr>
          <a:xfrm>
            <a:off x="4950482" y="2249551"/>
            <a:ext cx="2202532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FavoriteService.java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C21D88-5589-BA8F-7F55-88CFB69CDB53}"/>
              </a:ext>
            </a:extLst>
          </p:cNvPr>
          <p:cNvSpPr/>
          <p:nvPr/>
        </p:nvSpPr>
        <p:spPr>
          <a:xfrm>
            <a:off x="2440990" y="2249551"/>
            <a:ext cx="2337450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MemberService.java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0A751A-CB50-E052-8336-87D44EAB9140}"/>
              </a:ext>
            </a:extLst>
          </p:cNvPr>
          <p:cNvSpPr/>
          <p:nvPr/>
        </p:nvSpPr>
        <p:spPr>
          <a:xfrm>
            <a:off x="238459" y="2249554"/>
            <a:ext cx="2165408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RepliesService.java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8EA004-F075-7ADE-A71F-9A5B8A3CC8B2}"/>
              </a:ext>
            </a:extLst>
          </p:cNvPr>
          <p:cNvSpPr/>
          <p:nvPr/>
        </p:nvSpPr>
        <p:spPr>
          <a:xfrm>
            <a:off x="4537296" y="1122921"/>
            <a:ext cx="2165407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SERVICE&lt;T&gt;.java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219FD-091A-5077-4634-FA14A7889AEB}"/>
              </a:ext>
            </a:extLst>
          </p:cNvPr>
          <p:cNvSpPr/>
          <p:nvPr/>
        </p:nvSpPr>
        <p:spPr>
          <a:xfrm>
            <a:off x="9520118" y="2224907"/>
            <a:ext cx="205009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BoardService.java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5C2F0A-9DF9-90BC-94A7-7E6CD0BB2C06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flipV="1">
            <a:off x="1321163" y="1416126"/>
            <a:ext cx="3216133" cy="833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0BA7E31-F111-579D-C346-53B117A0CA7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727503" y="1416126"/>
            <a:ext cx="809793" cy="817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273A77C-A533-C700-EB68-BA8AEBBEDE1D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5620000" y="1709330"/>
            <a:ext cx="578067" cy="516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00FE43-5219-7AD9-216E-1E47CFECD27E}"/>
              </a:ext>
            </a:extLst>
          </p:cNvPr>
          <p:cNvCxnSpPr>
            <a:cxnSpLocks/>
            <a:stCxn id="9" idx="0"/>
            <a:endCxn id="4" idx="3"/>
          </p:cNvCxnSpPr>
          <p:nvPr/>
        </p:nvCxnSpPr>
        <p:spPr>
          <a:xfrm flipH="1" flipV="1">
            <a:off x="6702703" y="1416126"/>
            <a:ext cx="1617874" cy="8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7B8D266-A2F5-A1FD-5543-005495B88E0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702703" y="1416126"/>
            <a:ext cx="3870890" cy="817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7A17DC7-69A8-079A-3740-1775BBAF6D4A}"/>
              </a:ext>
            </a:extLst>
          </p:cNvPr>
          <p:cNvSpPr/>
          <p:nvPr/>
        </p:nvSpPr>
        <p:spPr>
          <a:xfrm>
            <a:off x="319195" y="3995357"/>
            <a:ext cx="217897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RepliesDao.java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761E0-EC48-4A36-39CE-41F82DF249C1}"/>
              </a:ext>
            </a:extLst>
          </p:cNvPr>
          <p:cNvSpPr/>
          <p:nvPr/>
        </p:nvSpPr>
        <p:spPr>
          <a:xfrm>
            <a:off x="2613032" y="4022010"/>
            <a:ext cx="2337450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MemberDao.java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167403D-F107-A05A-676E-16CD2911F17C}"/>
              </a:ext>
            </a:extLst>
          </p:cNvPr>
          <p:cNvSpPr/>
          <p:nvPr/>
        </p:nvSpPr>
        <p:spPr>
          <a:xfrm>
            <a:off x="5062541" y="4036745"/>
            <a:ext cx="217897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FavoriteDao.java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39B3383-3950-61F5-E663-9877258FF884}"/>
              </a:ext>
            </a:extLst>
          </p:cNvPr>
          <p:cNvSpPr/>
          <p:nvPr/>
        </p:nvSpPr>
        <p:spPr>
          <a:xfrm>
            <a:off x="7428924" y="4036745"/>
            <a:ext cx="1942477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MeetDao.java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E7B3635-44CA-0279-A29E-655E9A7B294D}"/>
              </a:ext>
            </a:extLst>
          </p:cNvPr>
          <p:cNvSpPr/>
          <p:nvPr/>
        </p:nvSpPr>
        <p:spPr>
          <a:xfrm>
            <a:off x="9558805" y="4046684"/>
            <a:ext cx="2050099" cy="586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BoardDao.java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6F0DB1C-BFBE-01BD-541C-80229DF1869E}"/>
              </a:ext>
            </a:extLst>
          </p:cNvPr>
          <p:cNvCxnSpPr>
            <a:cxnSpLocks/>
            <a:stCxn id="12" idx="2"/>
            <a:endCxn id="55" idx="0"/>
          </p:cNvCxnSpPr>
          <p:nvPr/>
        </p:nvCxnSpPr>
        <p:spPr>
          <a:xfrm>
            <a:off x="1321163" y="2835963"/>
            <a:ext cx="87522" cy="1159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7CC421D-2FF0-DEC7-4AB0-F76380E56173}"/>
              </a:ext>
            </a:extLst>
          </p:cNvPr>
          <p:cNvCxnSpPr>
            <a:cxnSpLocks/>
            <a:stCxn id="11" idx="2"/>
            <a:endCxn id="58" idx="0"/>
          </p:cNvCxnSpPr>
          <p:nvPr/>
        </p:nvCxnSpPr>
        <p:spPr>
          <a:xfrm>
            <a:off x="3609715" y="2835960"/>
            <a:ext cx="172042" cy="1186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F8748DB-53D5-40E8-997E-855508EB2047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152030" y="2848128"/>
            <a:ext cx="1" cy="1188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7504683-D41A-0153-30E7-FD38479B62D2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284921" y="2859759"/>
            <a:ext cx="115242" cy="1176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5D33A7-10BD-3C68-E6A5-495A6E2A3818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500821" y="2821255"/>
            <a:ext cx="83034" cy="12254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FEFA474-7FB1-B299-6564-491769D2694E}"/>
              </a:ext>
            </a:extLst>
          </p:cNvPr>
          <p:cNvCxnSpPr>
            <a:cxnSpLocks/>
            <a:stCxn id="55" idx="2"/>
            <a:endCxn id="3" idx="0"/>
          </p:cNvCxnSpPr>
          <p:nvPr/>
        </p:nvCxnSpPr>
        <p:spPr>
          <a:xfrm>
            <a:off x="1408685" y="4581766"/>
            <a:ext cx="4191122" cy="1134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324B8FA-DDA7-E963-0893-939B9E26BC4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777490" y="4603231"/>
            <a:ext cx="1822317" cy="1112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E9E93EF-8C9D-F031-1679-6532EF3D95E6}"/>
              </a:ext>
            </a:extLst>
          </p:cNvPr>
          <p:cNvCxnSpPr>
            <a:cxnSpLocks/>
            <a:stCxn id="59" idx="2"/>
            <a:endCxn id="3" idx="0"/>
          </p:cNvCxnSpPr>
          <p:nvPr/>
        </p:nvCxnSpPr>
        <p:spPr>
          <a:xfrm flipH="1">
            <a:off x="5599807" y="4623154"/>
            <a:ext cx="552224" cy="1093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7027101-B709-2408-E286-02C64C93A7D8}"/>
              </a:ext>
            </a:extLst>
          </p:cNvPr>
          <p:cNvCxnSpPr>
            <a:cxnSpLocks/>
            <a:stCxn id="62" idx="2"/>
            <a:endCxn id="3" idx="0"/>
          </p:cNvCxnSpPr>
          <p:nvPr/>
        </p:nvCxnSpPr>
        <p:spPr>
          <a:xfrm flipH="1">
            <a:off x="5599807" y="4623154"/>
            <a:ext cx="2800356" cy="1093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C3F26E-4613-3848-E88D-2E8EC9C51211}"/>
              </a:ext>
            </a:extLst>
          </p:cNvPr>
          <p:cNvCxnSpPr>
            <a:cxnSpLocks/>
            <a:stCxn id="65" idx="2"/>
            <a:endCxn id="3" idx="0"/>
          </p:cNvCxnSpPr>
          <p:nvPr/>
        </p:nvCxnSpPr>
        <p:spPr>
          <a:xfrm flipH="1">
            <a:off x="5599807" y="4633093"/>
            <a:ext cx="4984048" cy="1083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82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F5450FA-F997-BEC8-EA36-0F68FF5C1986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DD0DD2-72DF-EE96-4113-8D1634113192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2-1. DB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(1)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 descr="텍스트, 도표, 평면도, 폰트이(가) 표시된 사진&#10;&#10;자동 생성된 설명">
            <a:extLst>
              <a:ext uri="{FF2B5EF4-FFF2-40B4-BE49-F238E27FC236}">
                <a16:creationId xmlns:a16="http://schemas.microsoft.com/office/drawing/2014/main" id="{3C6013EB-7563-CB14-A4C4-C3E816FBE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873602"/>
            <a:ext cx="11526472" cy="58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7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F5450FA-F997-BEC8-EA36-0F68FF5C1986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DD0DD2-72DF-EE96-4113-8D1634113192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2-2. DB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(2)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CDFDD8A-8FBB-CD5E-5CEC-232E778F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40" y="1389588"/>
            <a:ext cx="6342519" cy="40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6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C656685-039A-C26A-355F-A8DBAFE5F548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591E0BC-4916-7D5D-54F9-85B94D20B010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DB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(3)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9119795-BE45-51BE-0E68-F70054A0C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55" y="990975"/>
            <a:ext cx="8013090" cy="48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0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1204</Words>
  <Application>Microsoft Office PowerPoint</Application>
  <PresentationFormat>와이드스크린</PresentationFormat>
  <Paragraphs>159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D2Coding</vt:lpstr>
      <vt:lpstr>D2Coding ligature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YUJEONG GUK</dc:creator>
  <cp:lastModifiedBy>1115jkb@gmail.com</cp:lastModifiedBy>
  <cp:revision>96</cp:revision>
  <dcterms:created xsi:type="dcterms:W3CDTF">2023-09-03T13:07:00Z</dcterms:created>
  <dcterms:modified xsi:type="dcterms:W3CDTF">2023-09-04T07:06:11Z</dcterms:modified>
</cp:coreProperties>
</file>