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12" autoAdjust="0"/>
  </p:normalViewPr>
  <p:slideViewPr>
    <p:cSldViewPr snapToGrid="0" showGuides="1">
      <p:cViewPr varScale="1">
        <p:scale>
          <a:sx n="99" d="100"/>
          <a:sy n="99" d="100"/>
        </p:scale>
        <p:origin x="42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42209-1580-4B3B-A7E4-B8DDBDB1AFAB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1BF54-7693-4821-9D20-74A65CBE6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처음 프로젝트를 시작했을시 </a:t>
            </a:r>
            <a:r>
              <a:rPr lang="en-US" altLang="ko-KR"/>
              <a:t>VO, DAO, SERVICE, DB </a:t>
            </a:r>
            <a:r>
              <a:rPr lang="ko-KR" altLang="en-US"/>
              <a:t>등 겹치는 여러 가지 데이터 및 클래스 파일들을 정의하고 시작했습니다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첫 번째 이유로는 최소한의 충돌을 만들기 위해서 입니다</a:t>
            </a:r>
            <a:r>
              <a:rPr lang="en-US" altLang="ko-KR"/>
              <a:t>. GIT</a:t>
            </a:r>
            <a:r>
              <a:rPr lang="ko-KR" altLang="en-US"/>
              <a:t>을 이용한 프로젝트를 하면 반드시 충돌로 추가 작업이 필요한데 이 때 이러한 추가작업을 피하기 위해서 입니다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두 번째 이유로는 최대한 객체지향적인 프로그래밍을 하기 위해서입니다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1BF54-7693-4821-9D20-74A65CBE647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04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290D3-0304-DD05-9D9A-15E7C0F6F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CC87F8-4F6F-5961-3DE7-7A6DD315B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507E6-C1A4-05B9-138E-D5D4C44A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168A9-91C0-E1E7-D2F5-2C2331F1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B5ACE-288A-3DA6-289E-A265F335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16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292A8-A09C-E39F-5FAB-60EB6D97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98AE2C-5FAD-FE1A-62A3-A725A3C74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0E4AA-096A-F2DA-C14F-D0834535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3490D-7535-5A01-E017-E15E1C6A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093BB-EDAF-3642-711E-E7ED7475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25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3DF9B1-380C-216D-5355-C52010F77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22C48B-5717-8C24-4639-B494FD9A0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6917F-A827-4F59-1C09-2BAA43A5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3BA21-C59A-BD54-667F-9AC747CE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0AC65-3295-6304-9F3A-427355BF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4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C0FF-AF19-78C5-4BC7-46AFC5E1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C5C11-E7C0-A137-90DB-E3A5D9B8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9EFDA-CFB3-46C6-BA8D-80CD89BA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A4FB3-0BDE-57CB-1AE6-B47CAF68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B19AE-BB8B-28B4-F41F-10AD7A2C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7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3CF3A-2820-FD1E-BDB0-4FE9A40B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DC069-9581-E5BF-1BDF-FD307C9FC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08D2C-4B25-DC99-D985-AD6304D7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592D0-F701-DC9C-47DE-36F219F3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E2477-26C3-35A4-046D-F63E252F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8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7415A-E6EF-FF17-CA2D-2780D4B2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6F57C-B75F-121B-B5E6-A0D554023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E115A-EDDC-3EDD-D58F-30DB350A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1CACF-AFAF-7471-291F-E9E03793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10948-0184-0CA2-98DA-FB95E2A3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27C81E-83D1-B38E-ED39-6BB5402B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64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ECB38-0CC8-7743-154C-D0F30B28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A2D5F-93A2-6D25-B7D6-A1C3A16E5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E2FBCE-5992-03EC-EBDC-9C5A2E50C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6BF774-3A27-C4B3-4F22-BA19CE142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6458B9-4633-CACA-548D-C40D0DCE6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03675F-D3D5-D9E8-98A9-2A93D0E2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13C49-08AB-D150-150C-4F36B957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1DA84F-4BC7-B873-9D2E-B301F7CE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6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4EA8F-3839-9C71-F104-847246A1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E24666-8813-E244-200E-535643AE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9EB248-B7B6-CD9D-EE9F-DB7CC102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B3C0A3-22F2-B265-C6CF-CF1BDF52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028938-1D7D-640F-130C-AF4B83DA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ADF98D-61CE-3B4B-A3B5-A5D842B3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568AE-0564-F3FF-1ED7-86BE5EFD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8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D686D-AD6C-7E6B-2052-A34CD840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5A731-E403-DEF1-7091-AD1F91FC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DEBD04-BFB9-F7C8-7070-0EB642891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DE5D1-1D87-F784-0036-AA695306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8687D-FF29-7727-5872-E39EF523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8FAF6-FB55-70F6-8CB2-4B4AEC2A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2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99BA7-68FD-7FD3-33F0-A237688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AB05E4-B747-BF60-ADC9-74905A42C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0DA7F-82BB-6DE3-68BA-E86F66899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9549D-A6C5-BDA7-6163-A67E4F01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6D-492E-4405-872B-288F428719C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6313D-00CA-8CDE-2249-D2A65AAC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A1270-EF88-6898-E420-088C7B23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D297AA-A192-FD57-A298-6A4155EF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FC21A-F12D-5988-9D1B-DB3124C2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55CC6-60BE-29D1-BD3C-E5673055A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E76D-492E-4405-872B-288F428719C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0690F-E48E-0EFC-71BE-4F3F188FD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47CA5-4FF1-0DAC-E398-0AA65CE4E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BC49-41FC-4666-8F5B-8852F6CE43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9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5BE34B0-2035-CCEE-FED5-E6541FCA6752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EEFF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E4087-A7BB-E1D2-493B-C9D6040DC3FD}"/>
              </a:ext>
            </a:extLst>
          </p:cNvPr>
          <p:cNvSpPr txBox="1"/>
          <p:nvPr/>
        </p:nvSpPr>
        <p:spPr>
          <a:xfrm>
            <a:off x="3658998" y="3136612"/>
            <a:ext cx="4874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/>
              <a:t>코드 리뷰</a:t>
            </a:r>
          </a:p>
        </p:txBody>
      </p:sp>
    </p:spTree>
    <p:extLst>
      <p:ext uri="{BB962C8B-B14F-4D97-AF65-F5344CB8AC3E}">
        <p14:creationId xmlns:p14="http://schemas.microsoft.com/office/powerpoint/2010/main" val="147423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323C8B-2337-0D1F-2E93-BDE024F9825F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3D31B3-6818-B72D-A8C4-692C96E89B2F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D2Coding" panose="020B0609020101020101" pitchFamily="49" charset="-127"/>
                <a:ea typeface="D2Coding" panose="020B0609020101020101" pitchFamily="49" charset="-127"/>
              </a:rPr>
              <a:t>공통 객체를 통한 작업 단일화</a:t>
            </a:r>
          </a:p>
        </p:txBody>
      </p:sp>
      <p:pic>
        <p:nvPicPr>
          <p:cNvPr id="15" name="그림 1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486FA8E-BE6E-FB19-20F6-B2E63C778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1547941"/>
            <a:ext cx="4210050" cy="4267199"/>
          </a:xfrm>
          <a:prstGeom prst="rect">
            <a:avLst/>
          </a:prstGeom>
        </p:spPr>
      </p:pic>
      <p:pic>
        <p:nvPicPr>
          <p:cNvPr id="20" name="그림 19" descr="텍스트, 스크린샷, 소프트웨어, 멀티미디어이(가) 표시된 사진&#10;&#10;자동 생성된 설명">
            <a:extLst>
              <a:ext uri="{FF2B5EF4-FFF2-40B4-BE49-F238E27FC236}">
                <a16:creationId xmlns:a16="http://schemas.microsoft.com/office/drawing/2014/main" id="{6C5510C2-70E8-A97E-A64E-A095FB70D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1" y="1320174"/>
            <a:ext cx="4133850" cy="495300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3641E54B-3FF0-6B22-5132-30C51F065428}"/>
              </a:ext>
            </a:extLst>
          </p:cNvPr>
          <p:cNvGrpSpPr/>
          <p:nvPr/>
        </p:nvGrpSpPr>
        <p:grpSpPr>
          <a:xfrm>
            <a:off x="4630351" y="1258619"/>
            <a:ext cx="7234478" cy="1107996"/>
            <a:chOff x="4630351" y="1258619"/>
            <a:chExt cx="7234478" cy="11079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D0E9BB-2919-8979-3229-F5D502D1760F}"/>
                </a:ext>
              </a:extLst>
            </p:cNvPr>
            <p:cNvSpPr txBox="1"/>
            <p:nvPr/>
          </p:nvSpPr>
          <p:spPr>
            <a:xfrm>
              <a:off x="4630351" y="1258619"/>
              <a:ext cx="1712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CRUD.java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E581B7-B7B1-4A65-E217-086A8859CD21}"/>
                </a:ext>
              </a:extLst>
            </p:cNvPr>
            <p:cNvSpPr txBox="1"/>
            <p:nvPr/>
          </p:nvSpPr>
          <p:spPr>
            <a:xfrm>
              <a:off x="4773922" y="1720284"/>
              <a:ext cx="7090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CREATE,</a:t>
              </a:r>
              <a:r>
                <a:rPr lang="ko-KR" altLang="en-US"/>
                <a:t> </a:t>
              </a:r>
              <a:r>
                <a:rPr lang="en-US" altLang="ko-KR"/>
                <a:t>READ,</a:t>
              </a:r>
              <a:r>
                <a:rPr lang="ko-KR" altLang="en-US"/>
                <a:t> </a:t>
              </a:r>
              <a:r>
                <a:rPr lang="en-US" altLang="ko-KR"/>
                <a:t>UPDATE,</a:t>
              </a:r>
              <a:r>
                <a:rPr lang="ko-KR" altLang="en-US"/>
                <a:t> </a:t>
              </a:r>
              <a:r>
                <a:rPr lang="en-US" altLang="ko-KR"/>
                <a:t>DELETE</a:t>
              </a:r>
              <a:r>
                <a:rPr lang="ko-KR" altLang="en-US"/>
                <a:t>와 같은 데이터베이스에 접근하기 위한 클래스 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B31A994-2AB5-CDD3-8F33-C4949A2827BB}"/>
              </a:ext>
            </a:extLst>
          </p:cNvPr>
          <p:cNvGrpSpPr/>
          <p:nvPr/>
        </p:nvGrpSpPr>
        <p:grpSpPr>
          <a:xfrm>
            <a:off x="4644146" y="2362561"/>
            <a:ext cx="7234478" cy="1107996"/>
            <a:chOff x="4644146" y="2489605"/>
            <a:chExt cx="7234478" cy="11079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D91A1A-1869-E914-B30A-69976171C0FD}"/>
                </a:ext>
              </a:extLst>
            </p:cNvPr>
            <p:cNvSpPr txBox="1"/>
            <p:nvPr/>
          </p:nvSpPr>
          <p:spPr>
            <a:xfrm>
              <a:off x="4644146" y="2489605"/>
              <a:ext cx="2141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SERVICE.java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F979B9-B832-E431-2AAB-EE1644175672}"/>
                </a:ext>
              </a:extLst>
            </p:cNvPr>
            <p:cNvSpPr txBox="1"/>
            <p:nvPr/>
          </p:nvSpPr>
          <p:spPr>
            <a:xfrm>
              <a:off x="4787717" y="2951270"/>
              <a:ext cx="7090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사용자로부터 받은 </a:t>
              </a:r>
              <a:r>
                <a:rPr lang="en-US" altLang="ko-KR"/>
                <a:t>DB </a:t>
              </a:r>
              <a:r>
                <a:rPr lang="ko-KR" altLang="en-US"/>
                <a:t>작업 요청을 받아 </a:t>
              </a:r>
              <a:r>
                <a:rPr lang="en-US" altLang="ko-KR"/>
                <a:t>CRUD</a:t>
              </a:r>
              <a:r>
                <a:rPr lang="ko-KR" altLang="en-US"/>
                <a:t> 클래스에 전송 후 결과물을 받아 사용자에게 재전송 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B53C45-4B16-46AD-2030-34BCE65C15EF}"/>
              </a:ext>
            </a:extLst>
          </p:cNvPr>
          <p:cNvGrpSpPr/>
          <p:nvPr/>
        </p:nvGrpSpPr>
        <p:grpSpPr>
          <a:xfrm>
            <a:off x="4654458" y="3475183"/>
            <a:ext cx="7234478" cy="830997"/>
            <a:chOff x="4644146" y="3443592"/>
            <a:chExt cx="7234478" cy="8309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261BF0-1A74-2E36-9EC9-EEBF1C2C778D}"/>
                </a:ext>
              </a:extLst>
            </p:cNvPr>
            <p:cNvSpPr txBox="1"/>
            <p:nvPr/>
          </p:nvSpPr>
          <p:spPr>
            <a:xfrm>
              <a:off x="4644146" y="3443592"/>
              <a:ext cx="2141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MENU.java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08497E-7145-C40B-DF11-948F90937C8C}"/>
                </a:ext>
              </a:extLst>
            </p:cNvPr>
            <p:cNvSpPr txBox="1"/>
            <p:nvPr/>
          </p:nvSpPr>
          <p:spPr>
            <a:xfrm>
              <a:off x="4787717" y="3905257"/>
              <a:ext cx="7090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사용자의 요청을 만드는 객체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C3ABC3-0C79-9387-0C0B-F10C6B5A1E2D}"/>
              </a:ext>
            </a:extLst>
          </p:cNvPr>
          <p:cNvSpPr/>
          <p:nvPr/>
        </p:nvSpPr>
        <p:spPr>
          <a:xfrm>
            <a:off x="952900" y="2089495"/>
            <a:ext cx="1617045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F4406DD-A6C8-19A5-F084-0E99B6AFFAEB}"/>
              </a:ext>
            </a:extLst>
          </p:cNvPr>
          <p:cNvCxnSpPr>
            <a:stCxn id="26" idx="3"/>
            <a:endCxn id="8" idx="1"/>
          </p:cNvCxnSpPr>
          <p:nvPr/>
        </p:nvCxnSpPr>
        <p:spPr>
          <a:xfrm flipV="1">
            <a:off x="2569945" y="1489452"/>
            <a:ext cx="2060406" cy="8000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E39265-8F58-E04A-034C-1C6182BFD453}"/>
              </a:ext>
            </a:extLst>
          </p:cNvPr>
          <p:cNvSpPr/>
          <p:nvPr/>
        </p:nvSpPr>
        <p:spPr>
          <a:xfrm>
            <a:off x="952900" y="5034615"/>
            <a:ext cx="1857677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106F054-DF93-49FB-221D-2165E311F4F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810577" y="2593394"/>
            <a:ext cx="1833569" cy="25044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4414D8-667D-E1E1-3F87-BBD290B2B45A}"/>
              </a:ext>
            </a:extLst>
          </p:cNvPr>
          <p:cNvSpPr/>
          <p:nvPr/>
        </p:nvSpPr>
        <p:spPr>
          <a:xfrm>
            <a:off x="952900" y="4603727"/>
            <a:ext cx="1688347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3665E21-7DDD-7B1A-92F6-361C480AFCFE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2655526" y="3681541"/>
            <a:ext cx="1881695" cy="11521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CAFB21F-C397-7922-71AB-E06300082FED}"/>
              </a:ext>
            </a:extLst>
          </p:cNvPr>
          <p:cNvSpPr/>
          <p:nvPr/>
        </p:nvSpPr>
        <p:spPr>
          <a:xfrm>
            <a:off x="952900" y="3787586"/>
            <a:ext cx="1963555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B7A6B0F-F127-70CC-E8C2-9336B8087A83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2916455" y="3987641"/>
            <a:ext cx="1713896" cy="6370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FA01706-615E-9E3B-31E8-9611892D0F06}"/>
              </a:ext>
            </a:extLst>
          </p:cNvPr>
          <p:cNvGrpSpPr/>
          <p:nvPr/>
        </p:nvGrpSpPr>
        <p:grpSpPr>
          <a:xfrm>
            <a:off x="4630351" y="4393887"/>
            <a:ext cx="7234478" cy="830997"/>
            <a:chOff x="4644146" y="3443592"/>
            <a:chExt cx="7234478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A81931-FCB9-5A09-5856-7CA6C525DBFC}"/>
                </a:ext>
              </a:extLst>
            </p:cNvPr>
            <p:cNvSpPr txBox="1"/>
            <p:nvPr/>
          </p:nvSpPr>
          <p:spPr>
            <a:xfrm>
              <a:off x="4644146" y="3443592"/>
              <a:ext cx="2141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Manager.java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C4CD4C-D77F-AEB6-6C5E-8F507DCD905A}"/>
                </a:ext>
              </a:extLst>
            </p:cNvPr>
            <p:cNvSpPr txBox="1"/>
            <p:nvPr/>
          </p:nvSpPr>
          <p:spPr>
            <a:xfrm>
              <a:off x="4787717" y="3905257"/>
              <a:ext cx="7090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CRUD,</a:t>
              </a:r>
              <a:r>
                <a:rPr lang="ko-KR" altLang="en-US"/>
                <a:t> </a:t>
              </a:r>
              <a:r>
                <a:rPr lang="en-US" altLang="ko-KR"/>
                <a:t>SERVICE,</a:t>
              </a:r>
              <a:r>
                <a:rPr lang="ko-KR" altLang="en-US"/>
                <a:t> </a:t>
              </a:r>
              <a:r>
                <a:rPr lang="en-US" altLang="ko-KR"/>
                <a:t>MENU</a:t>
              </a:r>
              <a:r>
                <a:rPr lang="ko-KR" altLang="en-US"/>
                <a:t>를 통합 관리하는 클래스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DD95DF-C854-E50A-CB4A-457A621B5A4D}"/>
              </a:ext>
            </a:extLst>
          </p:cNvPr>
          <p:cNvSpPr/>
          <p:nvPr/>
        </p:nvSpPr>
        <p:spPr>
          <a:xfrm>
            <a:off x="952899" y="4177849"/>
            <a:ext cx="2290815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48E157D-3790-FD9C-E6DB-1A580E954333}"/>
              </a:ext>
            </a:extLst>
          </p:cNvPr>
          <p:cNvCxnSpPr>
            <a:cxnSpLocks/>
          </p:cNvCxnSpPr>
          <p:nvPr/>
        </p:nvCxnSpPr>
        <p:spPr>
          <a:xfrm>
            <a:off x="3243714" y="4410603"/>
            <a:ext cx="1423283" cy="10040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1516AD6-8723-ED1C-2172-C653A69C69AB}"/>
              </a:ext>
            </a:extLst>
          </p:cNvPr>
          <p:cNvGrpSpPr/>
          <p:nvPr/>
        </p:nvGrpSpPr>
        <p:grpSpPr>
          <a:xfrm>
            <a:off x="4619166" y="5321756"/>
            <a:ext cx="7234478" cy="830997"/>
            <a:chOff x="4644146" y="3443592"/>
            <a:chExt cx="7234478" cy="83099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B59919E-57E5-56DC-FDF0-1FE9CF88A239}"/>
                </a:ext>
              </a:extLst>
            </p:cNvPr>
            <p:cNvSpPr txBox="1"/>
            <p:nvPr/>
          </p:nvSpPr>
          <p:spPr>
            <a:xfrm>
              <a:off x="4644146" y="3443592"/>
              <a:ext cx="2580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latin typeface="D2Coding" panose="020B0609020101020101" pitchFamily="49" charset="-127"/>
                  <a:ea typeface="D2Coding" panose="020B0609020101020101" pitchFamily="49" charset="-127"/>
                </a:rPr>
                <a:t>MemberLog.java</a:t>
              </a:r>
              <a:endParaRPr lang="ko-KR" altLang="en-US" sz="240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CC8A466-05A8-687E-1603-FE08DB450490}"/>
                </a:ext>
              </a:extLst>
            </p:cNvPr>
            <p:cNvSpPr txBox="1"/>
            <p:nvPr/>
          </p:nvSpPr>
          <p:spPr>
            <a:xfrm>
              <a:off x="4787717" y="3905257"/>
              <a:ext cx="7090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로그인과 관련된 기능을 제공하는 클래스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16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8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909A61-5EFC-0459-4664-3F233148ACC0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145DA5-A497-62A2-DCE2-F3B620666B15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D2Coding" panose="020B0609020101020101" pitchFamily="49" charset="-127"/>
                <a:ea typeface="D2Coding" panose="020B0609020101020101" pitchFamily="49" charset="-127"/>
              </a:rPr>
              <a:t>CRUD</a:t>
            </a:r>
            <a:endParaRPr lang="ko-KR" altLang="en-US" sz="28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C4FFF14-3F4A-6CC1-284F-3847C71E4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0" y="1393156"/>
            <a:ext cx="5768830" cy="45529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E41F99-CAAF-8D45-D0B7-643C51FE278D}"/>
              </a:ext>
            </a:extLst>
          </p:cNvPr>
          <p:cNvSpPr/>
          <p:nvPr/>
        </p:nvSpPr>
        <p:spPr>
          <a:xfrm>
            <a:off x="1713296" y="1393154"/>
            <a:ext cx="490889" cy="156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72F8EB-11EE-4518-582F-6F08B49C9EA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958741" y="1236641"/>
            <a:ext cx="0" cy="1565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AB4A40-EDF2-E9D1-EB30-DEC24C66F89D}"/>
              </a:ext>
            </a:extLst>
          </p:cNvPr>
          <p:cNvCxnSpPr>
            <a:cxnSpLocks/>
          </p:cNvCxnSpPr>
          <p:nvPr/>
        </p:nvCxnSpPr>
        <p:spPr>
          <a:xfrm>
            <a:off x="1958740" y="1236640"/>
            <a:ext cx="44227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6B857B-3201-8724-A28F-6978259ED75F}"/>
              </a:ext>
            </a:extLst>
          </p:cNvPr>
          <p:cNvSpPr txBox="1"/>
          <p:nvPr/>
        </p:nvSpPr>
        <p:spPr>
          <a:xfrm>
            <a:off x="6370320" y="1051974"/>
            <a:ext cx="5483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CRUD&lt;T&gt;</a:t>
            </a:r>
            <a:br>
              <a:rPr lang="en-US" altLang="ko-KR"/>
            </a:br>
            <a:r>
              <a:rPr lang="ko-KR" altLang="en-US"/>
              <a:t>제네릭 타입을 설정해 해당 클래스를 상속받은 클래스는 데이터베이스의 특정 테이블과 관련된 작업을 수행</a:t>
            </a:r>
            <a:br>
              <a:rPr lang="en-US" altLang="ko-KR"/>
            </a:br>
            <a:r>
              <a:rPr lang="ko-KR" altLang="en-US"/>
              <a:t>예</a:t>
            </a:r>
            <a:r>
              <a:rPr lang="en-US" altLang="ko-KR"/>
              <a:t>) T -&gt; Member(</a:t>
            </a:r>
            <a:r>
              <a:rPr lang="ko-KR" altLang="en-US"/>
              <a:t>회원 테이블</a:t>
            </a:r>
            <a:r>
              <a:rPr lang="en-US" altLang="ko-KR"/>
              <a:t>)</a:t>
            </a:r>
            <a:br>
              <a:rPr lang="en-US" altLang="ko-KR"/>
            </a:br>
            <a:r>
              <a:rPr lang="ko-KR" altLang="en-US"/>
              <a:t>회원 테이블과 관련된 작업</a:t>
            </a:r>
            <a:r>
              <a:rPr lang="en-US" altLang="ko-KR"/>
              <a:t>, </a:t>
            </a:r>
            <a:r>
              <a:rPr lang="ko-KR" altLang="en-US"/>
              <a:t>회원가입</a:t>
            </a:r>
            <a:r>
              <a:rPr lang="en-US" altLang="ko-KR"/>
              <a:t>, </a:t>
            </a:r>
            <a:r>
              <a:rPr lang="ko-KR" altLang="en-US"/>
              <a:t>로그인</a:t>
            </a:r>
            <a:r>
              <a:rPr lang="en-US" altLang="ko-KR"/>
              <a:t>, </a:t>
            </a:r>
            <a:r>
              <a:rPr lang="ko-KR" altLang="en-US"/>
              <a:t>내 정보 수정</a:t>
            </a:r>
            <a:r>
              <a:rPr lang="en-US" altLang="ko-KR"/>
              <a:t> </a:t>
            </a:r>
            <a:r>
              <a:rPr lang="ko-KR" altLang="en-US"/>
              <a:t>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BB7B59-9B16-5F51-527A-0EE9A7F09F26}"/>
              </a:ext>
            </a:extLst>
          </p:cNvPr>
          <p:cNvSpPr/>
          <p:nvPr/>
        </p:nvSpPr>
        <p:spPr>
          <a:xfrm>
            <a:off x="2895599" y="1393153"/>
            <a:ext cx="915999" cy="156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A0BB7C7-78DF-B2AB-50D1-2122156C68FF}"/>
              </a:ext>
            </a:extLst>
          </p:cNvPr>
          <p:cNvCxnSpPr>
            <a:cxnSpLocks/>
          </p:cNvCxnSpPr>
          <p:nvPr/>
        </p:nvCxnSpPr>
        <p:spPr>
          <a:xfrm>
            <a:off x="3343175" y="3220840"/>
            <a:ext cx="30383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7D09B02-917F-82B2-E736-53E08335B2AA}"/>
              </a:ext>
            </a:extLst>
          </p:cNvPr>
          <p:cNvCxnSpPr>
            <a:cxnSpLocks/>
          </p:cNvCxnSpPr>
          <p:nvPr/>
        </p:nvCxnSpPr>
        <p:spPr>
          <a:xfrm flipV="1">
            <a:off x="3343175" y="1549666"/>
            <a:ext cx="0" cy="16681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6086CF-C4A7-5230-31E4-C01135C1A9D3}"/>
              </a:ext>
            </a:extLst>
          </p:cNvPr>
          <p:cNvSpPr txBox="1"/>
          <p:nvPr/>
        </p:nvSpPr>
        <p:spPr>
          <a:xfrm>
            <a:off x="6381506" y="3059736"/>
            <a:ext cx="5483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AutoCloseable</a:t>
            </a:r>
            <a:br>
              <a:rPr lang="en-US" altLang="ko-KR"/>
            </a:br>
            <a:r>
              <a:rPr lang="ko-KR" altLang="en-US"/>
              <a:t>예외 발생 여부와 관계없이 사용했던 리소스 객체의 </a:t>
            </a:r>
            <a:r>
              <a:rPr lang="en-US" altLang="ko-KR"/>
              <a:t>close</a:t>
            </a:r>
            <a:r>
              <a:rPr lang="ko-KR" altLang="en-US"/>
              <a:t> 메소드를 호출해서 리소스를 닫아준다</a:t>
            </a:r>
            <a:br>
              <a:rPr lang="en-US" altLang="ko-KR"/>
            </a:br>
            <a:r>
              <a:rPr lang="en-US" altLang="ko-KR"/>
              <a:t>try-with-resource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CCA0C6-3472-CC03-D0B2-B4F096E7D575}"/>
              </a:ext>
            </a:extLst>
          </p:cNvPr>
          <p:cNvSpPr/>
          <p:nvPr/>
        </p:nvSpPr>
        <p:spPr>
          <a:xfrm>
            <a:off x="797297" y="3425998"/>
            <a:ext cx="1406888" cy="241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F6227EF-7786-3794-11B4-5B3A4154D528}"/>
              </a:ext>
            </a:extLst>
          </p:cNvPr>
          <p:cNvCxnSpPr>
            <a:cxnSpLocks/>
          </p:cNvCxnSpPr>
          <p:nvPr/>
        </p:nvCxnSpPr>
        <p:spPr>
          <a:xfrm>
            <a:off x="2204185" y="3546495"/>
            <a:ext cx="4166135" cy="9708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964DCEF-55D7-D723-703C-18129EFADAAF}"/>
              </a:ext>
            </a:extLst>
          </p:cNvPr>
          <p:cNvSpPr txBox="1"/>
          <p:nvPr/>
        </p:nvSpPr>
        <p:spPr>
          <a:xfrm>
            <a:off x="6370320" y="4310818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Manager.java</a:t>
            </a:r>
            <a:br>
              <a:rPr lang="en-US" altLang="ko-KR"/>
            </a:br>
            <a:r>
              <a:rPr lang="en-US" altLang="ko-KR"/>
              <a:t>CRUD,</a:t>
            </a:r>
            <a:r>
              <a:rPr lang="ko-KR" altLang="en-US"/>
              <a:t> </a:t>
            </a:r>
            <a:r>
              <a:rPr lang="en-US" altLang="ko-KR"/>
              <a:t>SERVICE,</a:t>
            </a:r>
            <a:r>
              <a:rPr lang="ko-KR" altLang="en-US"/>
              <a:t> </a:t>
            </a:r>
            <a:r>
              <a:rPr lang="en-US" altLang="ko-KR"/>
              <a:t>MENU</a:t>
            </a:r>
            <a:r>
              <a:rPr lang="ko-KR" altLang="en-US"/>
              <a:t>를 통합하는 최상단 클래스에 현재 </a:t>
            </a:r>
            <a:r>
              <a:rPr lang="en-US" altLang="ko-KR"/>
              <a:t>CRUD </a:t>
            </a:r>
            <a:r>
              <a:rPr lang="ko-KR" altLang="en-US"/>
              <a:t>클래스의 정보를 </a:t>
            </a:r>
            <a:r>
              <a:rPr lang="en-US" altLang="ko-KR"/>
              <a:t>set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6ABF77-5801-0FF8-631B-D570CACA4C39}"/>
              </a:ext>
            </a:extLst>
          </p:cNvPr>
          <p:cNvSpPr/>
          <p:nvPr/>
        </p:nvSpPr>
        <p:spPr>
          <a:xfrm>
            <a:off x="562234" y="4088841"/>
            <a:ext cx="5483324" cy="1630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6F20FF3-513E-3F77-ECF3-2051CF246F25}"/>
              </a:ext>
            </a:extLst>
          </p:cNvPr>
          <p:cNvCxnSpPr>
            <a:cxnSpLocks/>
          </p:cNvCxnSpPr>
          <p:nvPr/>
        </p:nvCxnSpPr>
        <p:spPr>
          <a:xfrm>
            <a:off x="6045558" y="5284901"/>
            <a:ext cx="335948" cy="1799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10B569-4FA1-7AC5-8FF7-E8B9B61B8185}"/>
              </a:ext>
            </a:extLst>
          </p:cNvPr>
          <p:cNvSpPr txBox="1"/>
          <p:nvPr/>
        </p:nvSpPr>
        <p:spPr>
          <a:xfrm>
            <a:off x="6381506" y="5284901"/>
            <a:ext cx="5483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CRUD</a:t>
            </a:r>
          </a:p>
          <a:p>
            <a:r>
              <a:rPr lang="ko-KR" altLang="en-US"/>
              <a:t>데이터베이스와 관련된 일들을 처리하기 위한 메소드</a:t>
            </a:r>
          </a:p>
        </p:txBody>
      </p:sp>
    </p:spTree>
    <p:extLst>
      <p:ext uri="{BB962C8B-B14F-4D97-AF65-F5344CB8AC3E}">
        <p14:creationId xmlns:p14="http://schemas.microsoft.com/office/powerpoint/2010/main" val="407740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E42C50F3-02FA-CECC-0B4B-3AEB0F1D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6" y="1051974"/>
            <a:ext cx="5757644" cy="5424422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6585D39-0368-F9A4-08EA-77AB99156804}"/>
              </a:ext>
            </a:extLst>
          </p:cNvPr>
          <p:cNvCxnSpPr>
            <a:cxnSpLocks/>
          </p:cNvCxnSpPr>
          <p:nvPr/>
        </p:nvCxnSpPr>
        <p:spPr>
          <a:xfrm>
            <a:off x="327171" y="796954"/>
            <a:ext cx="1152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61744A-7D5D-7FF6-20FE-1EE420572A65}"/>
              </a:ext>
            </a:extLst>
          </p:cNvPr>
          <p:cNvSpPr txBox="1"/>
          <p:nvPr/>
        </p:nvSpPr>
        <p:spPr>
          <a:xfrm>
            <a:off x="327170" y="273734"/>
            <a:ext cx="6622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D2Coding" panose="020B0609020101020101" pitchFamily="49" charset="-127"/>
                <a:ea typeface="D2Coding" panose="020B0609020101020101" pitchFamily="49" charset="-127"/>
              </a:rPr>
              <a:t>CRUD</a:t>
            </a:r>
            <a:r>
              <a:rPr lang="ko-KR" altLang="en-US" sz="2800">
                <a:latin typeface="D2Coding" panose="020B0609020101020101" pitchFamily="49" charset="-127"/>
                <a:ea typeface="D2Coding" panose="020B0609020101020101" pitchFamily="49" charset="-127"/>
              </a:rPr>
              <a:t>를 상속받은 클래스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25E8B6-385D-DE55-71A5-A64C74977359}"/>
              </a:ext>
            </a:extLst>
          </p:cNvPr>
          <p:cNvSpPr/>
          <p:nvPr/>
        </p:nvSpPr>
        <p:spPr>
          <a:xfrm>
            <a:off x="585541" y="5302923"/>
            <a:ext cx="2504168" cy="433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DD274DE-5DA6-00B4-8662-DE01C3290314}"/>
              </a:ext>
            </a:extLst>
          </p:cNvPr>
          <p:cNvCxnSpPr>
            <a:cxnSpLocks/>
          </p:cNvCxnSpPr>
          <p:nvPr/>
        </p:nvCxnSpPr>
        <p:spPr>
          <a:xfrm>
            <a:off x="3089709" y="5519789"/>
            <a:ext cx="31378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D23D6C-28B1-0C1B-1F3B-339BCFF064D9}"/>
              </a:ext>
            </a:extLst>
          </p:cNvPr>
          <p:cNvSpPr/>
          <p:nvPr/>
        </p:nvSpPr>
        <p:spPr>
          <a:xfrm>
            <a:off x="338356" y="1051974"/>
            <a:ext cx="3944886" cy="268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944F68C-21D4-8BF4-5A2E-0EA9B3619477}"/>
              </a:ext>
            </a:extLst>
          </p:cNvPr>
          <p:cNvCxnSpPr>
            <a:cxnSpLocks/>
          </p:cNvCxnSpPr>
          <p:nvPr/>
        </p:nvCxnSpPr>
        <p:spPr>
          <a:xfrm>
            <a:off x="4283242" y="1176004"/>
            <a:ext cx="20870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94D462-C381-4DC0-1D2A-E6541C108104}"/>
              </a:ext>
            </a:extLst>
          </p:cNvPr>
          <p:cNvSpPr txBox="1"/>
          <p:nvPr/>
        </p:nvSpPr>
        <p:spPr>
          <a:xfrm>
            <a:off x="6370320" y="1001408"/>
            <a:ext cx="5483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CRUD</a:t>
            </a:r>
            <a:r>
              <a:rPr lang="ko-KR" altLang="en-US"/>
              <a:t>와 타입을 </a:t>
            </a:r>
            <a:r>
              <a:rPr lang="en-US" altLang="ko-KR"/>
              <a:t>Member</a:t>
            </a:r>
            <a:r>
              <a:rPr lang="ko-KR" altLang="en-US"/>
              <a:t>로 고정함으로써 이 클래스는 </a:t>
            </a:r>
            <a:r>
              <a:rPr lang="en-US" altLang="ko-KR"/>
              <a:t>Member </a:t>
            </a:r>
            <a:r>
              <a:rPr lang="ko-KR" altLang="en-US"/>
              <a:t>테이블과 관련된 일을 처리하는 클래스로 정의</a:t>
            </a:r>
            <a:br>
              <a:rPr lang="en-US" altLang="ko-KR"/>
            </a:br>
            <a:r>
              <a:rPr lang="en-US" altLang="ko-KR"/>
              <a:t>MemberDao&lt;T extends Member&gt;</a:t>
            </a:r>
            <a:br>
              <a:rPr lang="en-US" altLang="ko-KR"/>
            </a:br>
            <a:r>
              <a:rPr lang="en-US" altLang="ko-KR"/>
              <a:t>: Member</a:t>
            </a:r>
            <a:r>
              <a:rPr lang="ko-KR" altLang="en-US"/>
              <a:t> 테이블과 관련된 사용자 요청을 처리하는 </a:t>
            </a:r>
            <a:r>
              <a:rPr lang="en-US" altLang="ko-KR"/>
              <a:t>SERVICE </a:t>
            </a:r>
            <a:r>
              <a:rPr lang="ko-KR" altLang="en-US"/>
              <a:t>객체를 만들기 위해 </a:t>
            </a:r>
            <a:r>
              <a:rPr lang="en-US" altLang="ko-KR"/>
              <a:t>T</a:t>
            </a:r>
            <a:r>
              <a:rPr lang="ko-KR" altLang="en-US"/>
              <a:t>의 자료형을 </a:t>
            </a:r>
            <a:r>
              <a:rPr lang="en-US" altLang="ko-KR"/>
              <a:t>Member</a:t>
            </a:r>
            <a:r>
              <a:rPr lang="ko-KR" altLang="en-US"/>
              <a:t>로 제한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26A0D5-354A-AD7B-6A60-391CD2DF78EB}"/>
              </a:ext>
            </a:extLst>
          </p:cNvPr>
          <p:cNvSpPr txBox="1"/>
          <p:nvPr/>
        </p:nvSpPr>
        <p:spPr>
          <a:xfrm>
            <a:off x="6343185" y="4826675"/>
            <a:ext cx="548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자원 해제를 위해 </a:t>
            </a:r>
            <a:r>
              <a:rPr lang="en-US" altLang="ko-KR"/>
              <a:t>CRUD </a:t>
            </a:r>
            <a:r>
              <a:rPr lang="ko-KR" altLang="en-US"/>
              <a:t>클래스에서 상속받은 </a:t>
            </a:r>
            <a:r>
              <a:rPr lang="en-US" altLang="ko-KR"/>
              <a:t>Autocloseable </a:t>
            </a:r>
            <a:r>
              <a:rPr lang="ko-KR" altLang="en-US"/>
              <a:t>클래스의</a:t>
            </a:r>
          </a:p>
        </p:txBody>
      </p:sp>
    </p:spTree>
    <p:extLst>
      <p:ext uri="{BB962C8B-B14F-4D97-AF65-F5344CB8AC3E}">
        <p14:creationId xmlns:p14="http://schemas.microsoft.com/office/powerpoint/2010/main" val="279873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264</Words>
  <Application>Microsoft Office PowerPoint</Application>
  <PresentationFormat>와이드스크린</PresentationFormat>
  <Paragraphs>24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YUJEONG GUK</dc:creator>
  <cp:lastModifiedBy>YUJEONG GUK</cp:lastModifiedBy>
  <cp:revision>9</cp:revision>
  <dcterms:created xsi:type="dcterms:W3CDTF">2023-09-03T13:07:00Z</dcterms:created>
  <dcterms:modified xsi:type="dcterms:W3CDTF">2023-09-03T21:58:50Z</dcterms:modified>
</cp:coreProperties>
</file>