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9" r:id="rId3"/>
    <p:sldId id="290" r:id="rId4"/>
    <p:sldId id="273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A5EE-942C-4242-94B4-85AAD1B745B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1971E-87B4-4271-BD50-F999F20A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1971E-87B4-4271-BD50-F999F20A85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C1D4-108C-4212-A4E6-80DC9720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0299-B28F-4209-9D5B-BE4F94EDD5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93E6-6F33-40D4-9414-62AB960F2F6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CFB0-1CC0-49C6-8D74-811FE0AD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467544" y="188640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UFT API </a:t>
            </a:r>
            <a:r>
              <a:rPr lang="en-US" sz="3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Testing Architecture</a:t>
            </a:r>
            <a:endParaRPr lang="en-US" sz="36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1129" y="678441"/>
            <a:ext cx="8582471" cy="46227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UFT API Test (Service test)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3" name="AutoShape 2" descr="https://rndwiki2.atlanta.hp.com/confluence/download/attachments/170200/UFT_logical_Architecture.jpg?version=1&amp;modificationDate=1344854345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rndwiki2.atlanta.hp.com/confluence/download/attachments/170200/UFT_logical_Architecture.jpg?version=1&amp;modificationDate=1344854345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03891" y="1168348"/>
            <a:ext cx="3367547" cy="41029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ST Designer (</a:t>
            </a:r>
            <a:r>
              <a:rPr lang="en-US" sz="1400" b="1" dirty="0" err="1" smtClean="0">
                <a:effectLst/>
                <a:ea typeface="Calibri"/>
                <a:cs typeface="Arial"/>
              </a:rPr>
              <a:t>UFTBase</a:t>
            </a:r>
            <a:r>
              <a:rPr lang="en-US" sz="1400" b="1" dirty="0" smtClean="0">
                <a:effectLst/>
                <a:ea typeface="Calibri"/>
                <a:cs typeface="Arial"/>
              </a:rPr>
              <a:t>, UTT, SD 4, ST) </a:t>
            </a:r>
            <a:br>
              <a:rPr lang="en-US" sz="1400" b="1" dirty="0" smtClean="0">
                <a:effectLst/>
                <a:ea typeface="Calibri"/>
                <a:cs typeface="Arial"/>
              </a:rPr>
            </a:b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52120" y="5380682"/>
            <a:ext cx="1565643" cy="1383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Automation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(SOA Replay API)</a:t>
            </a:r>
            <a:br>
              <a:rPr lang="en-US" sz="1400" b="1" dirty="0" smtClean="0">
                <a:effectLst/>
                <a:ea typeface="Calibri"/>
                <a:cs typeface="Arial"/>
              </a:rPr>
            </a:b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995936" y="5380682"/>
            <a:ext cx="1498376" cy="13838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ea typeface="Calibri"/>
                <a:cs typeface="Arial"/>
              </a:rPr>
              <a:t>Test Management:</a:t>
            </a:r>
          </a:p>
          <a:p>
            <a:pPr marL="171450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/>
                <a:ea typeface="Calibri"/>
                <a:cs typeface="Arial"/>
              </a:rPr>
              <a:t>ALM</a:t>
            </a:r>
          </a:p>
          <a:p>
            <a:pPr marL="171450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ea typeface="Calibri"/>
                <a:cs typeface="Arial"/>
              </a:rPr>
              <a:t>Jenkins</a:t>
            </a:r>
          </a:p>
          <a:p>
            <a:pPr marL="171450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/>
                <a:ea typeface="Calibri"/>
                <a:cs typeface="Arial"/>
              </a:rPr>
              <a:t>(More)</a:t>
            </a:r>
            <a:endParaRPr lang="en-US" sz="1200" b="1" dirty="0">
              <a:effectLst/>
              <a:ea typeface="Calibri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371749" y="5380682"/>
            <a:ext cx="1381851" cy="1383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ea typeface="Calibri"/>
                <a:cs typeface="Arial"/>
              </a:rPr>
              <a:t>Report</a:t>
            </a:r>
            <a:endParaRPr lang="en-US" sz="1200" b="1" dirty="0">
              <a:effectLst/>
              <a:ea typeface="Calibri"/>
              <a:cs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364088" y="5863110"/>
            <a:ext cx="441610" cy="548528"/>
            <a:chOff x="6516216" y="1728344"/>
            <a:chExt cx="441610" cy="548528"/>
          </a:xfrm>
        </p:grpSpPr>
        <p:sp>
          <p:nvSpPr>
            <p:cNvPr id="95" name="Striped Right Arrow 94"/>
            <p:cNvSpPr/>
            <p:nvPr/>
          </p:nvSpPr>
          <p:spPr>
            <a:xfrm>
              <a:off x="6572903" y="1728344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riped Right Arrow 95"/>
            <p:cNvSpPr/>
            <p:nvPr/>
          </p:nvSpPr>
          <p:spPr>
            <a:xfrm rot="10800000">
              <a:off x="6516216" y="1989690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5153289" y="1168349"/>
            <a:ext cx="3379152" cy="41029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ST Runtime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67545" y="1689045"/>
            <a:ext cx="3271536" cy="358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Test Flow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34632" y="2132856"/>
            <a:ext cx="3138025" cy="3138402"/>
            <a:chOff x="2449007" y="2500796"/>
            <a:chExt cx="1316565" cy="753575"/>
          </a:xfrm>
        </p:grpSpPr>
        <p:sp>
          <p:nvSpPr>
            <p:cNvPr id="71" name="Rounded Rectangle 70"/>
            <p:cNvSpPr/>
            <p:nvPr/>
          </p:nvSpPr>
          <p:spPr>
            <a:xfrm>
              <a:off x="2449007" y="2500796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6565" y="2520251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506675" y="2542191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Actions (sub flows)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6148" y="4106368"/>
            <a:ext cx="1424483" cy="978812"/>
            <a:chOff x="2449007" y="2500796"/>
            <a:chExt cx="1411966" cy="864833"/>
          </a:xfrm>
        </p:grpSpPr>
        <p:sp>
          <p:nvSpPr>
            <p:cNvPr id="63" name="Rounded Rectangle 62"/>
            <p:cNvSpPr/>
            <p:nvPr/>
          </p:nvSpPr>
          <p:spPr>
            <a:xfrm>
              <a:off x="2449007" y="2500796"/>
              <a:ext cx="1258897" cy="7121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523874" y="2581935"/>
              <a:ext cx="1258897" cy="7121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602076" y="2653449"/>
              <a:ext cx="1258897" cy="7121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Checkpoints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sp>
        <p:nvSpPr>
          <p:cNvPr id="59" name="Striped Right Arrow 58"/>
          <p:cNvSpPr/>
          <p:nvPr/>
        </p:nvSpPr>
        <p:spPr>
          <a:xfrm rot="5400000">
            <a:off x="7832877" y="5105452"/>
            <a:ext cx="459593" cy="447265"/>
          </a:xfrm>
          <a:prstGeom prst="striped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0713" y="4106370"/>
            <a:ext cx="1389976" cy="978814"/>
            <a:chOff x="710569" y="3428630"/>
            <a:chExt cx="1386755" cy="864834"/>
          </a:xfrm>
        </p:grpSpPr>
        <p:grpSp>
          <p:nvGrpSpPr>
            <p:cNvPr id="66" name="Group 65"/>
            <p:cNvGrpSpPr/>
            <p:nvPr/>
          </p:nvGrpSpPr>
          <p:grpSpPr>
            <a:xfrm>
              <a:off x="710569" y="3428630"/>
              <a:ext cx="1386755" cy="864834"/>
              <a:chOff x="2474218" y="2500795"/>
              <a:chExt cx="1386755" cy="86483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474218" y="2500795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32906" y="2581935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602076" y="2653449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 b="1" dirty="0" smtClean="0">
                    <a:effectLst/>
                    <a:ea typeface="Calibri"/>
                    <a:cs typeface="Arial"/>
                  </a:rPr>
                  <a:t>Activity Inst.</a:t>
                </a: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</p:grpSp>
        <p:sp>
          <p:nvSpPr>
            <p:cNvPr id="105" name="Rounded Rectangle 104"/>
            <p:cNvSpPr/>
            <p:nvPr/>
          </p:nvSpPr>
          <p:spPr>
            <a:xfrm>
              <a:off x="899592" y="3912730"/>
              <a:ext cx="1119530" cy="309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Xml model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2780928"/>
            <a:ext cx="2016225" cy="1084827"/>
            <a:chOff x="755576" y="2992245"/>
            <a:chExt cx="2016225" cy="1084827"/>
          </a:xfrm>
        </p:grpSpPr>
        <p:grpSp>
          <p:nvGrpSpPr>
            <p:cNvPr id="107" name="Group 106"/>
            <p:cNvGrpSpPr/>
            <p:nvPr/>
          </p:nvGrpSpPr>
          <p:grpSpPr>
            <a:xfrm>
              <a:off x="755576" y="2992245"/>
              <a:ext cx="2016225" cy="1084827"/>
              <a:chOff x="2518721" y="2542034"/>
              <a:chExt cx="1342252" cy="823595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8721" y="2542034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555745" y="2596794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2602076" y="2653449"/>
                <a:ext cx="1258897" cy="7121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1400" b="1" dirty="0" smtClean="0">
                    <a:effectLst/>
                    <a:ea typeface="Calibri"/>
                    <a:cs typeface="Arial"/>
                  </a:rPr>
                  <a:t>Activity Repositories</a:t>
                </a:r>
                <a:endParaRPr lang="en-US" sz="1200" dirty="0">
                  <a:effectLst/>
                  <a:ea typeface="Calibri"/>
                  <a:cs typeface="Arial"/>
                </a:endParaRPr>
              </a:p>
            </p:txBody>
          </p:sp>
        </p:grpSp>
        <p:sp>
          <p:nvSpPr>
            <p:cNvPr id="111" name="Rounded Rectangle 110"/>
            <p:cNvSpPr/>
            <p:nvPr/>
          </p:nvSpPr>
          <p:spPr>
            <a:xfrm>
              <a:off x="953867" y="3612311"/>
              <a:ext cx="1659420" cy="39275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Activity prototypes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sp>
        <p:nvSpPr>
          <p:cNvPr id="86" name="Striped Right Arrow 85"/>
          <p:cNvSpPr/>
          <p:nvPr/>
        </p:nvSpPr>
        <p:spPr>
          <a:xfrm rot="5400000">
            <a:off x="1082089" y="3765510"/>
            <a:ext cx="670566" cy="44726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Inst.</a:t>
            </a:r>
            <a:endParaRPr lang="en-US" sz="1200" b="1" dirty="0"/>
          </a:p>
        </p:txBody>
      </p:sp>
      <p:sp>
        <p:nvSpPr>
          <p:cNvPr id="123" name="Rounded Rectangle 122"/>
          <p:cNvSpPr/>
          <p:nvPr/>
        </p:nvSpPr>
        <p:spPr>
          <a:xfrm>
            <a:off x="5420775" y="4416164"/>
            <a:ext cx="2865532" cy="68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 Test runner</a:t>
            </a:r>
            <a:br>
              <a:rPr lang="en-US" sz="1400" b="1" dirty="0" smtClean="0">
                <a:effectLst/>
                <a:ea typeface="Calibri"/>
                <a:cs typeface="Arial"/>
              </a:rPr>
            </a:br>
            <a:endParaRPr lang="en-US" sz="1200" dirty="0">
              <a:effectLst/>
              <a:ea typeface="Calibri"/>
              <a:cs typeface="Arial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420775" y="1701598"/>
            <a:ext cx="2865532" cy="2591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ea typeface="Calibri"/>
                <a:cs typeface="Arial"/>
              </a:rPr>
              <a:t>ST Runtime services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698883" y="2172148"/>
            <a:ext cx="2329501" cy="978814"/>
            <a:chOff x="2474218" y="2500795"/>
            <a:chExt cx="1386755" cy="864834"/>
          </a:xfrm>
        </p:grpSpPr>
        <p:sp>
          <p:nvSpPr>
            <p:cNvPr id="134" name="Rounded Rectangle 133"/>
            <p:cNvSpPr/>
            <p:nvPr/>
          </p:nvSpPr>
          <p:spPr>
            <a:xfrm>
              <a:off x="2474218" y="2500795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532906" y="2581935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602076" y="2653449"/>
              <a:ext cx="1258897" cy="7121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Activity Runtime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5698883" y="3219804"/>
            <a:ext cx="2329501" cy="474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a typeface="Calibri"/>
                <a:cs typeface="Arial"/>
              </a:rPr>
              <a:t>Test </a:t>
            </a:r>
            <a:r>
              <a:rPr lang="en-US" sz="1400" b="1" dirty="0" smtClean="0">
                <a:effectLst/>
                <a:ea typeface="Calibri"/>
                <a:cs typeface="Arial"/>
              </a:rPr>
              <a:t>Data awareness</a:t>
            </a:r>
            <a:endParaRPr lang="en-US" sz="1200" dirty="0">
              <a:effectLst/>
              <a:ea typeface="Calibri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51920" y="1539485"/>
            <a:ext cx="1187374" cy="3714466"/>
            <a:chOff x="3868677" y="1556792"/>
            <a:chExt cx="1187374" cy="3714466"/>
          </a:xfrm>
        </p:grpSpPr>
        <p:sp>
          <p:nvSpPr>
            <p:cNvPr id="39" name="Rounded Rectangle 38"/>
            <p:cNvSpPr/>
            <p:nvPr/>
          </p:nvSpPr>
          <p:spPr>
            <a:xfrm>
              <a:off x="3868677" y="1556792"/>
              <a:ext cx="1187374" cy="37144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u="sng" dirty="0" smtClean="0">
                  <a:effectLst/>
                  <a:ea typeface="Calibri"/>
                  <a:cs typeface="Arial"/>
                </a:rPr>
                <a:t>Test Data</a:t>
              </a:r>
              <a:br>
                <a:rPr lang="en-US" sz="1400" b="1" u="sng" dirty="0" smtClean="0">
                  <a:effectLst/>
                  <a:ea typeface="Calibri"/>
                  <a:cs typeface="Arial"/>
                </a:rPr>
              </a:br>
              <a:endParaRPr lang="en-US" sz="1200" u="sng" dirty="0">
                <a:effectLst/>
                <a:ea typeface="Calibri"/>
                <a:cs typeface="Arial"/>
              </a:endParaRPr>
            </a:p>
          </p:txBody>
        </p:sp>
        <p:sp>
          <p:nvSpPr>
            <p:cNvPr id="2" name="Flowchart: Magnetic Disk 1"/>
            <p:cNvSpPr/>
            <p:nvPr/>
          </p:nvSpPr>
          <p:spPr>
            <a:xfrm>
              <a:off x="3990075" y="1886467"/>
              <a:ext cx="944578" cy="118249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DB file</a:t>
              </a:r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935162" y="4429519"/>
              <a:ext cx="1054404" cy="6693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err="1" smtClean="0">
                  <a:effectLst/>
                  <a:ea typeface="Calibri"/>
                  <a:cs typeface="Arial"/>
                </a:rPr>
                <a:t>Dlls</a:t>
              </a:r>
              <a:r>
                <a:rPr lang="en-US" sz="1400" b="1" dirty="0" smtClean="0">
                  <a:effectLst/>
                  <a:ea typeface="Calibri"/>
                  <a:cs typeface="Arial"/>
                </a:rPr>
                <a:t/>
              </a:r>
              <a:br>
                <a:rPr lang="en-US" sz="1400" b="1" dirty="0" smtClean="0">
                  <a:effectLst/>
                  <a:ea typeface="Calibri"/>
                  <a:cs typeface="Arial"/>
                </a:rPr>
              </a:b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935162" y="3789040"/>
              <a:ext cx="1054404" cy="5353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C# Code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935162" y="3140967"/>
              <a:ext cx="1054404" cy="5780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b="1" dirty="0" smtClean="0">
                  <a:effectLst/>
                  <a:ea typeface="Calibri"/>
                  <a:cs typeface="Arial"/>
                </a:rPr>
                <a:t>Resources </a:t>
              </a:r>
              <a:endParaRPr lang="en-US" sz="1200" dirty="0">
                <a:effectLst/>
                <a:ea typeface="Calibri"/>
                <a:cs typeface="Arial"/>
              </a:endParaRPr>
            </a:p>
          </p:txBody>
        </p:sp>
      </p:grpSp>
      <p:sp>
        <p:nvSpPr>
          <p:cNvPr id="60" name="Striped Right Arrow 59"/>
          <p:cNvSpPr/>
          <p:nvPr/>
        </p:nvSpPr>
        <p:spPr>
          <a:xfrm rot="16200000">
            <a:off x="6210402" y="5077575"/>
            <a:ext cx="449078" cy="447265"/>
          </a:xfrm>
          <a:prstGeom prst="striped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Striped Right Arrow 121"/>
          <p:cNvSpPr/>
          <p:nvPr/>
        </p:nvSpPr>
        <p:spPr>
          <a:xfrm rot="5400000">
            <a:off x="4237596" y="4289974"/>
            <a:ext cx="797606" cy="44726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compile</a:t>
            </a:r>
            <a:endParaRPr lang="en-US" sz="10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3563888" y="2304408"/>
            <a:ext cx="445953" cy="548528"/>
            <a:chOff x="6516216" y="1728344"/>
            <a:chExt cx="441610" cy="548528"/>
          </a:xfrm>
        </p:grpSpPr>
        <p:sp>
          <p:nvSpPr>
            <p:cNvPr id="78" name="Striped Right Arrow 77"/>
            <p:cNvSpPr/>
            <p:nvPr/>
          </p:nvSpPr>
          <p:spPr>
            <a:xfrm>
              <a:off x="6572903" y="1728344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riped Right Arrow 78"/>
            <p:cNvSpPr/>
            <p:nvPr/>
          </p:nvSpPr>
          <p:spPr>
            <a:xfrm rot="10800000">
              <a:off x="6516216" y="1989690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63888" y="3782469"/>
            <a:ext cx="445952" cy="548528"/>
            <a:chOff x="6516216" y="1728344"/>
            <a:chExt cx="441610" cy="548528"/>
          </a:xfrm>
        </p:grpSpPr>
        <p:sp>
          <p:nvSpPr>
            <p:cNvPr id="81" name="Striped Right Arrow 80"/>
            <p:cNvSpPr/>
            <p:nvPr/>
          </p:nvSpPr>
          <p:spPr>
            <a:xfrm>
              <a:off x="6572903" y="1728344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triped Right Arrow 83"/>
            <p:cNvSpPr/>
            <p:nvPr/>
          </p:nvSpPr>
          <p:spPr>
            <a:xfrm rot="10800000">
              <a:off x="6516216" y="1989690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563888" y="3145887"/>
            <a:ext cx="445953" cy="548528"/>
            <a:chOff x="6516216" y="1728344"/>
            <a:chExt cx="441610" cy="548528"/>
          </a:xfrm>
        </p:grpSpPr>
        <p:sp>
          <p:nvSpPr>
            <p:cNvPr id="140" name="Striped Right Arrow 139"/>
            <p:cNvSpPr/>
            <p:nvPr/>
          </p:nvSpPr>
          <p:spPr>
            <a:xfrm>
              <a:off x="6572903" y="1728344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triped Right Arrow 140"/>
            <p:cNvSpPr/>
            <p:nvPr/>
          </p:nvSpPr>
          <p:spPr>
            <a:xfrm rot="10800000">
              <a:off x="6516216" y="1989690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932040" y="3170473"/>
            <a:ext cx="599854" cy="548528"/>
            <a:chOff x="6516216" y="1728344"/>
            <a:chExt cx="441610" cy="548528"/>
          </a:xfrm>
        </p:grpSpPr>
        <p:sp>
          <p:nvSpPr>
            <p:cNvPr id="143" name="Striped Right Arrow 142"/>
            <p:cNvSpPr/>
            <p:nvPr/>
          </p:nvSpPr>
          <p:spPr>
            <a:xfrm>
              <a:off x="6572903" y="1728344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triped Right Arrow 143"/>
            <p:cNvSpPr/>
            <p:nvPr/>
          </p:nvSpPr>
          <p:spPr>
            <a:xfrm rot="10800000">
              <a:off x="6516216" y="1989690"/>
              <a:ext cx="384923" cy="287182"/>
            </a:xfrm>
            <a:prstGeom prst="stripedRight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Striped Right Arrow 103"/>
          <p:cNvSpPr/>
          <p:nvPr/>
        </p:nvSpPr>
        <p:spPr>
          <a:xfrm rot="10800000">
            <a:off x="4866885" y="4716854"/>
            <a:ext cx="621675" cy="287182"/>
          </a:xfrm>
          <a:prstGeom prst="striped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triped Right Arrow 144"/>
          <p:cNvSpPr/>
          <p:nvPr/>
        </p:nvSpPr>
        <p:spPr>
          <a:xfrm rot="19756579">
            <a:off x="4820125" y="4164620"/>
            <a:ext cx="864330" cy="287182"/>
          </a:xfrm>
          <a:prstGeom prst="striped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5698883" y="3751836"/>
            <a:ext cx="2329500" cy="474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ea typeface="Calibri"/>
                <a:cs typeface="Arial"/>
              </a:rPr>
              <a:t>Checkpoint manager</a:t>
            </a:r>
            <a:endParaRPr lang="en-US" sz="1200" dirty="0">
              <a:effectLst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6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528" y="2636912"/>
            <a:ext cx="3888432" cy="34563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3068960"/>
            <a:ext cx="2808312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executer.exe</a:t>
            </a:r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1547664" y="4581128"/>
            <a:ext cx="1440160" cy="864096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(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979712" y="4149080"/>
            <a:ext cx="57606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407707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76056" y="3933056"/>
            <a:ext cx="3528392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SoaReplayAPI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87824" y="4581128"/>
            <a:ext cx="2016224" cy="4271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4194" y="438717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dll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24128" y="2420888"/>
            <a:ext cx="834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QC</a:t>
            </a:r>
            <a:endParaRPr lang="en-US" sz="3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4248" y="2564904"/>
            <a:ext cx="164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 Executer.exe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66950" y="2056493"/>
            <a:ext cx="794" cy="863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724922" y="3500214"/>
            <a:ext cx="7200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237090" y="3500214"/>
            <a:ext cx="7200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</p:cNvCxnSpPr>
          <p:nvPr/>
        </p:nvCxnSpPr>
        <p:spPr>
          <a:xfrm flipH="1" flipV="1">
            <a:off x="2980481" y="5034972"/>
            <a:ext cx="3406406" cy="49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86887" y="5241704"/>
            <a:ext cx="834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LR</a:t>
            </a:r>
            <a:endParaRPr lang="en-US" sz="3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3779912" y="3429000"/>
            <a:ext cx="122413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09621" y="1412776"/>
            <a:ext cx="9621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UFT</a:t>
            </a:r>
            <a:endParaRPr lang="en-US" sz="3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1436" y="5390150"/>
            <a:ext cx="11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drv.exe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.Net</a:t>
            </a:r>
            <a:r>
              <a:rPr lang="en-US" dirty="0"/>
              <a:t> </a:t>
            </a:r>
            <a:r>
              <a:rPr lang="en-US" dirty="0"/>
              <a:t>4</a:t>
            </a:r>
            <a:r>
              <a:rPr lang="en-US" dirty="0" smtClean="0"/>
              <a:t>.5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VS </a:t>
            </a:r>
            <a:r>
              <a:rPr lang="en-US" dirty="0" smtClean="0"/>
              <a:t>2012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WinForms</a:t>
            </a:r>
            <a:endParaRPr lang="en-US" dirty="0" smtClean="0"/>
          </a:p>
          <a:p>
            <a:r>
              <a:rPr lang="en-US" dirty="0" err="1" smtClean="0"/>
              <a:t>Infragistics</a:t>
            </a:r>
            <a:r>
              <a:rPr lang="en-US" dirty="0" smtClean="0"/>
              <a:t> / </a:t>
            </a:r>
            <a:r>
              <a:rPr lang="en-US" dirty="0" err="1" smtClean="0"/>
              <a:t>DevExpress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 Explained</a:t>
            </a:r>
            <a:endParaRPr lang="en-US" sz="4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880212"/>
            <a:ext cx="8119872" cy="59265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ST Design </a:t>
            </a:r>
            <a:r>
              <a:rPr lang="en-US" sz="2400" b="1" dirty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time </a:t>
            </a:r>
            <a:r>
              <a:rPr lang="en-US" sz="2400" b="1" dirty="0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≠ ST Runtime</a:t>
            </a:r>
            <a:endParaRPr lang="en-US" sz="2400" b="1" dirty="0">
              <a:solidFill>
                <a:srgbClr val="00B0F0"/>
              </a:solidFill>
              <a:latin typeface="HP Simplified" pitchFamily="34" charset="0"/>
              <a:cs typeface="HP Simplified" pitchFamily="34" charset="0"/>
            </a:endParaRP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Different model (xml model)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Design time is part of UFT UI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Runtime is </a:t>
            </a:r>
            <a:r>
              <a:rPr lang="en-US" sz="1800" dirty="0" err="1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CommandLine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 &amp; COM</a:t>
            </a:r>
          </a:p>
          <a:p>
            <a:pPr marL="742950" lvl="2" indent="-342900"/>
            <a:r>
              <a:rPr lang="en-US" sz="1800" dirty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Runtime 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  <a:cs typeface="HP Simplified" pitchFamily="34" charset="0"/>
              </a:rPr>
              <a:t>allows multiple instances</a:t>
            </a:r>
          </a:p>
          <a:p>
            <a:pPr marL="0" lvl="1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Xml data model &amp; </a:t>
            </a:r>
            <a:r>
              <a:rPr lang="en-US" sz="2400" b="1" dirty="0" err="1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XmlGrid</a:t>
            </a:r>
            <a:endParaRPr lang="en-US" sz="2400" b="1" dirty="0">
              <a:solidFill>
                <a:srgbClr val="00B0F0"/>
              </a:solidFill>
              <a:latin typeface="HP Simplified" pitchFamily="34" charset="0"/>
              <a:cs typeface="HP Simplified" pitchFamily="34" charset="0"/>
            </a:endParaRP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The </a:t>
            </a:r>
            <a:r>
              <a:rPr lang="en-US" sz="1800" dirty="0" err="1" smtClean="0">
                <a:solidFill>
                  <a:srgbClr val="000000"/>
                </a:solidFill>
                <a:latin typeface="HP Simplified"/>
              </a:rPr>
              <a:t>XmlModel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 is a big part of ST</a:t>
            </a:r>
          </a:p>
          <a:p>
            <a:pPr marL="742950" lvl="2" indent="-342900"/>
            <a:r>
              <a:rPr lang="en-US" sz="1800" dirty="0" err="1" smtClean="0">
                <a:solidFill>
                  <a:srgbClr val="000000"/>
                </a:solidFill>
                <a:latin typeface="HP Simplified"/>
              </a:rPr>
              <a:t>Xsd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 schema defines the structure of the data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Schema particles = prototypes for data items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Xml data populates the model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The </a:t>
            </a:r>
            <a:r>
              <a:rPr lang="en-US" sz="1800" dirty="0" err="1" smtClean="0">
                <a:solidFill>
                  <a:srgbClr val="000000"/>
                </a:solidFill>
                <a:latin typeface="HP Simplified"/>
              </a:rPr>
              <a:t>XmlGrid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 is the UI representation of this model</a:t>
            </a:r>
          </a:p>
          <a:p>
            <a:pPr marL="742950" lvl="2" indent="-342900"/>
            <a:r>
              <a:rPr lang="en-US" sz="1800" dirty="0" err="1" smtClean="0">
                <a:solidFill>
                  <a:srgbClr val="000000"/>
                </a:solidFill>
                <a:latin typeface="HP Simplified"/>
              </a:rPr>
              <a:t>XmlGrids</a:t>
            </a:r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 are a part of every property tab</a:t>
            </a:r>
          </a:p>
          <a:p>
            <a:pPr marL="742950" lvl="2" indent="-342900"/>
            <a:r>
              <a:rPr lang="en-US" sz="1800" dirty="0" smtClean="0">
                <a:solidFill>
                  <a:srgbClr val="000000"/>
                </a:solidFill>
                <a:latin typeface="HP Simplified"/>
              </a:rPr>
              <a:t>A single activity may use up to 10 xml models</a:t>
            </a:r>
          </a:p>
          <a:p>
            <a:pPr marL="0" lvl="1" indent="0">
              <a:buNone/>
            </a:pPr>
            <a:endParaRPr lang="en-US" dirty="0" smtClean="0">
              <a:solidFill>
                <a:srgbClr val="000000"/>
              </a:solidFill>
              <a:latin typeface="HP Simplified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HP Simplified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446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 Explained</a:t>
            </a:r>
            <a:endParaRPr lang="en-US" sz="4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880212"/>
            <a:ext cx="8119872" cy="59265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 err="1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SQlite</a:t>
            </a:r>
            <a:r>
              <a:rPr lang="en-US" sz="2000" b="1" dirty="0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db</a:t>
            </a:r>
            <a:r>
              <a:rPr lang="en-US" sz="2000" b="1" dirty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 file in design time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A database file, used to store the test info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Only used for loading the test in designer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When saving, code is generated and compiled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Runtime only uses the compiled </a:t>
            </a:r>
            <a:r>
              <a:rPr lang="en-US" sz="1600" dirty="0" err="1" smtClean="0">
                <a:solidFill>
                  <a:srgbClr val="000000"/>
                </a:solidFill>
                <a:latin typeface="HP Simplified"/>
              </a:rPr>
              <a:t>dll</a:t>
            </a:r>
            <a:endParaRPr lang="en-US" sz="1600" dirty="0" smtClean="0">
              <a:solidFill>
                <a:srgbClr val="000000"/>
              </a:solidFill>
              <a:latin typeface="HP Simplified"/>
            </a:endParaRPr>
          </a:p>
          <a:p>
            <a:pPr marL="0" lvl="1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Backward compatible </a:t>
            </a:r>
            <a:r>
              <a:rPr lang="en-US" sz="2000" b="1" dirty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tests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A new UFT version is able to open old API tests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Upgraders are used to avoid multiple test versions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Upgraders convert the test to a new UFT format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Only design time (</a:t>
            </a:r>
            <a:r>
              <a:rPr lang="en-US" sz="1600" dirty="0" err="1" smtClean="0">
                <a:solidFill>
                  <a:srgbClr val="000000"/>
                </a:solidFill>
                <a:latin typeface="HP Simplified"/>
              </a:rPr>
              <a:t>db</a:t>
            </a:r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 + code) is upgraded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Runtime keeps working since it is already compiled</a:t>
            </a:r>
          </a:p>
          <a:p>
            <a:pPr marL="0" lvl="1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ST </a:t>
            </a:r>
            <a:r>
              <a:rPr lang="en-US" sz="2000" b="1" dirty="0">
                <a:solidFill>
                  <a:srgbClr val="00B0F0"/>
                </a:solidFill>
                <a:latin typeface="HP Simplified" pitchFamily="34" charset="0"/>
                <a:cs typeface="HP Simplified" pitchFamily="34" charset="0"/>
              </a:rPr>
              <a:t>test in Load runner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API tests can be run by LR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Test performance and memory footprint are important</a:t>
            </a:r>
          </a:p>
          <a:p>
            <a:pPr marL="742950" lvl="2" indent="-342900"/>
            <a:r>
              <a:rPr lang="en-US" sz="1600" dirty="0" smtClean="0">
                <a:solidFill>
                  <a:srgbClr val="000000"/>
                </a:solidFill>
                <a:latin typeface="HP Simplified"/>
              </a:rPr>
              <a:t>A lighter version of the test is used</a:t>
            </a:r>
          </a:p>
          <a:p>
            <a:pPr marL="742950" lvl="2" indent="-342900"/>
            <a:endParaRPr lang="en-US" sz="1600" dirty="0" smtClean="0">
              <a:solidFill>
                <a:srgbClr val="000000"/>
              </a:solidFill>
              <a:latin typeface="HP Simplified"/>
            </a:endParaRPr>
          </a:p>
          <a:p>
            <a:pPr marL="0" lvl="1" indent="0">
              <a:buNone/>
            </a:pPr>
            <a:endParaRPr lang="en-US" sz="2000" dirty="0" smtClean="0">
              <a:solidFill>
                <a:srgbClr val="000000"/>
              </a:solidFill>
              <a:latin typeface="HP Simplified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HP Simplified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HP Simplified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34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25500</TotalTime>
  <Words>323</Words>
  <Application>Microsoft Office PowerPoint</Application>
  <PresentationFormat>On-screen Show (4:3)</PresentationFormat>
  <Paragraphs>86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HP Simplified</vt:lpstr>
      <vt:lpstr>Office Theme</vt:lpstr>
      <vt:lpstr>PowerPoint Presentation</vt:lpstr>
      <vt:lpstr>Runtime</vt:lpstr>
      <vt:lpstr>Technology</vt:lpstr>
      <vt:lpstr>ST Explained</vt:lpstr>
      <vt:lpstr>ST Explained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Betzalel</dc:creator>
  <cp:lastModifiedBy>Phuong, Nguyen Thi Kim</cp:lastModifiedBy>
  <cp:revision>182</cp:revision>
  <dcterms:created xsi:type="dcterms:W3CDTF">2014-05-28T13:24:13Z</dcterms:created>
  <dcterms:modified xsi:type="dcterms:W3CDTF">2016-04-09T03:01:40Z</dcterms:modified>
</cp:coreProperties>
</file>