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20"/>
  </p:notesMasterIdLst>
  <p:handoutMasterIdLst>
    <p:handoutMasterId r:id="rId21"/>
  </p:handoutMasterIdLst>
  <p:sldIdLst>
    <p:sldId id="783" r:id="rId2"/>
    <p:sldId id="786" r:id="rId3"/>
    <p:sldId id="784" r:id="rId4"/>
    <p:sldId id="788" r:id="rId5"/>
    <p:sldId id="789" r:id="rId6"/>
    <p:sldId id="840" r:id="rId7"/>
    <p:sldId id="841" r:id="rId8"/>
    <p:sldId id="842" r:id="rId9"/>
    <p:sldId id="843" r:id="rId10"/>
    <p:sldId id="844" r:id="rId11"/>
    <p:sldId id="845" r:id="rId12"/>
    <p:sldId id="846" r:id="rId13"/>
    <p:sldId id="825" r:id="rId14"/>
    <p:sldId id="834" r:id="rId15"/>
    <p:sldId id="836" r:id="rId16"/>
    <p:sldId id="837" r:id="rId17"/>
    <p:sldId id="822" r:id="rId18"/>
    <p:sldId id="823" r:id="rId19"/>
  </p:sldIdLst>
  <p:sldSz cx="9144000" cy="6858000" type="screen4x3"/>
  <p:notesSz cx="6797675" cy="9874250"/>
  <p:custShowLst>
    <p:custShow name="What's new" id="0">
      <p:sldLst/>
    </p:custShow>
    <p:custShow name="Setting up the template" id="1">
      <p:sldLst/>
    </p:custShow>
    <p:custShow name="New Layouts" id="2">
      <p:sldLst/>
    </p:custShow>
    <p:custShow name="Using the HP template" id="3">
      <p:sldLst/>
    </p:custShow>
    <p:custShow name="Creating visuals" id="4">
      <p:sldLst/>
    </p:custShow>
    <p:custShow name="File Formatting" id="5">
      <p:sldLst/>
    </p:custShow>
    <p:custShow name="Additional information" id="6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Futura Hv" panose="020B0702020204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Futura Hv" panose="020B0702020204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Futura Hv" panose="020B0702020204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Futura Hv" panose="020B0702020204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Futura Hv" panose="020B0702020204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bg1"/>
        </a:solidFill>
        <a:latin typeface="Futura Hv" panose="020B0702020204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bg1"/>
        </a:solidFill>
        <a:latin typeface="Futura Hv" panose="020B0702020204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bg1"/>
        </a:solidFill>
        <a:latin typeface="Futura Hv" panose="020B0702020204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bg1"/>
        </a:solidFill>
        <a:latin typeface="Futura Hv" panose="020B0702020204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DBE2"/>
    <a:srgbClr val="C2CF1B"/>
    <a:srgbClr val="C9FBFD"/>
    <a:srgbClr val="00863D"/>
    <a:srgbClr val="194331"/>
    <a:srgbClr val="AC7B00"/>
    <a:srgbClr val="A23C06"/>
    <a:srgbClr val="7B7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4" autoAdjust="0"/>
    <p:restoredTop sz="65122" autoAdjust="0"/>
  </p:normalViewPr>
  <p:slideViewPr>
    <p:cSldViewPr>
      <p:cViewPr varScale="1">
        <p:scale>
          <a:sx n="59" d="100"/>
          <a:sy n="59" d="100"/>
        </p:scale>
        <p:origin x="199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8C2FD9-6DE6-4C4E-AAAB-BCDF5371BF2E}" type="doc">
      <dgm:prSet loTypeId="urn:microsoft.com/office/officeart/2005/8/layout/pList1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A630CA-E0A8-463C-BF85-E1F05A839D63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Drag and Drop UI</a:t>
          </a:r>
          <a:endParaRPr lang="en-US" sz="1800" dirty="0">
            <a:solidFill>
              <a:schemeClr val="tx1"/>
            </a:solidFill>
          </a:endParaRPr>
        </a:p>
      </dgm:t>
    </dgm:pt>
    <dgm:pt modelId="{A2671B08-BA5D-470A-ABA7-983BA0652550}" type="parTrans" cxnId="{096E9AD7-79C5-4F4D-BD5D-2C2425A6ED64}">
      <dgm:prSet/>
      <dgm:spPr/>
      <dgm:t>
        <a:bodyPr/>
        <a:lstStyle/>
        <a:p>
          <a:endParaRPr lang="en-US"/>
        </a:p>
      </dgm:t>
    </dgm:pt>
    <dgm:pt modelId="{20261960-0A0D-430C-B50E-70D1AC4B10FB}" type="sibTrans" cxnId="{096E9AD7-79C5-4F4D-BD5D-2C2425A6ED64}">
      <dgm:prSet/>
      <dgm:spPr/>
      <dgm:t>
        <a:bodyPr/>
        <a:lstStyle/>
        <a:p>
          <a:endParaRPr lang="en-US"/>
        </a:p>
      </dgm:t>
    </dgm:pt>
    <dgm:pt modelId="{BBC7F16F-D2C6-4DE2-9FD7-D23AF4210466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Powerful Data Handling</a:t>
          </a:r>
          <a:endParaRPr lang="en-US" sz="1800" dirty="0">
            <a:solidFill>
              <a:schemeClr val="tx1"/>
            </a:solidFill>
          </a:endParaRPr>
        </a:p>
      </dgm:t>
    </dgm:pt>
    <dgm:pt modelId="{58C1B165-2908-4322-B6D1-62BA7C85CA84}" type="parTrans" cxnId="{9937E255-F334-4947-8DF1-284DA7345538}">
      <dgm:prSet/>
      <dgm:spPr/>
      <dgm:t>
        <a:bodyPr/>
        <a:lstStyle/>
        <a:p>
          <a:endParaRPr lang="en-US"/>
        </a:p>
      </dgm:t>
    </dgm:pt>
    <dgm:pt modelId="{3F907712-4AA3-4B8B-9B7C-118152DB7378}" type="sibTrans" cxnId="{9937E255-F334-4947-8DF1-284DA7345538}">
      <dgm:prSet/>
      <dgm:spPr/>
      <dgm:t>
        <a:bodyPr/>
        <a:lstStyle/>
        <a:p>
          <a:endParaRPr lang="en-US"/>
        </a:p>
      </dgm:t>
    </dgm:pt>
    <dgm:pt modelId="{B708C2BC-AC32-47B3-828B-6283B86F2BB0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Integration ALM/LR</a:t>
          </a:r>
          <a:endParaRPr lang="en-US" sz="1800" dirty="0">
            <a:solidFill>
              <a:schemeClr val="tx1"/>
            </a:solidFill>
          </a:endParaRPr>
        </a:p>
      </dgm:t>
    </dgm:pt>
    <dgm:pt modelId="{E2FD4011-DB87-4C8C-96B5-A6ADC8306883}" type="parTrans" cxnId="{A74DD703-52FB-4089-BF27-0D8843E22D3B}">
      <dgm:prSet/>
      <dgm:spPr/>
      <dgm:t>
        <a:bodyPr/>
        <a:lstStyle/>
        <a:p>
          <a:endParaRPr lang="en-US"/>
        </a:p>
      </dgm:t>
    </dgm:pt>
    <dgm:pt modelId="{C6AC088E-BAD8-4F5C-B336-F91EBBDCB635}" type="sibTrans" cxnId="{A74DD703-52FB-4089-BF27-0D8843E22D3B}">
      <dgm:prSet/>
      <dgm:spPr/>
      <dgm:t>
        <a:bodyPr/>
        <a:lstStyle/>
        <a:p>
          <a:endParaRPr lang="en-US"/>
        </a:p>
      </dgm:t>
    </dgm:pt>
    <dgm:pt modelId="{FE62533F-8EF2-4270-94D7-1E107B821F9C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Extensible Framework</a:t>
          </a:r>
          <a:endParaRPr lang="en-US" sz="1800" dirty="0">
            <a:solidFill>
              <a:schemeClr val="tx1"/>
            </a:solidFill>
          </a:endParaRPr>
        </a:p>
      </dgm:t>
    </dgm:pt>
    <dgm:pt modelId="{41C24846-229B-4D8B-B8BE-6B273A676B5E}" type="parTrans" cxnId="{24891B05-02A5-420E-AB0C-3FB5E7607642}">
      <dgm:prSet/>
      <dgm:spPr/>
      <dgm:t>
        <a:bodyPr/>
        <a:lstStyle/>
        <a:p>
          <a:endParaRPr lang="en-US"/>
        </a:p>
      </dgm:t>
    </dgm:pt>
    <dgm:pt modelId="{A9B022DF-4955-4D0B-AB18-E7AD2077651E}" type="sibTrans" cxnId="{24891B05-02A5-420E-AB0C-3FB5E7607642}">
      <dgm:prSet/>
      <dgm:spPr/>
      <dgm:t>
        <a:bodyPr/>
        <a:lstStyle/>
        <a:p>
          <a:endParaRPr lang="en-US"/>
        </a:p>
      </dgm:t>
    </dgm:pt>
    <dgm:pt modelId="{AB55DF7C-9D87-415F-ABFD-6B4264BB366A}">
      <dgm:prSet phldrT="[Text]" custT="1"/>
      <dgm:spPr/>
      <dgm:t>
        <a:bodyPr/>
        <a:lstStyle/>
        <a:p>
          <a:r>
            <a:rPr lang="en-US" sz="1800" b="0" dirty="0" smtClean="0">
              <a:solidFill>
                <a:schemeClr val="tx1"/>
              </a:solidFill>
            </a:rPr>
            <a:t>Validate with Checkpoints</a:t>
          </a:r>
          <a:endParaRPr lang="en-US" sz="1800" b="0" dirty="0">
            <a:solidFill>
              <a:schemeClr val="tx1"/>
            </a:solidFill>
          </a:endParaRPr>
        </a:p>
      </dgm:t>
    </dgm:pt>
    <dgm:pt modelId="{CD11F7BA-3005-4B22-AA39-DCB564F323ED}" type="parTrans" cxnId="{1976980B-EE2A-46D6-848A-6F41CEB15772}">
      <dgm:prSet/>
      <dgm:spPr/>
      <dgm:t>
        <a:bodyPr/>
        <a:lstStyle/>
        <a:p>
          <a:endParaRPr lang="en-US"/>
        </a:p>
      </dgm:t>
    </dgm:pt>
    <dgm:pt modelId="{6FA98582-2701-4A47-8455-62C483185954}" type="sibTrans" cxnId="{1976980B-EE2A-46D6-848A-6F41CEB15772}">
      <dgm:prSet/>
      <dgm:spPr/>
      <dgm:t>
        <a:bodyPr/>
        <a:lstStyle/>
        <a:p>
          <a:endParaRPr lang="en-US"/>
        </a:p>
      </dgm:t>
    </dgm:pt>
    <dgm:pt modelId="{A6B6A64F-54B8-44AE-8C7F-267074A4B7D5}">
      <dgm:prSet phldrT="[Text]" custT="1"/>
      <dgm:spPr/>
      <dgm:t>
        <a:bodyPr/>
        <a:lstStyle/>
        <a:p>
          <a:r>
            <a:rPr lang="en-US" sz="1800" b="0" dirty="0" smtClean="0">
              <a:solidFill>
                <a:schemeClr val="tx1"/>
              </a:solidFill>
            </a:rPr>
            <a:t>Flexible Custom Codes</a:t>
          </a:r>
          <a:endParaRPr lang="en-US" sz="1800" b="0" dirty="0">
            <a:solidFill>
              <a:schemeClr val="tx1"/>
            </a:solidFill>
          </a:endParaRPr>
        </a:p>
      </dgm:t>
    </dgm:pt>
    <dgm:pt modelId="{F2F092E1-1F5A-4736-BE26-B15DDA524912}" type="parTrans" cxnId="{2051E778-CD31-4E18-BB67-1AB6B2A710A8}">
      <dgm:prSet/>
      <dgm:spPr/>
      <dgm:t>
        <a:bodyPr/>
        <a:lstStyle/>
        <a:p>
          <a:endParaRPr lang="en-US"/>
        </a:p>
      </dgm:t>
    </dgm:pt>
    <dgm:pt modelId="{F809C61C-05D8-4436-A39B-10C1F7F91D3E}" type="sibTrans" cxnId="{2051E778-CD31-4E18-BB67-1AB6B2A710A8}">
      <dgm:prSet/>
      <dgm:spPr/>
      <dgm:t>
        <a:bodyPr/>
        <a:lstStyle/>
        <a:p>
          <a:endParaRPr lang="en-US"/>
        </a:p>
      </dgm:t>
    </dgm:pt>
    <dgm:pt modelId="{8B0DCFE8-8156-4BFB-A092-EFC21DE07252}" type="pres">
      <dgm:prSet presAssocID="{5C8C2FD9-6DE6-4C4E-AAAB-BCDF5371B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8D9F8F-B3F2-42A6-BA98-0D3366BC144D}" type="pres">
      <dgm:prSet presAssocID="{98A630CA-E0A8-463C-BF85-E1F05A839D63}" presName="compNode" presStyleCnt="0"/>
      <dgm:spPr/>
    </dgm:pt>
    <dgm:pt modelId="{9699F6F5-CCF3-443D-86C9-244FD3FFFD77}" type="pres">
      <dgm:prSet presAssocID="{98A630CA-E0A8-463C-BF85-E1F05A839D63}" presName="pict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A5259E58-E14D-4B80-AF34-53862C308118}" type="pres">
      <dgm:prSet presAssocID="{98A630CA-E0A8-463C-BF85-E1F05A839D63}" presName="textRec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22DFE7-1C9D-4E04-9DCD-BB07EAF4FC08}" type="pres">
      <dgm:prSet presAssocID="{20261960-0A0D-430C-B50E-70D1AC4B10F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126FC07-110E-4609-B0A3-3D00EB7ECECE}" type="pres">
      <dgm:prSet presAssocID="{FE62533F-8EF2-4270-94D7-1E107B821F9C}" presName="compNode" presStyleCnt="0"/>
      <dgm:spPr/>
    </dgm:pt>
    <dgm:pt modelId="{D241B96A-DDC0-4AA8-A4E7-7CB56EA80ACA}" type="pres">
      <dgm:prSet presAssocID="{FE62533F-8EF2-4270-94D7-1E107B821F9C}" presName="pictRect" presStyleLbl="node1" presStyleIdx="1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en-US"/>
        </a:p>
      </dgm:t>
    </dgm:pt>
    <dgm:pt modelId="{D5FE6308-7F5D-4EA1-887D-7E0C6901640D}" type="pres">
      <dgm:prSet presAssocID="{FE62533F-8EF2-4270-94D7-1E107B821F9C}" presName="textRec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53595-02D1-4A7B-A6B3-CCC75CC24E67}" type="pres">
      <dgm:prSet presAssocID="{A9B022DF-4955-4D0B-AB18-E7AD2077651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79AAB16-9834-4F02-91E8-D4B9232D1F35}" type="pres">
      <dgm:prSet presAssocID="{BBC7F16F-D2C6-4DE2-9FD7-D23AF4210466}" presName="compNode" presStyleCnt="0"/>
      <dgm:spPr/>
    </dgm:pt>
    <dgm:pt modelId="{E4258AE5-D360-403E-84FA-84A5488185A2}" type="pres">
      <dgm:prSet presAssocID="{BBC7F16F-D2C6-4DE2-9FD7-D23AF4210466}" presName="pictRect" presStyleLbl="node1" presStyleIdx="2" presStyleCnt="6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en-US"/>
        </a:p>
      </dgm:t>
    </dgm:pt>
    <dgm:pt modelId="{BB3EA3C1-79F3-49D4-9C96-0595A808D65D}" type="pres">
      <dgm:prSet presAssocID="{BBC7F16F-D2C6-4DE2-9FD7-D23AF4210466}" presName="textRect" presStyleLbl="revTx" presStyleIdx="2" presStyleCnt="6" custScaleX="1204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C63BF-9B49-41AC-9EA6-762B099C024C}" type="pres">
      <dgm:prSet presAssocID="{3F907712-4AA3-4B8B-9B7C-118152DB737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2D7739A-B488-4002-8F75-3FC3697B0B80}" type="pres">
      <dgm:prSet presAssocID="{AB55DF7C-9D87-415F-ABFD-6B4264BB366A}" presName="compNode" presStyleCnt="0"/>
      <dgm:spPr/>
    </dgm:pt>
    <dgm:pt modelId="{B80A004B-37E0-45DC-A676-1E65781FFCF0}" type="pres">
      <dgm:prSet presAssocID="{AB55DF7C-9D87-415F-ABFD-6B4264BB366A}" presName="pictRect" presStyleLbl="node1" presStyleIdx="3" presStyleCnt="6" custLinFactNeighborX="-842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en-US"/>
        </a:p>
      </dgm:t>
    </dgm:pt>
    <dgm:pt modelId="{4F4F2A46-B92B-4196-9DD9-010DB1ADC3E4}" type="pres">
      <dgm:prSet presAssocID="{AB55DF7C-9D87-415F-ABFD-6B4264BB366A}" presName="textRect" presStyleLbl="revTx" presStyleIdx="3" presStyleCnt="6" custScaleX="115436" custLinFactNeighborX="-3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C3AB82-F393-4E11-945D-2F4483ECAD54}" type="pres">
      <dgm:prSet presAssocID="{6FA98582-2701-4A47-8455-62C48318595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628F477-8060-4A4C-A91A-4614D28C8251}" type="pres">
      <dgm:prSet presAssocID="{B708C2BC-AC32-47B3-828B-6283B86F2BB0}" presName="compNode" presStyleCnt="0"/>
      <dgm:spPr/>
    </dgm:pt>
    <dgm:pt modelId="{576C8ED3-EC83-470A-85CF-AA6E42F5AA56}" type="pres">
      <dgm:prSet presAssocID="{B708C2BC-AC32-47B3-828B-6283B86F2BB0}" presName="pictRect" presStyleLbl="node1" presStyleIdx="4" presStyleCnt="6" custLinFactNeighborX="-1250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en-US"/>
        </a:p>
      </dgm:t>
    </dgm:pt>
    <dgm:pt modelId="{5B88743D-322C-40A5-8970-969BCC06D2F0}" type="pres">
      <dgm:prSet presAssocID="{B708C2BC-AC32-47B3-828B-6283B86F2BB0}" presName="textRect" presStyleLbl="revTx" presStyleIdx="4" presStyleCnt="6" custLinFactNeighborX="-222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9790F6-5B71-45BC-8B2F-E01DD78DA721}" type="pres">
      <dgm:prSet presAssocID="{C6AC088E-BAD8-4F5C-B336-F91EBBDCB63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E2B7357-1C8F-401E-A2C3-C3DE4A3A4A35}" type="pres">
      <dgm:prSet presAssocID="{A6B6A64F-54B8-44AE-8C7F-267074A4B7D5}" presName="compNode" presStyleCnt="0"/>
      <dgm:spPr/>
    </dgm:pt>
    <dgm:pt modelId="{1B912BAE-D578-4102-B8E9-9E943CF7CA6B}" type="pres">
      <dgm:prSet presAssocID="{A6B6A64F-54B8-44AE-8C7F-267074A4B7D5}" presName="pictRect" presStyleLbl="node1" presStyleIdx="5" presStyleCnt="6" custLinFactNeighborX="-5629" custLinFactNeighborY="-219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F420BB66-8377-41D9-8561-9DBC69D9B0C9}" type="pres">
      <dgm:prSet presAssocID="{A6B6A64F-54B8-44AE-8C7F-267074A4B7D5}" presName="textRect" presStyleLbl="revTx" presStyleIdx="5" presStyleCnt="6" custLinFactNeighborX="-25109" custLinFactNeighborY="-78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4DD703-52FB-4089-BF27-0D8843E22D3B}" srcId="{5C8C2FD9-6DE6-4C4E-AAAB-BCDF5371BF2E}" destId="{B708C2BC-AC32-47B3-828B-6283B86F2BB0}" srcOrd="4" destOrd="0" parTransId="{E2FD4011-DB87-4C8C-96B5-A6ADC8306883}" sibTransId="{C6AC088E-BAD8-4F5C-B336-F91EBBDCB635}"/>
    <dgm:cxn modelId="{EB8BA00C-AB1E-425B-9A8B-879F69220373}" type="presOf" srcId="{98A630CA-E0A8-463C-BF85-E1F05A839D63}" destId="{A5259E58-E14D-4B80-AF34-53862C308118}" srcOrd="0" destOrd="0" presId="urn:microsoft.com/office/officeart/2005/8/layout/pList1#1"/>
    <dgm:cxn modelId="{24891B05-02A5-420E-AB0C-3FB5E7607642}" srcId="{5C8C2FD9-6DE6-4C4E-AAAB-BCDF5371BF2E}" destId="{FE62533F-8EF2-4270-94D7-1E107B821F9C}" srcOrd="1" destOrd="0" parTransId="{41C24846-229B-4D8B-B8BE-6B273A676B5E}" sibTransId="{A9B022DF-4955-4D0B-AB18-E7AD2077651E}"/>
    <dgm:cxn modelId="{705453B5-78DF-42ED-A8EB-D60F9AAE7554}" type="presOf" srcId="{A9B022DF-4955-4D0B-AB18-E7AD2077651E}" destId="{41953595-02D1-4A7B-A6B3-CCC75CC24E67}" srcOrd="0" destOrd="0" presId="urn:microsoft.com/office/officeart/2005/8/layout/pList1#1"/>
    <dgm:cxn modelId="{1106D17F-2401-42D1-9A09-1DBF2F91315B}" type="presOf" srcId="{5C8C2FD9-6DE6-4C4E-AAAB-BCDF5371BF2E}" destId="{8B0DCFE8-8156-4BFB-A092-EFC21DE07252}" srcOrd="0" destOrd="0" presId="urn:microsoft.com/office/officeart/2005/8/layout/pList1#1"/>
    <dgm:cxn modelId="{1D2D4F92-C9C1-4837-9390-417832ADC3FB}" type="presOf" srcId="{3F907712-4AA3-4B8B-9B7C-118152DB7378}" destId="{F04C63BF-9B49-41AC-9EA6-762B099C024C}" srcOrd="0" destOrd="0" presId="urn:microsoft.com/office/officeart/2005/8/layout/pList1#1"/>
    <dgm:cxn modelId="{74803D1F-D596-4639-B851-C80654EAA990}" type="presOf" srcId="{FE62533F-8EF2-4270-94D7-1E107B821F9C}" destId="{D5FE6308-7F5D-4EA1-887D-7E0C6901640D}" srcOrd="0" destOrd="0" presId="urn:microsoft.com/office/officeart/2005/8/layout/pList1#1"/>
    <dgm:cxn modelId="{94D4D937-D163-40DB-99CA-6ED62248000C}" type="presOf" srcId="{BBC7F16F-D2C6-4DE2-9FD7-D23AF4210466}" destId="{BB3EA3C1-79F3-49D4-9C96-0595A808D65D}" srcOrd="0" destOrd="0" presId="urn:microsoft.com/office/officeart/2005/8/layout/pList1#1"/>
    <dgm:cxn modelId="{6D5C05A9-10FA-4336-8425-1C22DEDFAB22}" type="presOf" srcId="{C6AC088E-BAD8-4F5C-B336-F91EBBDCB635}" destId="{6F9790F6-5B71-45BC-8B2F-E01DD78DA721}" srcOrd="0" destOrd="0" presId="urn:microsoft.com/office/officeart/2005/8/layout/pList1#1"/>
    <dgm:cxn modelId="{1976980B-EE2A-46D6-848A-6F41CEB15772}" srcId="{5C8C2FD9-6DE6-4C4E-AAAB-BCDF5371BF2E}" destId="{AB55DF7C-9D87-415F-ABFD-6B4264BB366A}" srcOrd="3" destOrd="0" parTransId="{CD11F7BA-3005-4B22-AA39-DCB564F323ED}" sibTransId="{6FA98582-2701-4A47-8455-62C483185954}"/>
    <dgm:cxn modelId="{2051E778-CD31-4E18-BB67-1AB6B2A710A8}" srcId="{5C8C2FD9-6DE6-4C4E-AAAB-BCDF5371BF2E}" destId="{A6B6A64F-54B8-44AE-8C7F-267074A4B7D5}" srcOrd="5" destOrd="0" parTransId="{F2F092E1-1F5A-4736-BE26-B15DDA524912}" sibTransId="{F809C61C-05D8-4436-A39B-10C1F7F91D3E}"/>
    <dgm:cxn modelId="{92FCC703-151E-490E-ABC5-778F2671FAE0}" type="presOf" srcId="{6FA98582-2701-4A47-8455-62C483185954}" destId="{1FC3AB82-F393-4E11-945D-2F4483ECAD54}" srcOrd="0" destOrd="0" presId="urn:microsoft.com/office/officeart/2005/8/layout/pList1#1"/>
    <dgm:cxn modelId="{9937E255-F334-4947-8DF1-284DA7345538}" srcId="{5C8C2FD9-6DE6-4C4E-AAAB-BCDF5371BF2E}" destId="{BBC7F16F-D2C6-4DE2-9FD7-D23AF4210466}" srcOrd="2" destOrd="0" parTransId="{58C1B165-2908-4322-B6D1-62BA7C85CA84}" sibTransId="{3F907712-4AA3-4B8B-9B7C-118152DB7378}"/>
    <dgm:cxn modelId="{C521784B-DE33-4C63-A7A4-257C97180CD2}" type="presOf" srcId="{AB55DF7C-9D87-415F-ABFD-6B4264BB366A}" destId="{4F4F2A46-B92B-4196-9DD9-010DB1ADC3E4}" srcOrd="0" destOrd="0" presId="urn:microsoft.com/office/officeart/2005/8/layout/pList1#1"/>
    <dgm:cxn modelId="{D922A32F-74F5-4F70-B1D6-C2462BF50D39}" type="presOf" srcId="{B708C2BC-AC32-47B3-828B-6283B86F2BB0}" destId="{5B88743D-322C-40A5-8970-969BCC06D2F0}" srcOrd="0" destOrd="0" presId="urn:microsoft.com/office/officeart/2005/8/layout/pList1#1"/>
    <dgm:cxn modelId="{096E9AD7-79C5-4F4D-BD5D-2C2425A6ED64}" srcId="{5C8C2FD9-6DE6-4C4E-AAAB-BCDF5371BF2E}" destId="{98A630CA-E0A8-463C-BF85-E1F05A839D63}" srcOrd="0" destOrd="0" parTransId="{A2671B08-BA5D-470A-ABA7-983BA0652550}" sibTransId="{20261960-0A0D-430C-B50E-70D1AC4B10FB}"/>
    <dgm:cxn modelId="{61DA03A9-CDDA-4720-A550-6C98AACA40C5}" type="presOf" srcId="{A6B6A64F-54B8-44AE-8C7F-267074A4B7D5}" destId="{F420BB66-8377-41D9-8561-9DBC69D9B0C9}" srcOrd="0" destOrd="0" presId="urn:microsoft.com/office/officeart/2005/8/layout/pList1#1"/>
    <dgm:cxn modelId="{5F4F6753-5C52-48EA-904D-43D00B6C69CE}" type="presOf" srcId="{20261960-0A0D-430C-B50E-70D1AC4B10FB}" destId="{E722DFE7-1C9D-4E04-9DCD-BB07EAF4FC08}" srcOrd="0" destOrd="0" presId="urn:microsoft.com/office/officeart/2005/8/layout/pList1#1"/>
    <dgm:cxn modelId="{BB9C69C9-2AED-44CC-B946-84DD0801F7DA}" type="presParOf" srcId="{8B0DCFE8-8156-4BFB-A092-EFC21DE07252}" destId="{8B8D9F8F-B3F2-42A6-BA98-0D3366BC144D}" srcOrd="0" destOrd="0" presId="urn:microsoft.com/office/officeart/2005/8/layout/pList1#1"/>
    <dgm:cxn modelId="{09884386-CBD7-4263-A139-FF680EBF2821}" type="presParOf" srcId="{8B8D9F8F-B3F2-42A6-BA98-0D3366BC144D}" destId="{9699F6F5-CCF3-443D-86C9-244FD3FFFD77}" srcOrd="0" destOrd="0" presId="urn:microsoft.com/office/officeart/2005/8/layout/pList1#1"/>
    <dgm:cxn modelId="{B277E006-E149-4F5E-B79A-2B2B0F38C779}" type="presParOf" srcId="{8B8D9F8F-B3F2-42A6-BA98-0D3366BC144D}" destId="{A5259E58-E14D-4B80-AF34-53862C308118}" srcOrd="1" destOrd="0" presId="urn:microsoft.com/office/officeart/2005/8/layout/pList1#1"/>
    <dgm:cxn modelId="{464D90BE-DE7E-456A-B42C-77FA9221F035}" type="presParOf" srcId="{8B0DCFE8-8156-4BFB-A092-EFC21DE07252}" destId="{E722DFE7-1C9D-4E04-9DCD-BB07EAF4FC08}" srcOrd="1" destOrd="0" presId="urn:microsoft.com/office/officeart/2005/8/layout/pList1#1"/>
    <dgm:cxn modelId="{1C5BA942-2E2F-41AD-A4E7-49D00B178B3C}" type="presParOf" srcId="{8B0DCFE8-8156-4BFB-A092-EFC21DE07252}" destId="{2126FC07-110E-4609-B0A3-3D00EB7ECECE}" srcOrd="2" destOrd="0" presId="urn:microsoft.com/office/officeart/2005/8/layout/pList1#1"/>
    <dgm:cxn modelId="{5A20DBE5-9E32-4C27-8229-318406BE7545}" type="presParOf" srcId="{2126FC07-110E-4609-B0A3-3D00EB7ECECE}" destId="{D241B96A-DDC0-4AA8-A4E7-7CB56EA80ACA}" srcOrd="0" destOrd="0" presId="urn:microsoft.com/office/officeart/2005/8/layout/pList1#1"/>
    <dgm:cxn modelId="{3E020F11-709E-4272-90CC-867EB930CACE}" type="presParOf" srcId="{2126FC07-110E-4609-B0A3-3D00EB7ECECE}" destId="{D5FE6308-7F5D-4EA1-887D-7E0C6901640D}" srcOrd="1" destOrd="0" presId="urn:microsoft.com/office/officeart/2005/8/layout/pList1#1"/>
    <dgm:cxn modelId="{43FA75BB-A3F8-4B34-9850-246DBF38B479}" type="presParOf" srcId="{8B0DCFE8-8156-4BFB-A092-EFC21DE07252}" destId="{41953595-02D1-4A7B-A6B3-CCC75CC24E67}" srcOrd="3" destOrd="0" presId="urn:microsoft.com/office/officeart/2005/8/layout/pList1#1"/>
    <dgm:cxn modelId="{165EB70F-6BB6-4CD2-A8DB-53F5E93ECA39}" type="presParOf" srcId="{8B0DCFE8-8156-4BFB-A092-EFC21DE07252}" destId="{C79AAB16-9834-4F02-91E8-D4B9232D1F35}" srcOrd="4" destOrd="0" presId="urn:microsoft.com/office/officeart/2005/8/layout/pList1#1"/>
    <dgm:cxn modelId="{D89C6084-3697-46BA-B6F8-A83C006D35FE}" type="presParOf" srcId="{C79AAB16-9834-4F02-91E8-D4B9232D1F35}" destId="{E4258AE5-D360-403E-84FA-84A5488185A2}" srcOrd="0" destOrd="0" presId="urn:microsoft.com/office/officeart/2005/8/layout/pList1#1"/>
    <dgm:cxn modelId="{793EDAEC-3204-42A0-B936-9BA419EDD88D}" type="presParOf" srcId="{C79AAB16-9834-4F02-91E8-D4B9232D1F35}" destId="{BB3EA3C1-79F3-49D4-9C96-0595A808D65D}" srcOrd="1" destOrd="0" presId="urn:microsoft.com/office/officeart/2005/8/layout/pList1#1"/>
    <dgm:cxn modelId="{FB197993-DEF9-463C-A3E4-EEF0F43189E9}" type="presParOf" srcId="{8B0DCFE8-8156-4BFB-A092-EFC21DE07252}" destId="{F04C63BF-9B49-41AC-9EA6-762B099C024C}" srcOrd="5" destOrd="0" presId="urn:microsoft.com/office/officeart/2005/8/layout/pList1#1"/>
    <dgm:cxn modelId="{FD37D362-8E87-4C12-A0A3-9A580416DA4C}" type="presParOf" srcId="{8B0DCFE8-8156-4BFB-A092-EFC21DE07252}" destId="{72D7739A-B488-4002-8F75-3FC3697B0B80}" srcOrd="6" destOrd="0" presId="urn:microsoft.com/office/officeart/2005/8/layout/pList1#1"/>
    <dgm:cxn modelId="{39E1AECE-E7B3-4E52-812D-8462C5B0EA2E}" type="presParOf" srcId="{72D7739A-B488-4002-8F75-3FC3697B0B80}" destId="{B80A004B-37E0-45DC-A676-1E65781FFCF0}" srcOrd="0" destOrd="0" presId="urn:microsoft.com/office/officeart/2005/8/layout/pList1#1"/>
    <dgm:cxn modelId="{16BFEB7F-B8E4-43CB-9BF0-A8C55775ECCC}" type="presParOf" srcId="{72D7739A-B488-4002-8F75-3FC3697B0B80}" destId="{4F4F2A46-B92B-4196-9DD9-010DB1ADC3E4}" srcOrd="1" destOrd="0" presId="urn:microsoft.com/office/officeart/2005/8/layout/pList1#1"/>
    <dgm:cxn modelId="{229CD66D-65F8-4622-92D7-BA48304DADE5}" type="presParOf" srcId="{8B0DCFE8-8156-4BFB-A092-EFC21DE07252}" destId="{1FC3AB82-F393-4E11-945D-2F4483ECAD54}" srcOrd="7" destOrd="0" presId="urn:microsoft.com/office/officeart/2005/8/layout/pList1#1"/>
    <dgm:cxn modelId="{682901BC-0B21-4D1C-993A-D7130BE16EBB}" type="presParOf" srcId="{8B0DCFE8-8156-4BFB-A092-EFC21DE07252}" destId="{3628F477-8060-4A4C-A91A-4614D28C8251}" srcOrd="8" destOrd="0" presId="urn:microsoft.com/office/officeart/2005/8/layout/pList1#1"/>
    <dgm:cxn modelId="{F3173968-C153-4974-8634-1AE208905607}" type="presParOf" srcId="{3628F477-8060-4A4C-A91A-4614D28C8251}" destId="{576C8ED3-EC83-470A-85CF-AA6E42F5AA56}" srcOrd="0" destOrd="0" presId="urn:microsoft.com/office/officeart/2005/8/layout/pList1#1"/>
    <dgm:cxn modelId="{7AB35021-5764-4D4B-98E9-D05FC7501BF0}" type="presParOf" srcId="{3628F477-8060-4A4C-A91A-4614D28C8251}" destId="{5B88743D-322C-40A5-8970-969BCC06D2F0}" srcOrd="1" destOrd="0" presId="urn:microsoft.com/office/officeart/2005/8/layout/pList1#1"/>
    <dgm:cxn modelId="{925BE6E1-0107-4ABB-A568-402645BDA7C7}" type="presParOf" srcId="{8B0DCFE8-8156-4BFB-A092-EFC21DE07252}" destId="{6F9790F6-5B71-45BC-8B2F-E01DD78DA721}" srcOrd="9" destOrd="0" presId="urn:microsoft.com/office/officeart/2005/8/layout/pList1#1"/>
    <dgm:cxn modelId="{EA2C31EC-F67E-4524-9AAA-A5EC929ACE95}" type="presParOf" srcId="{8B0DCFE8-8156-4BFB-A092-EFC21DE07252}" destId="{DE2B7357-1C8F-401E-A2C3-C3DE4A3A4A35}" srcOrd="10" destOrd="0" presId="urn:microsoft.com/office/officeart/2005/8/layout/pList1#1"/>
    <dgm:cxn modelId="{A0A1BF1E-D199-4CA2-A018-FCA74442287C}" type="presParOf" srcId="{DE2B7357-1C8F-401E-A2C3-C3DE4A3A4A35}" destId="{1B912BAE-D578-4102-B8E9-9E943CF7CA6B}" srcOrd="0" destOrd="0" presId="urn:microsoft.com/office/officeart/2005/8/layout/pList1#1"/>
    <dgm:cxn modelId="{0FB5A113-A65D-4E15-B3AB-CDB4ECEF3D47}" type="presParOf" srcId="{DE2B7357-1C8F-401E-A2C3-C3DE4A3A4A35}" destId="{F420BB66-8377-41D9-8561-9DBC69D9B0C9}" srcOrd="1" destOrd="0" presId="urn:microsoft.com/office/officeart/2005/8/layout/p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9F6F5-CCF3-443D-86C9-244FD3FFFD77}">
      <dsp:nvSpPr>
        <dsp:cNvPr id="0" name=""/>
        <dsp:cNvSpPr/>
      </dsp:nvSpPr>
      <dsp:spPr>
        <a:xfrm>
          <a:off x="5001" y="865435"/>
          <a:ext cx="2346979" cy="1617069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59E58-E14D-4B80-AF34-53862C308118}">
      <dsp:nvSpPr>
        <dsp:cNvPr id="0" name=""/>
        <dsp:cNvSpPr/>
      </dsp:nvSpPr>
      <dsp:spPr>
        <a:xfrm>
          <a:off x="5001" y="2482504"/>
          <a:ext cx="2346979" cy="87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Drag and Drop UI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001" y="2482504"/>
        <a:ext cx="2346979" cy="870729"/>
      </dsp:txXfrm>
    </dsp:sp>
    <dsp:sp modelId="{D241B96A-DDC0-4AA8-A4E7-7CB56EA80ACA}">
      <dsp:nvSpPr>
        <dsp:cNvPr id="0" name=""/>
        <dsp:cNvSpPr/>
      </dsp:nvSpPr>
      <dsp:spPr>
        <a:xfrm>
          <a:off x="2586777" y="865435"/>
          <a:ext cx="2346979" cy="1617069"/>
        </a:xfrm>
        <a:prstGeom prst="round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E6308-7F5D-4EA1-887D-7E0C6901640D}">
      <dsp:nvSpPr>
        <dsp:cNvPr id="0" name=""/>
        <dsp:cNvSpPr/>
      </dsp:nvSpPr>
      <dsp:spPr>
        <a:xfrm>
          <a:off x="2586777" y="2482504"/>
          <a:ext cx="2346979" cy="87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Extensible Framework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586777" y="2482504"/>
        <a:ext cx="2346979" cy="870729"/>
      </dsp:txXfrm>
    </dsp:sp>
    <dsp:sp modelId="{E4258AE5-D360-403E-84FA-84A5488185A2}">
      <dsp:nvSpPr>
        <dsp:cNvPr id="0" name=""/>
        <dsp:cNvSpPr/>
      </dsp:nvSpPr>
      <dsp:spPr>
        <a:xfrm>
          <a:off x="5408814" y="865435"/>
          <a:ext cx="2346979" cy="1617069"/>
        </a:xfrm>
        <a:prstGeom prst="round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EA3C1-79F3-49D4-9C96-0595A808D65D}">
      <dsp:nvSpPr>
        <dsp:cNvPr id="0" name=""/>
        <dsp:cNvSpPr/>
      </dsp:nvSpPr>
      <dsp:spPr>
        <a:xfrm>
          <a:off x="5168554" y="2482504"/>
          <a:ext cx="2827500" cy="87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Powerful Data Handling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168554" y="2482504"/>
        <a:ext cx="2827500" cy="870729"/>
      </dsp:txXfrm>
    </dsp:sp>
    <dsp:sp modelId="{B80A004B-37E0-45DC-A676-1E65781FFCF0}">
      <dsp:nvSpPr>
        <dsp:cNvPr id="0" name=""/>
        <dsp:cNvSpPr/>
      </dsp:nvSpPr>
      <dsp:spPr>
        <a:xfrm>
          <a:off x="47645" y="3587931"/>
          <a:ext cx="2346979" cy="1617069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F2A46-B92B-4196-9DD9-010DB1ADC3E4}">
      <dsp:nvSpPr>
        <dsp:cNvPr id="0" name=""/>
        <dsp:cNvSpPr/>
      </dsp:nvSpPr>
      <dsp:spPr>
        <a:xfrm>
          <a:off x="0" y="5205001"/>
          <a:ext cx="2709259" cy="87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solidFill>
                <a:schemeClr val="tx1"/>
              </a:solidFill>
            </a:rPr>
            <a:t>Validate with Checkpoints</a:t>
          </a:r>
          <a:endParaRPr lang="en-US" sz="1800" b="0" kern="1200" dirty="0">
            <a:solidFill>
              <a:schemeClr val="tx1"/>
            </a:solidFill>
          </a:endParaRPr>
        </a:p>
      </dsp:txBody>
      <dsp:txXfrm>
        <a:off x="0" y="5205001"/>
        <a:ext cx="2709259" cy="870729"/>
      </dsp:txXfrm>
    </dsp:sp>
    <dsp:sp modelId="{576C8ED3-EC83-470A-85CF-AA6E42F5AA56}">
      <dsp:nvSpPr>
        <dsp:cNvPr id="0" name=""/>
        <dsp:cNvSpPr/>
      </dsp:nvSpPr>
      <dsp:spPr>
        <a:xfrm>
          <a:off x="2714641" y="3587931"/>
          <a:ext cx="2346979" cy="1617069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8743D-322C-40A5-8970-969BCC06D2F0}">
      <dsp:nvSpPr>
        <dsp:cNvPr id="0" name=""/>
        <dsp:cNvSpPr/>
      </dsp:nvSpPr>
      <dsp:spPr>
        <a:xfrm>
          <a:off x="2486021" y="5205001"/>
          <a:ext cx="2346979" cy="87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Integration ALM/LR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486021" y="5205001"/>
        <a:ext cx="2346979" cy="870729"/>
      </dsp:txXfrm>
    </dsp:sp>
    <dsp:sp modelId="{1B912BAE-D578-4102-B8E9-9E943CF7CA6B}">
      <dsp:nvSpPr>
        <dsp:cNvPr id="0" name=""/>
        <dsp:cNvSpPr/>
      </dsp:nvSpPr>
      <dsp:spPr>
        <a:xfrm>
          <a:off x="5457843" y="3552421"/>
          <a:ext cx="2346979" cy="1617069"/>
        </a:xfrm>
        <a:prstGeom prst="round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0BB66-8377-41D9-8561-9DBC69D9B0C9}">
      <dsp:nvSpPr>
        <dsp:cNvPr id="0" name=""/>
        <dsp:cNvSpPr/>
      </dsp:nvSpPr>
      <dsp:spPr>
        <a:xfrm>
          <a:off x="5000651" y="5136953"/>
          <a:ext cx="2346979" cy="870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solidFill>
                <a:schemeClr val="tx1"/>
              </a:solidFill>
            </a:rPr>
            <a:t>Flexible Custom Codes</a:t>
          </a:r>
          <a:endParaRPr lang="en-US" sz="1800" b="0" kern="1200" dirty="0">
            <a:solidFill>
              <a:schemeClr val="tx1"/>
            </a:solidFill>
          </a:endParaRPr>
        </a:p>
      </dsp:txBody>
      <dsp:txXfrm>
        <a:off x="5000651" y="5136953"/>
        <a:ext cx="2346979" cy="870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#1">
  <dgm:title val=""/>
  <dgm:desc val=""/>
  <dgm:catLst>
    <dgm:cat type="list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80090" y="47213"/>
            <a:ext cx="4530210" cy="4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14339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246" y="9257109"/>
            <a:ext cx="550738" cy="46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15"/>
          <p:cNvSpPr>
            <a:spLocks noChangeArrowheads="1"/>
          </p:cNvSpPr>
          <p:nvPr/>
        </p:nvSpPr>
        <p:spPr bwMode="auto">
          <a:xfrm>
            <a:off x="204560" y="9563994"/>
            <a:ext cx="383943" cy="232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algn="l">
              <a:defRPr/>
            </a:pPr>
            <a:fld id="{F44E4FBC-F6B7-4110-9300-80CCBE327D3F}" type="slidenum">
              <a:rPr lang="he-IL" altLang="en-US" sz="900" smtClean="0">
                <a:solidFill>
                  <a:schemeClr val="bg2"/>
                </a:solidFill>
                <a:latin typeface="Futura Bk" panose="020B0502020204020303" pitchFamily="34" charset="0"/>
              </a:rPr>
              <a:pPr algn="l">
                <a:defRPr/>
              </a:pPr>
              <a:t>‹#›</a:t>
            </a:fld>
            <a:endParaRPr lang="en-US" altLang="en-US" sz="900" smtClean="0">
              <a:solidFill>
                <a:schemeClr val="bg2"/>
              </a:solidFill>
              <a:latin typeface="Futura Bk" panose="020B0502020204020303" pitchFamily="34" charset="0"/>
            </a:endParaRPr>
          </a:p>
        </p:txBody>
      </p:sp>
      <p:sp>
        <p:nvSpPr>
          <p:cNvPr id="4101" name="Rectangle 16"/>
          <p:cNvSpPr>
            <a:spLocks noChangeArrowheads="1"/>
          </p:cNvSpPr>
          <p:nvPr/>
        </p:nvSpPr>
        <p:spPr bwMode="auto">
          <a:xfrm>
            <a:off x="599518" y="9563994"/>
            <a:ext cx="1104622" cy="232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smtClean="0">
                <a:solidFill>
                  <a:schemeClr val="bg2"/>
                </a:solidFill>
                <a:latin typeface="Futura Bk" panose="020B0502020204020303" pitchFamily="34" charset="0"/>
              </a:rPr>
              <a:t>October 2003</a:t>
            </a:r>
          </a:p>
        </p:txBody>
      </p:sp>
      <p:sp>
        <p:nvSpPr>
          <p:cNvPr id="4102" name="Rectangle 17"/>
          <p:cNvSpPr>
            <a:spLocks noChangeArrowheads="1"/>
          </p:cNvSpPr>
          <p:nvPr/>
        </p:nvSpPr>
        <p:spPr bwMode="auto">
          <a:xfrm>
            <a:off x="1749772" y="9486430"/>
            <a:ext cx="3801663" cy="310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smtClean="0">
                <a:solidFill>
                  <a:schemeClr val="bg2"/>
                </a:solidFill>
                <a:latin typeface="Futura Bk" panose="020B0502020204020303" pitchFamily="34" charset="0"/>
              </a:rPr>
              <a:t>Copyright © 2006 HP corporate presentation.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44492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20975" y="242888"/>
            <a:ext cx="3935413" cy="2952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7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81664" y="244496"/>
            <a:ext cx="2512936" cy="330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48619" y="3456662"/>
            <a:ext cx="6237496" cy="574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pic>
        <p:nvPicPr>
          <p:cNvPr id="1331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246" y="9257109"/>
            <a:ext cx="550738" cy="46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8" name="Rectangle 13"/>
          <p:cNvSpPr>
            <a:spLocks noChangeArrowheads="1"/>
          </p:cNvSpPr>
          <p:nvPr/>
        </p:nvSpPr>
        <p:spPr bwMode="auto">
          <a:xfrm>
            <a:off x="204560" y="9563994"/>
            <a:ext cx="383943" cy="232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algn="l">
              <a:defRPr/>
            </a:pPr>
            <a:fld id="{9427C101-42AE-4B24-84DC-70897B1DD646}" type="slidenum">
              <a:rPr lang="he-IL" altLang="en-US" sz="900" smtClean="0">
                <a:solidFill>
                  <a:schemeClr val="bg2"/>
                </a:solidFill>
                <a:latin typeface="Futura Bk" panose="020B0502020204020303" pitchFamily="34" charset="0"/>
              </a:rPr>
              <a:pPr algn="l">
                <a:defRPr/>
              </a:pPr>
              <a:t>‹#›</a:t>
            </a:fld>
            <a:endParaRPr lang="en-US" altLang="en-US" sz="900" smtClean="0">
              <a:solidFill>
                <a:schemeClr val="bg2"/>
              </a:solidFill>
              <a:latin typeface="Futura Bk" panose="020B0502020204020303" pitchFamily="34" charset="0"/>
            </a:endParaRPr>
          </a:p>
        </p:txBody>
      </p:sp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599518" y="9563994"/>
            <a:ext cx="1104622" cy="232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smtClean="0">
                <a:solidFill>
                  <a:schemeClr val="bg2"/>
                </a:solidFill>
                <a:latin typeface="Futura Bk" panose="020B0502020204020303" pitchFamily="34" charset="0"/>
              </a:rPr>
              <a:t>October 2003</a:t>
            </a:r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1749772" y="9486430"/>
            <a:ext cx="3801663" cy="310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smtClean="0">
                <a:solidFill>
                  <a:schemeClr val="bg2"/>
                </a:solidFill>
                <a:latin typeface="Futura Bk" panose="020B0502020204020303" pitchFamily="34" charset="0"/>
              </a:rPr>
              <a:t>Copyright © 2006 HP corporate presentation.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71253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9063" indent="-119063" algn="l" rtl="0" eaLnBrk="0" fontAlgn="base" hangingPunct="0">
      <a:lnSpc>
        <a:spcPct val="90000"/>
      </a:lnSpc>
      <a:spcBef>
        <a:spcPct val="25000"/>
      </a:spcBef>
      <a:spcAft>
        <a:spcPct val="10000"/>
      </a:spcAft>
      <a:buClr>
        <a:schemeClr val="bg2"/>
      </a:buClr>
      <a:buChar char="•"/>
      <a:defRPr sz="1200" kern="1200">
        <a:solidFill>
          <a:schemeClr val="tx1"/>
        </a:solidFill>
        <a:latin typeface="Futura Bk" panose="020B0502020204020303" pitchFamily="34" charset="0"/>
        <a:ea typeface="+mn-ea"/>
        <a:cs typeface="+mn-cs"/>
      </a:defRPr>
    </a:lvl1pPr>
    <a:lvl2pPr marL="344488" indent="-111125" algn="l" rtl="0" eaLnBrk="0" fontAlgn="base" hangingPunct="0">
      <a:lnSpc>
        <a:spcPct val="90000"/>
      </a:lnSpc>
      <a:spcBef>
        <a:spcPct val="25000"/>
      </a:spcBef>
      <a:spcAft>
        <a:spcPct val="10000"/>
      </a:spcAft>
      <a:buClr>
        <a:schemeClr val="bg2"/>
      </a:buClr>
      <a:buFont typeface="Futura Bk" panose="020B0502020204020303" pitchFamily="34" charset="0"/>
      <a:buChar char="–"/>
      <a:defRPr sz="1000" kern="1200">
        <a:solidFill>
          <a:schemeClr val="tx1"/>
        </a:solidFill>
        <a:latin typeface="Futura Bk" panose="020B0502020204020303" pitchFamily="34" charset="0"/>
        <a:ea typeface="+mn-ea"/>
        <a:cs typeface="+mn-cs"/>
      </a:defRPr>
    </a:lvl2pPr>
    <a:lvl3pPr marL="569913" indent="-106363" algn="l" rtl="0" eaLnBrk="0" fontAlgn="base" hangingPunct="0">
      <a:lnSpc>
        <a:spcPct val="90000"/>
      </a:lnSpc>
      <a:spcBef>
        <a:spcPct val="25000"/>
      </a:spcBef>
      <a:spcAft>
        <a:spcPct val="10000"/>
      </a:spcAft>
      <a:buClr>
        <a:schemeClr val="bg2"/>
      </a:buClr>
      <a:buChar char="•"/>
      <a:defRPr sz="900" kern="1200">
        <a:solidFill>
          <a:schemeClr val="tx1"/>
        </a:solidFill>
        <a:latin typeface="Futura Bk" panose="020B0502020204020303" pitchFamily="34" charset="0"/>
        <a:ea typeface="+mn-ea"/>
        <a:cs typeface="+mn-cs"/>
      </a:defRPr>
    </a:lvl3pPr>
    <a:lvl4pPr marL="795338" indent="-106363" algn="l" rtl="0" eaLnBrk="0" fontAlgn="base" hangingPunct="0">
      <a:lnSpc>
        <a:spcPct val="90000"/>
      </a:lnSpc>
      <a:spcBef>
        <a:spcPct val="25000"/>
      </a:spcBef>
      <a:spcAft>
        <a:spcPct val="10000"/>
      </a:spcAft>
      <a:buClr>
        <a:schemeClr val="bg2"/>
      </a:buClr>
      <a:buFont typeface="Futura Bk" panose="020B0502020204020303" pitchFamily="34" charset="0"/>
      <a:buChar char="–"/>
      <a:defRPr sz="900" kern="1200">
        <a:solidFill>
          <a:schemeClr val="tx1"/>
        </a:solidFill>
        <a:latin typeface="Futura Bk" panose="020B0502020204020303" pitchFamily="34" charset="0"/>
        <a:ea typeface="+mn-ea"/>
        <a:cs typeface="+mn-cs"/>
      </a:defRPr>
    </a:lvl4pPr>
    <a:lvl5pPr marL="1033463" indent="-119063" algn="l" rtl="0" eaLnBrk="0" fontAlgn="base" hangingPunct="0">
      <a:lnSpc>
        <a:spcPct val="90000"/>
      </a:lnSpc>
      <a:spcBef>
        <a:spcPct val="25000"/>
      </a:spcBef>
      <a:spcAft>
        <a:spcPct val="10000"/>
      </a:spcAft>
      <a:buClr>
        <a:schemeClr val="bg2"/>
      </a:buClr>
      <a:buChar char="•"/>
      <a:defRPr sz="900" kern="1200">
        <a:solidFill>
          <a:schemeClr val="tx1"/>
        </a:solidFill>
        <a:latin typeface="Futura Bk" panose="020B05020202040203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35334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Services are fragile – a service can be broken if a dependent service</a:t>
            </a:r>
            <a:r>
              <a:rPr lang="en-US" baseline="0" dirty="0" smtClean="0"/>
              <a:t>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236003" y="9581961"/>
            <a:ext cx="325730" cy="184666"/>
          </a:xfrm>
          <a:prstGeom prst="rect">
            <a:avLst/>
          </a:prstGeom>
        </p:spPr>
        <p:txBody>
          <a:bodyPr/>
          <a:lstStyle/>
          <a:p>
            <a:fld id="{EB716526-6CFB-422E-B91A-038B092DD97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46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Services are vulnerable – you can pass anything into</a:t>
            </a:r>
            <a:r>
              <a:rPr lang="en-US" baseline="0" dirty="0" smtClean="0"/>
              <a:t> a service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(Persian text: ‘Aw nah! </a:t>
            </a:r>
            <a:r>
              <a:rPr lang="en-US" baseline="0" dirty="0" err="1" smtClean="0"/>
              <a:t>Israeil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h’karha</a:t>
            </a:r>
            <a:r>
              <a:rPr lang="en-US" baseline="0" dirty="0" smtClean="0"/>
              <a:t>’ “Oh no! Israel hackers!”)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236003" y="9581961"/>
            <a:ext cx="325730" cy="184666"/>
          </a:xfrm>
          <a:prstGeom prst="rect">
            <a:avLst/>
          </a:prstGeom>
        </p:spPr>
        <p:txBody>
          <a:bodyPr/>
          <a:lstStyle/>
          <a:p>
            <a:fld id="{EB716526-6CFB-422E-B91A-038B092DD9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21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need to be tested end to end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236003" y="9581961"/>
            <a:ext cx="325730" cy="184666"/>
          </a:xfrm>
          <a:prstGeom prst="rect">
            <a:avLst/>
          </a:prstGeom>
        </p:spPr>
        <p:txBody>
          <a:bodyPr/>
          <a:lstStyle/>
          <a:p>
            <a:fld id="{EB716526-6CFB-422E-B91A-038B092DD97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82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39775"/>
            <a:ext cx="4937125" cy="370363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768" y="4690944"/>
            <a:ext cx="5438140" cy="4443076"/>
          </a:xfrm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8204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39775"/>
            <a:ext cx="4937125" cy="3703638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768" y="4690944"/>
            <a:ext cx="5438140" cy="4443076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34250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203719" y="10177762"/>
            <a:ext cx="330443" cy="19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5037FA08-A189-41A3-90F2-5538A573DE97}" type="slidenum">
              <a:rPr lang="en-US" altLang="en-US"/>
              <a:pPr algn="ctr" eaLnBrk="1" hangingPunct="1"/>
              <a:t>15</a:t>
            </a:fld>
            <a:endParaRPr lang="en-US" altLang="en-US"/>
          </a:p>
        </p:txBody>
      </p:sp>
      <p:sp>
        <p:nvSpPr>
          <p:cNvPr id="33797" name="Date Placeholder 4"/>
          <p:cNvSpPr>
            <a:spLocks noGrp="1"/>
          </p:cNvSpPr>
          <p:nvPr>
            <p:ph type="dt" sz="quarter" idx="4294967295"/>
          </p:nvPr>
        </p:nvSpPr>
        <p:spPr bwMode="auto">
          <a:xfrm>
            <a:off x="267501" y="10177762"/>
            <a:ext cx="1172285" cy="19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69186083-3D9E-4001-89E1-7C4D1D0DA258}" type="datetime3">
              <a:rPr lang="en-US" altLang="en-US"/>
              <a:pPr algn="ctr" eaLnBrk="1" hangingPunct="1"/>
              <a:t>15 April 2016</a:t>
            </a:fld>
            <a:endParaRPr lang="en-US" altLang="en-US"/>
          </a:p>
        </p:txBody>
      </p:sp>
      <p:sp>
        <p:nvSpPr>
          <p:cNvPr id="33798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5661582" y="10177762"/>
            <a:ext cx="824533" cy="19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HP Restricted</a:t>
            </a:r>
          </a:p>
        </p:txBody>
      </p:sp>
    </p:spTree>
    <p:extLst>
      <p:ext uri="{BB962C8B-B14F-4D97-AF65-F5344CB8AC3E}">
        <p14:creationId xmlns:p14="http://schemas.microsoft.com/office/powerpoint/2010/main" val="3580148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69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39775"/>
            <a:ext cx="4937125" cy="3703638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768" y="4690944"/>
            <a:ext cx="5438140" cy="4443076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40787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39775"/>
            <a:ext cx="4937125" cy="370363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768" y="4690944"/>
            <a:ext cx="5438140" cy="4443076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67576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39775"/>
            <a:ext cx="4937125" cy="370363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768" y="4690944"/>
            <a:ext cx="5438140" cy="4443076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2023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39775"/>
            <a:ext cx="4937125" cy="370363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768" y="4690944"/>
            <a:ext cx="5438140" cy="4443076"/>
          </a:xfrm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50325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39775"/>
            <a:ext cx="4937125" cy="3703638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768" y="4690944"/>
            <a:ext cx="5438140" cy="4443076"/>
          </a:xfrm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092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39775"/>
            <a:ext cx="4937125" cy="3703638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768" y="4690944"/>
            <a:ext cx="5438140" cy="4443076"/>
          </a:xfrm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13847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Iftach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Organizations need to test early – Can’t wait for 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271269" y="9581961"/>
            <a:ext cx="255198" cy="184666"/>
          </a:xfrm>
          <a:prstGeom prst="rect">
            <a:avLst/>
          </a:prstGeom>
        </p:spPr>
        <p:txBody>
          <a:bodyPr/>
          <a:lstStyle/>
          <a:p>
            <a:fld id="{EB716526-6CFB-422E-B91A-038B092DD97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71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QA needs to get more information from Dev, and quickly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271269" y="9581961"/>
            <a:ext cx="255198" cy="184666"/>
          </a:xfrm>
          <a:prstGeom prst="rect">
            <a:avLst/>
          </a:prstGeom>
        </p:spPr>
        <p:txBody>
          <a:bodyPr/>
          <a:lstStyle/>
          <a:p>
            <a:fld id="{EB716526-6CFB-422E-B91A-038B092DD97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6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Sometimes there’s no UI – you need to test the service directly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236003" y="9581961"/>
            <a:ext cx="325730" cy="184666"/>
          </a:xfrm>
          <a:prstGeom prst="rect">
            <a:avLst/>
          </a:prstGeom>
        </p:spPr>
        <p:txBody>
          <a:bodyPr/>
          <a:lstStyle/>
          <a:p>
            <a:fld id="{EB716526-6CFB-422E-B91A-038B092DD97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76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Services need to conform a standard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236003" y="9581961"/>
            <a:ext cx="325730" cy="184666"/>
          </a:xfrm>
          <a:prstGeom prst="rect">
            <a:avLst/>
          </a:prstGeom>
        </p:spPr>
        <p:txBody>
          <a:bodyPr/>
          <a:lstStyle/>
          <a:p>
            <a:fld id="{EB716526-6CFB-422E-B91A-038B092DD9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48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8613" y="6345238"/>
            <a:ext cx="8013700" cy="304800"/>
          </a:xfrm>
          <a:prstGeom prst="rect">
            <a:avLst/>
          </a:prstGeom>
          <a:noFill/>
        </p:spPr>
        <p:txBody>
          <a:bodyPr lIns="0"/>
          <a:lstStyle/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33" dirty="0">
                <a:solidFill>
                  <a:schemeClr val="tx1"/>
                </a:solidFill>
                <a:latin typeface="HP Simplified"/>
                <a:cs typeface="HP Simplified"/>
              </a:rPr>
              <a:t>© Copyright 2016 Hewlett-Packard Enterprise Company.  The information contained herein is subject to change without notice.</a:t>
            </a:r>
          </a:p>
        </p:txBody>
      </p:sp>
      <p:sp>
        <p:nvSpPr>
          <p:cNvPr id="1232914" name="Rectangle 18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33388" y="3741738"/>
            <a:ext cx="4570412" cy="914400"/>
          </a:xfrm>
          <a:extLst>
            <a:ext uri="{909E8E84-426E-40DD-AFC4-6F175D3DCCD1}">
              <a14:hiddenFill xmlns:a14="http://schemas.microsoft.com/office/drawing/2010/main">
                <a:solidFill>
                  <a:srgbClr val="0071B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/>
                </a:solidFill>
                <a:latin typeface="Futura Hv" panose="020B0702020204020204" pitchFamily="34" charset="0"/>
              </a:defRPr>
            </a:lvl1pPr>
          </a:lstStyle>
          <a:p>
            <a:pPr lvl="0"/>
            <a:r>
              <a:rPr lang="en-US" altLang="en-US" noProof="0" dirty="0" smtClean="0"/>
              <a:t>Click to edit Master subtitle style</a:t>
            </a:r>
          </a:p>
        </p:txBody>
      </p:sp>
      <p:sp>
        <p:nvSpPr>
          <p:cNvPr id="1232915" name="Rectangle 19"/>
          <p:cNvSpPr>
            <a:spLocks noGrp="1" noChangeArrowheads="1"/>
          </p:cNvSpPr>
          <p:nvPr>
            <p:ph type="ctrTitle"/>
          </p:nvPr>
        </p:nvSpPr>
        <p:spPr bwMode="invGray">
          <a:xfrm>
            <a:off x="441325" y="274638"/>
            <a:ext cx="4551363" cy="3059112"/>
          </a:xfrm>
          <a:extLst>
            <a:ext uri="{909E8E84-426E-40DD-AFC4-6F175D3DCCD1}">
              <a14:hiddenFill xmlns:a14="http://schemas.microsoft.com/office/drawing/2010/main">
                <a:solidFill>
                  <a:srgbClr val="0071B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1"/>
                </a:solidFill>
                <a:latin typeface="HP Simplified" panose="020B0604020204020204" pitchFamily="34" charset="0"/>
              </a:defRPr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276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51E85-9BE5-4F88-B622-3E4793A58678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E6DDB-9D69-422D-9E5D-F715AB8EDD03}" type="datetime3">
              <a:rPr lang="en-US" altLang="en-US"/>
              <a:pPr>
                <a:defRPr/>
              </a:pPr>
              <a:t>15 April 2016</a:t>
            </a:fld>
            <a:endParaRPr lang="en-US" alt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0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114300"/>
            <a:ext cx="2068512" cy="5965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114300"/>
            <a:ext cx="6053138" cy="5965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0C922-4978-48E6-982D-68CDBD5EE833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A4603-E490-40FA-B498-174ADE8A8062}" type="datetime3">
              <a:rPr lang="en-US" altLang="en-US"/>
              <a:pPr>
                <a:defRPr/>
              </a:pPr>
              <a:t>15 April 2016</a:t>
            </a:fld>
            <a:endParaRPr lang="en-US" alt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227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114300"/>
            <a:ext cx="82454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0050" y="1447800"/>
            <a:ext cx="8272463" cy="46323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94A51-7E77-455A-A1D5-69022C27C037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F319E-C607-43C4-87F1-D27F46E1E606}" type="datetime3">
              <a:rPr lang="en-US" altLang="en-US"/>
              <a:pPr>
                <a:defRPr/>
              </a:pPr>
              <a:t>15 April 2016</a:t>
            </a:fld>
            <a:endParaRPr lang="en-US" alt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845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5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02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447800"/>
            <a:ext cx="4059238" cy="4632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47800"/>
            <a:ext cx="4060825" cy="4632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84E7A-A21D-4D0B-9E63-2FFF642762C7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92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1392D-87E7-48B0-BD20-E2A9E066DCD9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A1742-974E-4C60-8044-1E81407B0874}" type="datetime3">
              <a:rPr lang="en-US" altLang="en-US"/>
              <a:pPr>
                <a:defRPr/>
              </a:pPr>
              <a:t>15 April 2016</a:t>
            </a:fld>
            <a:endParaRPr lang="en-US" alt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07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F3304-7A75-498D-9B36-7BB2D59C3CA1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EFDF1-F452-41E3-95FF-5E9DCC6F842A}" type="datetime3">
              <a:rPr lang="en-US" altLang="en-US"/>
              <a:pPr>
                <a:defRPr/>
              </a:pPr>
              <a:t>15 April 2016</a:t>
            </a:fld>
            <a:endParaRPr lang="en-US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32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0D592-4457-4D66-817F-A806E00AFFEC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839E0-65BD-4D76-932A-F793B32C6AC4}" type="datetime3">
              <a:rPr lang="en-US" altLang="en-US"/>
              <a:pPr>
                <a:defRPr/>
              </a:pPr>
              <a:t>15 April 2016</a:t>
            </a:fld>
            <a:endParaRPr lang="en-US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99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2382C-E10A-4934-BF7D-D1262BABF1DC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DC805-7E57-4B88-B4BB-30E60F1C024C}" type="datetime3">
              <a:rPr lang="en-US" altLang="en-US"/>
              <a:pPr>
                <a:defRPr/>
              </a:pPr>
              <a:t>15 April 2016</a:t>
            </a:fld>
            <a:endParaRPr lang="en-US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58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305B0-F71A-46F9-8AF1-B5D83A893904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>
          <a:xfrm>
            <a:off x="836613" y="6550025"/>
            <a:ext cx="11144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59B5A-80F3-4ED7-8D5D-D8B747D24180}" type="datetime3">
              <a:rPr lang="en-US" altLang="en-US"/>
              <a:pPr>
                <a:defRPr/>
              </a:pPr>
              <a:t>15 April 2016</a:t>
            </a:fld>
            <a:endParaRPr lang="en-US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897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114300"/>
            <a:ext cx="8245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447800"/>
            <a:ext cx="8272463" cy="463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ltGray">
          <a:xfrm>
            <a:off x="0" y="1171575"/>
            <a:ext cx="257175" cy="5686425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>
            <a:lvl1pPr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ltGray">
          <a:xfrm>
            <a:off x="0" y="0"/>
            <a:ext cx="257175" cy="1114425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>
            <a:lvl1pPr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231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8150" y="6550025"/>
            <a:ext cx="3873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900">
                <a:solidFill>
                  <a:srgbClr val="848589"/>
                </a:solidFill>
                <a:latin typeface="+mn-lt"/>
              </a:defRPr>
            </a:lvl1pPr>
          </a:lstStyle>
          <a:p>
            <a:pPr>
              <a:defRPr/>
            </a:pPr>
            <a:fld id="{6843F778-2475-42BE-9E7F-32DF22FCC8DB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318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97075" y="6550025"/>
            <a:ext cx="53594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900">
                <a:solidFill>
                  <a:srgbClr val="848589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1032" name="Picture 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338888"/>
            <a:ext cx="114300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2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2pPr>
      <a:lvl3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3pPr>
      <a:lvl4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4pPr>
      <a:lvl5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5pPr>
      <a:lvl6pPr marL="457200" algn="l" rtl="0" fontAlgn="base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6pPr>
      <a:lvl7pPr marL="914400" algn="l" rtl="0" fontAlgn="base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7pPr>
      <a:lvl8pPr marL="1371600" algn="l" rtl="0" fontAlgn="base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8pPr>
      <a:lvl9pPr marL="1828800" algn="l" rtl="0" fontAlgn="base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anose="020B0502020204020303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SzPct val="8000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Font typeface="Futura Bk" panose="020B0502020204020303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228600" algn="l" rtl="0" eaLnBrk="0" fontAlgn="base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Font typeface="Futura Bk" panose="020B0502020204020303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325" y="274638"/>
            <a:ext cx="7870825" cy="3059112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defRPr/>
            </a:pPr>
            <a:r>
              <a:rPr lang="en-US" altLang="en-US" sz="4800" b="1" spc="-133" dirty="0">
                <a:cs typeface="HP Simplified" pitchFamily="34" charset="0"/>
              </a:rPr>
              <a:t>UFT API Testing Overview</a:t>
            </a:r>
          </a:p>
        </p:txBody>
      </p:sp>
      <p:sp>
        <p:nvSpPr>
          <p:cNvPr id="15363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April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5717853" y="4071926"/>
            <a:ext cx="1871429" cy="1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Callout 7"/>
          <p:cNvSpPr/>
          <p:nvPr/>
        </p:nvSpPr>
        <p:spPr>
          <a:xfrm>
            <a:off x="899592" y="1357298"/>
            <a:ext cx="3214710" cy="1857388"/>
          </a:xfrm>
          <a:prstGeom prst="wedgeEllipseCallout">
            <a:avLst>
              <a:gd name="adj1" fmla="val -4519"/>
              <a:gd name="adj2" fmla="val 87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800" dirty="0" smtClean="0">
                <a:latin typeface="Comic Sans MS" pitchFamily="66" charset="0"/>
              </a:rPr>
              <a:t>Hey, you broke the interface!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4932040" y="1428736"/>
            <a:ext cx="3214710" cy="1857388"/>
          </a:xfrm>
          <a:prstGeom prst="wedgeEllipseCallout">
            <a:avLst>
              <a:gd name="adj1" fmla="val -4519"/>
              <a:gd name="adj2" fmla="val 87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800" dirty="0" smtClean="0">
                <a:latin typeface="Comic Sans MS" pitchFamily="66" charset="0"/>
              </a:rPr>
              <a:t>Hmm. It works on my machine…</a:t>
            </a:r>
            <a:endParaRPr lang="en-US" sz="2800" dirty="0">
              <a:latin typeface="Comic Sans MS" pitchFamily="6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99658" y="4000504"/>
            <a:ext cx="1914287" cy="160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71161" y="784858"/>
            <a:ext cx="121887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QA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92043" y="784858"/>
            <a:ext cx="222831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Developer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28625" y="114301"/>
            <a:ext cx="8245475" cy="728848"/>
          </a:xfrm>
        </p:spPr>
        <p:txBody>
          <a:bodyPr anchor="ctr"/>
          <a:lstStyle/>
          <a:p>
            <a:r>
              <a:rPr lang="en-US" dirty="0" smtClean="0"/>
              <a:t>Challenges of Testing API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392999" y="5861958"/>
            <a:ext cx="8245475" cy="728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Services are fragile, and can be broken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easily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630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  <p:bldP spid="1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Callout 7"/>
          <p:cNvSpPr/>
          <p:nvPr/>
        </p:nvSpPr>
        <p:spPr>
          <a:xfrm>
            <a:off x="853234" y="1357298"/>
            <a:ext cx="3214710" cy="1857388"/>
          </a:xfrm>
          <a:prstGeom prst="wedgeEllipseCallout">
            <a:avLst>
              <a:gd name="adj1" fmla="val -4519"/>
              <a:gd name="adj2" fmla="val 87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800" dirty="0" smtClean="0">
                <a:latin typeface="Comic Sans MS" pitchFamily="66" charset="0"/>
              </a:rPr>
              <a:t>Yay! I managed to hack the service!</a:t>
            </a:r>
            <a:endParaRPr lang="en-US" sz="2800" dirty="0">
              <a:latin typeface="Comic Sans MS" pitchFamily="66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4738" y="4071942"/>
            <a:ext cx="1771428" cy="145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5450874" y="4012303"/>
            <a:ext cx="1573412" cy="1469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924803" y="784858"/>
            <a:ext cx="121887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QA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6056" y="784858"/>
            <a:ext cx="222831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Developer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8625" y="114301"/>
            <a:ext cx="8245475" cy="728848"/>
          </a:xfrm>
        </p:spPr>
        <p:txBody>
          <a:bodyPr anchor="ctr"/>
          <a:lstStyle/>
          <a:p>
            <a:r>
              <a:rPr lang="en-US" dirty="0" smtClean="0"/>
              <a:t>Challenges of Testing API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392999" y="5861958"/>
            <a:ext cx="8245475" cy="728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Services are vulnerable</a:t>
            </a:r>
            <a:r>
              <a:rPr lang="en-US" sz="2400" kern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, as anything can be passed in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4932040" y="1431189"/>
            <a:ext cx="2952328" cy="1857388"/>
          </a:xfrm>
          <a:prstGeom prst="wedgeEllipseCallout">
            <a:avLst>
              <a:gd name="adj1" fmla="val -4519"/>
              <a:gd name="adj2" fmla="val 87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AE" sz="2800" dirty="0"/>
              <a:t>اوه </a:t>
            </a:r>
            <a:r>
              <a:rPr lang="ar-AE" sz="2800" dirty="0" smtClean="0"/>
              <a:t>نه!</a:t>
            </a:r>
            <a:r>
              <a:rPr lang="ar-AE" sz="2800" dirty="0"/>
              <a:t> </a:t>
            </a:r>
            <a:r>
              <a:rPr lang="en-US" sz="2800" dirty="0" smtClean="0"/>
              <a:t> </a:t>
            </a:r>
            <a:r>
              <a:rPr lang="ar-AE" sz="2800" dirty="0" smtClean="0"/>
              <a:t>اسرائیل</a:t>
            </a:r>
            <a:r>
              <a:rPr lang="ar-AE" sz="2800" dirty="0"/>
              <a:t> </a:t>
            </a:r>
            <a:r>
              <a:rPr lang="ar-AE" sz="2800" dirty="0" smtClean="0"/>
              <a:t>هکرها!</a:t>
            </a:r>
            <a:endParaRPr lang="en-US" sz="2800" dirty="0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660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6.38298E-7 L 0.47934 6.38298E-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  <p:bldP spid="14" grpId="0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5645845" y="4091250"/>
            <a:ext cx="1871429" cy="1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Callout 7"/>
          <p:cNvSpPr/>
          <p:nvPr/>
        </p:nvSpPr>
        <p:spPr>
          <a:xfrm>
            <a:off x="611560" y="1450513"/>
            <a:ext cx="3816424" cy="1857388"/>
          </a:xfrm>
          <a:prstGeom prst="wedgeEllipseCallout">
            <a:avLst>
              <a:gd name="adj1" fmla="val -4519"/>
              <a:gd name="adj2" fmla="val 87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800" dirty="0" smtClean="0">
                <a:latin typeface="Comic Sans MS" pitchFamily="66" charset="0"/>
              </a:rPr>
              <a:t>How can I test the whole process?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4860032" y="1448060"/>
            <a:ext cx="3214710" cy="1857388"/>
          </a:xfrm>
          <a:prstGeom prst="wedgeEllipseCallout">
            <a:avLst>
              <a:gd name="adj1" fmla="val -4519"/>
              <a:gd name="adj2" fmla="val 87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800" dirty="0" smtClean="0">
                <a:latin typeface="Comic Sans MS" pitchFamily="66" charset="0"/>
              </a:rPr>
              <a:t>Use Unified Functional Testing!</a:t>
            </a:r>
            <a:endParaRPr lang="en-US" sz="2800" dirty="0">
              <a:latin typeface="Comic Sans MS" pitchFamily="6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27650" y="4165157"/>
            <a:ext cx="1685715" cy="145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899153" y="878073"/>
            <a:ext cx="121887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QA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0035" y="804182"/>
            <a:ext cx="222831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Developer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28625" y="114301"/>
            <a:ext cx="8245475" cy="728848"/>
          </a:xfrm>
        </p:spPr>
        <p:txBody>
          <a:bodyPr anchor="ctr"/>
          <a:lstStyle/>
          <a:p>
            <a:r>
              <a:rPr lang="en-US" dirty="0" smtClean="0"/>
              <a:t>Challenges of Testing API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392999" y="5861958"/>
            <a:ext cx="8245475" cy="728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Applications need to be tested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end-to-end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897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Challenges of API Testing (Summary)</a:t>
            </a:r>
          </a:p>
        </p:txBody>
      </p:sp>
      <p:grpSp>
        <p:nvGrpSpPr>
          <p:cNvPr id="27651" name="Group 7"/>
          <p:cNvGrpSpPr>
            <a:grpSpLocks/>
          </p:cNvGrpSpPr>
          <p:nvPr/>
        </p:nvGrpSpPr>
        <p:grpSpPr bwMode="auto">
          <a:xfrm>
            <a:off x="677863" y="1593850"/>
            <a:ext cx="7788275" cy="628650"/>
            <a:chOff x="0" y="544352"/>
            <a:chExt cx="7786742" cy="628875"/>
          </a:xfrm>
        </p:grpSpPr>
        <p:sp>
          <p:nvSpPr>
            <p:cNvPr id="27" name="Rounded Rectangle 26"/>
            <p:cNvSpPr/>
            <p:nvPr/>
          </p:nvSpPr>
          <p:spPr>
            <a:xfrm>
              <a:off x="0" y="544352"/>
              <a:ext cx="7786742" cy="6288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30156" y="574526"/>
              <a:ext cx="7726429" cy="5685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5250" tIns="95250" rIns="95250" bIns="95250" spcCol="1270" anchor="ctr"/>
            <a:lstStyle/>
            <a:p>
              <a:pPr marL="342900" indent="-342900" defTabSz="1111250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5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rPr>
                <a:t>Need to test early, can’t wait for UI</a:t>
              </a:r>
              <a:endParaRPr lang="en-US" sz="2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652" name="Group 8"/>
          <p:cNvGrpSpPr>
            <a:grpSpLocks/>
          </p:cNvGrpSpPr>
          <p:nvPr/>
        </p:nvGrpSpPr>
        <p:grpSpPr bwMode="auto">
          <a:xfrm>
            <a:off x="677863" y="2293938"/>
            <a:ext cx="7788275" cy="630237"/>
            <a:chOff x="0" y="1245227"/>
            <a:chExt cx="7786742" cy="628875"/>
          </a:xfrm>
        </p:grpSpPr>
        <p:sp>
          <p:nvSpPr>
            <p:cNvPr id="25" name="Rounded Rectangle 24"/>
            <p:cNvSpPr/>
            <p:nvPr/>
          </p:nvSpPr>
          <p:spPr>
            <a:xfrm>
              <a:off x="0" y="1245227"/>
              <a:ext cx="7786742" cy="6288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6"/>
            <p:cNvSpPr/>
            <p:nvPr/>
          </p:nvSpPr>
          <p:spPr>
            <a:xfrm>
              <a:off x="30156" y="1275324"/>
              <a:ext cx="7726429" cy="5686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5250" tIns="95250" rIns="95250" bIns="95250" spcCol="1270" anchor="ctr"/>
            <a:lstStyle/>
            <a:p>
              <a:pPr marL="342900" indent="-342900" defTabSz="1111250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500" dirty="0">
                  <a:solidFill>
                    <a:schemeClr val="tx1"/>
                  </a:solidFill>
                </a:rPr>
                <a:t>QA needs to get more information from Dev</a:t>
              </a:r>
            </a:p>
          </p:txBody>
        </p:sp>
      </p:grpSp>
      <p:grpSp>
        <p:nvGrpSpPr>
          <p:cNvPr id="27653" name="Group 9"/>
          <p:cNvGrpSpPr>
            <a:grpSpLocks/>
          </p:cNvGrpSpPr>
          <p:nvPr/>
        </p:nvGrpSpPr>
        <p:grpSpPr bwMode="auto">
          <a:xfrm>
            <a:off x="677863" y="2995613"/>
            <a:ext cx="7788275" cy="628650"/>
            <a:chOff x="0" y="1946102"/>
            <a:chExt cx="7786742" cy="628875"/>
          </a:xfrm>
        </p:grpSpPr>
        <p:sp>
          <p:nvSpPr>
            <p:cNvPr id="23" name="Rounded Rectangle 22"/>
            <p:cNvSpPr/>
            <p:nvPr/>
          </p:nvSpPr>
          <p:spPr>
            <a:xfrm>
              <a:off x="0" y="1946102"/>
              <a:ext cx="7786742" cy="6288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8"/>
            <p:cNvSpPr/>
            <p:nvPr/>
          </p:nvSpPr>
          <p:spPr>
            <a:xfrm>
              <a:off x="30156" y="1976275"/>
              <a:ext cx="7726429" cy="5685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5250" tIns="95250" rIns="95250" bIns="95250" spcCol="1270" anchor="ctr"/>
            <a:lstStyle/>
            <a:p>
              <a:pPr marL="342900" indent="-342900" defTabSz="1111250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500" dirty="0">
                  <a:solidFill>
                    <a:schemeClr val="tx1"/>
                  </a:solidFill>
                </a:rPr>
                <a:t>If there’s no UI, need to test service directly</a:t>
              </a:r>
            </a:p>
          </p:txBody>
        </p:sp>
      </p:grpSp>
      <p:grpSp>
        <p:nvGrpSpPr>
          <p:cNvPr id="27654" name="Group 10"/>
          <p:cNvGrpSpPr>
            <a:grpSpLocks/>
          </p:cNvGrpSpPr>
          <p:nvPr/>
        </p:nvGrpSpPr>
        <p:grpSpPr bwMode="auto">
          <a:xfrm>
            <a:off x="677863" y="3659188"/>
            <a:ext cx="7788275" cy="630237"/>
            <a:chOff x="0" y="2646977"/>
            <a:chExt cx="7786742" cy="628875"/>
          </a:xfrm>
        </p:grpSpPr>
        <p:sp>
          <p:nvSpPr>
            <p:cNvPr id="21" name="Rounded Rectangle 20"/>
            <p:cNvSpPr/>
            <p:nvPr/>
          </p:nvSpPr>
          <p:spPr>
            <a:xfrm>
              <a:off x="0" y="2646977"/>
              <a:ext cx="7786742" cy="6288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10"/>
            <p:cNvSpPr/>
            <p:nvPr/>
          </p:nvSpPr>
          <p:spPr>
            <a:xfrm>
              <a:off x="30156" y="2677074"/>
              <a:ext cx="7726429" cy="5686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5250" tIns="95250" rIns="95250" bIns="95250" spcCol="1270" anchor="ctr"/>
            <a:lstStyle/>
            <a:p>
              <a:pPr marL="342900" indent="-342900" defTabSz="1111250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500" dirty="0">
                  <a:solidFill>
                    <a:schemeClr val="tx1"/>
                  </a:solidFill>
                </a:rPr>
                <a:t>Services need to conform to standards</a:t>
              </a:r>
            </a:p>
          </p:txBody>
        </p:sp>
      </p:grpSp>
      <p:grpSp>
        <p:nvGrpSpPr>
          <p:cNvPr id="27655" name="Group 11"/>
          <p:cNvGrpSpPr>
            <a:grpSpLocks/>
          </p:cNvGrpSpPr>
          <p:nvPr/>
        </p:nvGrpSpPr>
        <p:grpSpPr bwMode="auto">
          <a:xfrm>
            <a:off x="677863" y="4360863"/>
            <a:ext cx="7788275" cy="628650"/>
            <a:chOff x="0" y="3347852"/>
            <a:chExt cx="7786742" cy="628875"/>
          </a:xfrm>
        </p:grpSpPr>
        <p:sp>
          <p:nvSpPr>
            <p:cNvPr id="19" name="Rounded Rectangle 18"/>
            <p:cNvSpPr/>
            <p:nvPr/>
          </p:nvSpPr>
          <p:spPr>
            <a:xfrm>
              <a:off x="0" y="3347852"/>
              <a:ext cx="7786742" cy="6288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12"/>
            <p:cNvSpPr/>
            <p:nvPr/>
          </p:nvSpPr>
          <p:spPr>
            <a:xfrm>
              <a:off x="30156" y="3378025"/>
              <a:ext cx="7726429" cy="5685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5250" tIns="95250" rIns="95250" bIns="95250" spcCol="1270" anchor="ctr"/>
            <a:lstStyle/>
            <a:p>
              <a:pPr marL="342900" indent="-342900" defTabSz="1111250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500" dirty="0">
                  <a:solidFill>
                    <a:schemeClr val="tx1"/>
                  </a:solidFill>
                </a:rPr>
                <a:t>Services are fragile, and can be broken easily</a:t>
              </a:r>
            </a:p>
          </p:txBody>
        </p:sp>
      </p:grpSp>
      <p:grpSp>
        <p:nvGrpSpPr>
          <p:cNvPr id="27656" name="Group 12"/>
          <p:cNvGrpSpPr>
            <a:grpSpLocks/>
          </p:cNvGrpSpPr>
          <p:nvPr/>
        </p:nvGrpSpPr>
        <p:grpSpPr bwMode="auto">
          <a:xfrm>
            <a:off x="677863" y="5008563"/>
            <a:ext cx="8237537" cy="630237"/>
            <a:chOff x="0" y="3951874"/>
            <a:chExt cx="7786742" cy="628875"/>
          </a:xfrm>
        </p:grpSpPr>
        <p:sp>
          <p:nvSpPr>
            <p:cNvPr id="17" name="Rounded Rectangle 16"/>
            <p:cNvSpPr/>
            <p:nvPr/>
          </p:nvSpPr>
          <p:spPr>
            <a:xfrm>
              <a:off x="0" y="3951874"/>
              <a:ext cx="7786742" cy="6288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14"/>
            <p:cNvSpPr/>
            <p:nvPr/>
          </p:nvSpPr>
          <p:spPr>
            <a:xfrm>
              <a:off x="30012" y="3981971"/>
              <a:ext cx="7726717" cy="5686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5250" tIns="95250" rIns="95250" bIns="95250" spcCol="1270" anchor="ctr"/>
            <a:lstStyle/>
            <a:p>
              <a:pPr marL="342900" indent="-342900" defTabSz="1111250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500" dirty="0">
                  <a:solidFill>
                    <a:schemeClr val="tx1"/>
                  </a:solidFill>
                </a:rPr>
                <a:t>Services are vulnerable, as anything can be passed in</a:t>
              </a:r>
            </a:p>
          </p:txBody>
        </p:sp>
      </p:grpSp>
      <p:grpSp>
        <p:nvGrpSpPr>
          <p:cNvPr id="27657" name="Group 13"/>
          <p:cNvGrpSpPr>
            <a:grpSpLocks/>
          </p:cNvGrpSpPr>
          <p:nvPr/>
        </p:nvGrpSpPr>
        <p:grpSpPr bwMode="auto">
          <a:xfrm>
            <a:off x="677863" y="5632450"/>
            <a:ext cx="7788275" cy="628650"/>
            <a:chOff x="0" y="4652749"/>
            <a:chExt cx="7786742" cy="628875"/>
          </a:xfrm>
        </p:grpSpPr>
        <p:sp>
          <p:nvSpPr>
            <p:cNvPr id="15" name="Rounded Rectangle 14"/>
            <p:cNvSpPr/>
            <p:nvPr/>
          </p:nvSpPr>
          <p:spPr>
            <a:xfrm>
              <a:off x="0" y="4652749"/>
              <a:ext cx="7786742" cy="6288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16"/>
            <p:cNvSpPr/>
            <p:nvPr/>
          </p:nvSpPr>
          <p:spPr>
            <a:xfrm>
              <a:off x="30156" y="4682923"/>
              <a:ext cx="7726429" cy="5685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5250" tIns="95250" rIns="95250" bIns="95250" spcCol="1270" anchor="ctr"/>
            <a:lstStyle/>
            <a:p>
              <a:pPr marL="342900" indent="-342900" defTabSz="1111250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500" dirty="0">
                  <a:solidFill>
                    <a:schemeClr val="tx1"/>
                  </a:solidFill>
                </a:rPr>
                <a:t>Applications need to be tested end-to-end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kern="0" dirty="0">
                <a:solidFill>
                  <a:srgbClr val="000000"/>
                </a:solidFill>
                <a:latin typeface="HPFutura Book" pitchFamily="50" charset="0"/>
              </a:rPr>
              <a:t>UFT API Test (former Service Test)</a:t>
            </a:r>
            <a:endParaRPr lang="en-US" altLang="en-US" dirty="0" smtClean="0"/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422275" y="1447800"/>
            <a:ext cx="766286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Allow testing many technologies</a:t>
            </a:r>
          </a:p>
          <a:p>
            <a:pPr marL="914400" lvl="1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Web Services (SOAP, REST)</a:t>
            </a:r>
          </a:p>
          <a:p>
            <a:pPr marL="914400" lvl="1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JMS (Java Message Service)</a:t>
            </a:r>
          </a:p>
          <a:p>
            <a:pPr marL="1314450" lvl="2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IBM MQ, IBM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+mn-cs"/>
              </a:rPr>
              <a:t>Websphere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+mn-cs"/>
              </a:rPr>
              <a:t>Weblogic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+mn-cs"/>
              </a:rPr>
              <a:t>Tibco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, Apache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+mn-cs"/>
              </a:rPr>
              <a:t>ActiveMQ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,…..</a:t>
            </a:r>
          </a:p>
          <a:p>
            <a:pPr marL="914400" lvl="1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+mn-lt"/>
                <a:cs typeface="+mn-cs"/>
              </a:rPr>
              <a:t>Databases</a:t>
            </a:r>
          </a:p>
          <a:p>
            <a:pPr marL="914400" lvl="1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+mn-lt"/>
                <a:cs typeface="+mn-cs"/>
              </a:rPr>
              <a:t>…..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Creation of custom code in C# to enable custom testing</a:t>
            </a:r>
            <a:endParaRPr lang="en-US" altLang="en-US" dirty="0" smtClean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411163"/>
            <a:ext cx="8839200" cy="525462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95000"/>
              </a:lnSpc>
              <a:spcBef>
                <a:spcPts val="0"/>
              </a:spcBef>
              <a:defRPr/>
            </a:pPr>
            <a:r>
              <a:rPr lang="en-US" kern="0" dirty="0" smtClean="0">
                <a:solidFill>
                  <a:srgbClr val="000000"/>
                </a:solidFill>
                <a:latin typeface="HPFutura Book" pitchFamily="50" charset="0"/>
              </a:rPr>
              <a:t>UFT API Test (former Service Test)</a:t>
            </a:r>
            <a:endParaRPr lang="en-US" kern="0" dirty="0">
              <a:solidFill>
                <a:srgbClr val="000000"/>
              </a:solidFill>
              <a:latin typeface="HPFutura Book" pitchFamily="50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62628833"/>
              </p:ext>
            </p:extLst>
          </p:nvPr>
        </p:nvGraphicFramePr>
        <p:xfrm>
          <a:off x="714348" y="774114"/>
          <a:ext cx="8001056" cy="6941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0" y="1104900"/>
            <a:ext cx="914400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>
              <a:lnSpc>
                <a:spcPct val="95000"/>
              </a:lnSpc>
              <a:spcBef>
                <a:spcPts val="0"/>
              </a:spcBef>
              <a:defRPr/>
            </a:pPr>
            <a:endParaRPr lang="en-US" kern="0" dirty="0">
              <a:solidFill>
                <a:srgbClr val="000000"/>
              </a:solidFill>
              <a:latin typeface="HPFutura Book" pitchFamily="50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99F6F5-CCF3-443D-86C9-244FD3FFFD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9699F6F5-CCF3-443D-86C9-244FD3FFFD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9699F6F5-CCF3-443D-86C9-244FD3FFFD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graphicEl>
                                              <a:dgm id="{9699F6F5-CCF3-443D-86C9-244FD3FFFD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5259E58-E14D-4B80-AF34-53862C3081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5259E58-E14D-4B80-AF34-53862C3081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A5259E58-E14D-4B80-AF34-53862C3081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A5259E58-E14D-4B80-AF34-53862C3081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41B96A-DDC0-4AA8-A4E7-7CB56EA80A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D241B96A-DDC0-4AA8-A4E7-7CB56EA80A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D241B96A-DDC0-4AA8-A4E7-7CB56EA80A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D241B96A-DDC0-4AA8-A4E7-7CB56EA80A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FE6308-7F5D-4EA1-887D-7E0C690164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D5FE6308-7F5D-4EA1-887D-7E0C690164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D5FE6308-7F5D-4EA1-887D-7E0C690164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D5FE6308-7F5D-4EA1-887D-7E0C690164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258AE5-D360-403E-84FA-84A5488185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E4258AE5-D360-403E-84FA-84A5488185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E4258AE5-D360-403E-84FA-84A5488185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E4258AE5-D360-403E-84FA-84A5488185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3EA3C1-79F3-49D4-9C96-0595A808D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BB3EA3C1-79F3-49D4-9C96-0595A808D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BB3EA3C1-79F3-49D4-9C96-0595A808D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BB3EA3C1-79F3-49D4-9C96-0595A808D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0A004B-37E0-45DC-A676-1E65781FF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B80A004B-37E0-45DC-A676-1E65781FFC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B80A004B-37E0-45DC-A676-1E65781FF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graphicEl>
                                              <a:dgm id="{B80A004B-37E0-45DC-A676-1E65781FF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4F2A46-B92B-4196-9DD9-010DB1ADC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graphicEl>
                                              <a:dgm id="{4F4F2A46-B92B-4196-9DD9-010DB1ADC3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graphicEl>
                                              <a:dgm id="{4F4F2A46-B92B-4196-9DD9-010DB1ADC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graphicEl>
                                              <a:dgm id="{4F4F2A46-B92B-4196-9DD9-010DB1ADC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6C8ED3-EC83-470A-85CF-AA6E42F5A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576C8ED3-EC83-470A-85CF-AA6E42F5AA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graphicEl>
                                              <a:dgm id="{576C8ED3-EC83-470A-85CF-AA6E42F5A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graphicEl>
                                              <a:dgm id="{576C8ED3-EC83-470A-85CF-AA6E42F5A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8743D-322C-40A5-8970-969BCC06D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graphicEl>
                                              <a:dgm id="{5B88743D-322C-40A5-8970-969BCC06D2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graphicEl>
                                              <a:dgm id="{5B88743D-322C-40A5-8970-969BCC06D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>
                                            <p:graphicEl>
                                              <a:dgm id="{5B88743D-322C-40A5-8970-969BCC06D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912BAE-D578-4102-B8E9-9E943CF7C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graphicEl>
                                              <a:dgm id="{1B912BAE-D578-4102-B8E9-9E943CF7CA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>
                                            <p:graphicEl>
                                              <a:dgm id="{1B912BAE-D578-4102-B8E9-9E943CF7C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>
                                            <p:graphicEl>
                                              <a:dgm id="{1B912BAE-D578-4102-B8E9-9E943CF7C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20BB66-8377-41D9-8561-9DBC69D9B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graphicEl>
                                              <a:dgm id="{F420BB66-8377-41D9-8561-9DBC69D9B0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">
                                            <p:graphicEl>
                                              <a:dgm id="{F420BB66-8377-41D9-8561-9DBC69D9B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>
                                            <p:graphicEl>
                                              <a:dgm id="{F420BB66-8377-41D9-8561-9DBC69D9B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API Testing designer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1" y="1447800"/>
            <a:ext cx="7614780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2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F5F26112-246D-48C2-83AE-CFF77D391618}" type="slidenum">
              <a:rPr lang="he-IL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40963" name="Date Placeholder 4"/>
          <p:cNvSpPr>
            <a:spLocks noGrp="1"/>
          </p:cNvSpPr>
          <p:nvPr>
            <p:ph type="dt" sz="quarter" idx="4294967295"/>
          </p:nvPr>
        </p:nvSpPr>
        <p:spPr bwMode="auto">
          <a:xfrm>
            <a:off x="836613" y="6550025"/>
            <a:ext cx="11144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fld id="{8594AC7E-021A-47A5-BAAE-92D179F3B8B1}" type="datetime3">
              <a:rPr lang="en-US" altLang="en-US"/>
              <a:pPr/>
              <a:t>15 April 2016</a:t>
            </a:fld>
            <a:endParaRPr lang="en-US" alt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Demo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422275" y="1676400"/>
            <a:ext cx="766286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Let say we have a web service: HP Flights and want to test it by UFT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Prerequisite: a WSDL content (get from URL or from File)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From WSDL content, UFT parses and creates methods into Activities for testing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Use these activities and design the test cases</a:t>
            </a:r>
          </a:p>
          <a:p>
            <a:pPr marL="457200" lvl="1" indent="0" eaLnBrk="1" hangingPunct="1">
              <a:spcBef>
                <a:spcPct val="50000"/>
              </a:spcBef>
              <a:defRPr/>
            </a:pPr>
            <a:endParaRPr lang="en-US" dirty="0" smtClean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B31444C-58A6-43E9-BC95-35EF963A0F1F}" type="slidenum">
              <a:rPr lang="he-IL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43011" name="Date Placeholder 4"/>
          <p:cNvSpPr>
            <a:spLocks noGrp="1"/>
          </p:cNvSpPr>
          <p:nvPr>
            <p:ph type="dt" sz="quarter" idx="4294967295"/>
          </p:nvPr>
        </p:nvSpPr>
        <p:spPr bwMode="auto">
          <a:xfrm>
            <a:off x="836613" y="6550025"/>
            <a:ext cx="11144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fld id="{362D9484-DB3B-41E4-B5BA-AB635B57B650}" type="datetime3">
              <a:rPr lang="en-US" altLang="en-US"/>
              <a:pPr/>
              <a:t>15 April 2016</a:t>
            </a:fld>
            <a:endParaRPr lang="en-US" alt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1038" y="2286000"/>
            <a:ext cx="5211762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Thank you for listening!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C95ABC7D-A27D-40E0-A940-AE3F85C0482B}" type="slidenum">
              <a:rPr lang="he-IL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7411" name="Date Placeholder 4"/>
          <p:cNvSpPr>
            <a:spLocks noGrp="1"/>
          </p:cNvSpPr>
          <p:nvPr>
            <p:ph type="dt" sz="quarter" idx="4294967295"/>
          </p:nvPr>
        </p:nvSpPr>
        <p:spPr bwMode="auto">
          <a:xfrm>
            <a:off x="836613" y="6550025"/>
            <a:ext cx="11144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fld id="{311588CD-8F96-4325-B07C-3F4769C495AB}" type="datetime3">
              <a:rPr lang="en-US" altLang="en-US"/>
              <a:pPr/>
              <a:t>15 April 2016</a:t>
            </a:fld>
            <a:endParaRPr lang="en-US" altLang="en-US"/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565150" y="2441575"/>
            <a:ext cx="8389938" cy="811213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HPFutura Book" panose="02000504030000020003" pitchFamily="50" charset="0"/>
              </a:rPr>
              <a:t>Challenges of API Testing</a:t>
            </a:r>
            <a:endParaRPr lang="en-US" altLang="en-US" b="1"/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565150" y="4346575"/>
            <a:ext cx="8389938" cy="811213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Demo</a:t>
            </a:r>
          </a:p>
        </p:txBody>
      </p:sp>
      <p:sp>
        <p:nvSpPr>
          <p:cNvPr id="174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565150" y="3394075"/>
            <a:ext cx="8389938" cy="811213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UFT API Test</a:t>
            </a:r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565150" y="1489075"/>
            <a:ext cx="8389938" cy="811213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What is API Testing</a:t>
            </a:r>
          </a:p>
        </p:txBody>
      </p:sp>
      <p:sp>
        <p:nvSpPr>
          <p:cNvPr id="17417" name="Rectangle 3"/>
          <p:cNvSpPr>
            <a:spLocks noChangeArrowheads="1"/>
          </p:cNvSpPr>
          <p:nvPr/>
        </p:nvSpPr>
        <p:spPr bwMode="auto">
          <a:xfrm>
            <a:off x="565150" y="5299075"/>
            <a:ext cx="8389938" cy="811213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8CCBBCB0-3DFC-4DFC-B52D-83EE6E1A0C35}" type="slidenum">
              <a:rPr lang="he-IL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9459" name="Date Placeholder 4"/>
          <p:cNvSpPr>
            <a:spLocks noGrp="1"/>
          </p:cNvSpPr>
          <p:nvPr>
            <p:ph type="dt" sz="quarter" idx="4294967295"/>
          </p:nvPr>
        </p:nvSpPr>
        <p:spPr bwMode="auto">
          <a:xfrm>
            <a:off x="836613" y="6550025"/>
            <a:ext cx="11144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fld id="{C9E995BC-4ABD-4C77-A133-FD622BD4AD4D}" type="datetime3">
              <a:rPr lang="en-US" altLang="en-US"/>
              <a:pPr/>
              <a:t>15 April 2016</a:t>
            </a:fld>
            <a:endParaRPr lang="en-US" altLang="en-US"/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API Testing</a:t>
            </a:r>
          </a:p>
        </p:txBody>
      </p:sp>
      <p:sp>
        <p:nvSpPr>
          <p:cNvPr id="9221" name="Text Box 19"/>
          <p:cNvSpPr txBox="1">
            <a:spLocks noChangeArrowheads="1"/>
          </p:cNvSpPr>
          <p:nvPr/>
        </p:nvSpPr>
        <p:spPr bwMode="auto">
          <a:xfrm>
            <a:off x="1041400" y="1524000"/>
            <a:ext cx="7662863" cy="289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 Typical Simple API </a:t>
            </a:r>
            <a:r>
              <a:rPr lang="en-US" altLang="en-US" dirty="0" smtClean="0">
                <a:solidFill>
                  <a:schemeClr val="tx1"/>
                </a:solidFill>
              </a:rPr>
              <a:t>(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pplication 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000" dirty="0" smtClean="0">
                <a:solidFill>
                  <a:schemeClr val="tx1"/>
                </a:solidFill>
              </a:rPr>
              <a:t>rogramming 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nterface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en-US" dirty="0" smtClean="0"/>
              <a:t>)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dirty="0" err="1" smtClean="0">
                <a:solidFill>
                  <a:schemeClr val="accent1"/>
                </a:solidFill>
              </a:rPr>
              <a:t>int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folHlink"/>
                </a:solidFill>
              </a:rPr>
              <a:t>GetResult</a:t>
            </a:r>
            <a:r>
              <a:rPr lang="en-US" altLang="en-US" dirty="0" smtClean="0">
                <a:solidFill>
                  <a:schemeClr val="tx1"/>
                </a:solidFill>
              </a:rPr>
              <a:t>(</a:t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chemeClr val="tx1"/>
                </a:solidFill>
              </a:rPr>
              <a:t>	</a:t>
            </a:r>
            <a:r>
              <a:rPr lang="en-US" altLang="en-US" dirty="0" err="1" smtClean="0">
                <a:solidFill>
                  <a:schemeClr val="accent1"/>
                </a:solidFill>
              </a:rPr>
              <a:t>int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</a:rPr>
              <a:t>a</a:t>
            </a:r>
            <a:r>
              <a:rPr lang="en-US" altLang="en-US" dirty="0" smtClean="0">
                <a:solidFill>
                  <a:schemeClr val="tx1"/>
                </a:solidFill>
              </a:rPr>
              <a:t>,</a:t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chemeClr val="tx1"/>
                </a:solidFill>
              </a:rPr>
              <a:t>	</a:t>
            </a:r>
            <a:r>
              <a:rPr lang="en-US" altLang="en-US" dirty="0" err="1" smtClean="0">
                <a:solidFill>
                  <a:schemeClr val="accent1"/>
                </a:solidFill>
              </a:rPr>
              <a:t>int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</a:rPr>
              <a:t>b</a:t>
            </a:r>
            <a:r>
              <a:rPr lang="en-US" altLang="en-US" dirty="0" smtClean="0">
                <a:solidFill>
                  <a:schemeClr val="tx1"/>
                </a:solidFill>
              </a:rPr>
              <a:t>,</a:t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chemeClr val="tx1"/>
                </a:solidFill>
              </a:rPr>
              <a:t>	</a:t>
            </a:r>
            <a:r>
              <a:rPr lang="en-US" altLang="en-US" dirty="0" smtClean="0">
                <a:solidFill>
                  <a:schemeClr val="accent1"/>
                </a:solidFill>
              </a:rPr>
              <a:t>string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</a:rPr>
              <a:t>op</a:t>
            </a:r>
            <a:r>
              <a:rPr lang="en-US" altLang="en-US" dirty="0" smtClean="0">
                <a:solidFill>
                  <a:schemeClr val="tx1"/>
                </a:solidFill>
              </a:rPr>
              <a:t/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9462" name="Text Box 19"/>
          <p:cNvSpPr txBox="1">
            <a:spLocks noChangeArrowheads="1"/>
          </p:cNvSpPr>
          <p:nvPr/>
        </p:nvSpPr>
        <p:spPr bwMode="auto">
          <a:xfrm>
            <a:off x="1022350" y="4699000"/>
            <a:ext cx="7662863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No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UI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to test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Concentrates on the business logic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9712A395-9FD9-448B-8ECA-F8DAD1BC99CD}" type="slidenum">
              <a:rPr lang="he-IL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21507" name="Date Placeholder 4"/>
          <p:cNvSpPr>
            <a:spLocks noGrp="1"/>
          </p:cNvSpPr>
          <p:nvPr>
            <p:ph type="dt" sz="quarter" idx="4294967295"/>
          </p:nvPr>
        </p:nvSpPr>
        <p:spPr bwMode="auto">
          <a:xfrm>
            <a:off x="836613" y="6550025"/>
            <a:ext cx="11144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fld id="{2DC7A122-B50D-4EF3-B62E-B2FB18B22D9E}" type="datetime3">
              <a:rPr lang="en-US" altLang="en-US"/>
              <a:pPr/>
              <a:t>15 April 2016</a:t>
            </a:fld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to Test?</a:t>
            </a: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788988" y="1403350"/>
            <a:ext cx="6388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int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folHlink"/>
                </a:solidFill>
              </a:rPr>
              <a:t>GetResult</a:t>
            </a:r>
            <a:r>
              <a:rPr lang="en-US" altLang="en-US">
                <a:solidFill>
                  <a:schemeClr val="tx1"/>
                </a:solidFill>
              </a:rPr>
              <a:t>(</a:t>
            </a:r>
            <a:r>
              <a:rPr lang="en-US" altLang="en-US">
                <a:solidFill>
                  <a:schemeClr val="accent1"/>
                </a:solidFill>
              </a:rPr>
              <a:t>int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</a:rPr>
              <a:t>a</a:t>
            </a:r>
            <a:r>
              <a:rPr lang="en-US" altLang="en-US">
                <a:solidFill>
                  <a:schemeClr val="tx1"/>
                </a:solidFill>
              </a:rPr>
              <a:t>,i</a:t>
            </a:r>
            <a:r>
              <a:rPr lang="en-US" altLang="en-US">
                <a:solidFill>
                  <a:schemeClr val="accent1"/>
                </a:solidFill>
              </a:rPr>
              <a:t>nt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</a:rPr>
              <a:t>b</a:t>
            </a:r>
            <a:r>
              <a:rPr lang="en-US" altLang="en-US">
                <a:solidFill>
                  <a:schemeClr val="tx1"/>
                </a:solidFill>
              </a:rPr>
              <a:t>,	</a:t>
            </a:r>
            <a:r>
              <a:rPr lang="en-US" altLang="en-US">
                <a:solidFill>
                  <a:schemeClr val="accent1"/>
                </a:solidFill>
              </a:rPr>
              <a:t>string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</a:rPr>
              <a:t>op</a:t>
            </a:r>
            <a:r>
              <a:rPr lang="en-US" altLang="en-US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652463" y="2063750"/>
            <a:ext cx="7767637" cy="500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Futura Bk" panose="020B0502020204020303" pitchFamily="34" charset="0"/>
              </a:rPr>
              <a:t>Valid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values of a and b and op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Futura Bk" panose="020B0502020204020303" pitchFamily="34" charset="0"/>
              </a:rPr>
              <a:t>Boundary values of a and b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Futura Bk" panose="020B0502020204020303" pitchFamily="34" charset="0"/>
              </a:rPr>
              <a:t>Boundary values of the result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Futura Bk" panose="020B0502020204020303" pitchFamily="34" charset="0"/>
              </a:rPr>
              <a:t>Overflow values of the result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Futura Bk" panose="020B0502020204020303" pitchFamily="34" charset="0"/>
              </a:rPr>
              <a:t>Invalid values of op, including string overflows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Futura Bk" panose="020B0502020204020303" pitchFamily="34" charset="0"/>
              </a:rPr>
              <a:t>Null values of op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Futura Bk" panose="020B0502020204020303" pitchFamily="34" charset="0"/>
              </a:rPr>
              <a:t>Security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Futura Bk" panose="020B05020202040203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19BD21C8-D625-405D-95C3-A2A4C6345E7B}" type="slidenum">
              <a:rPr lang="he-IL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23555" name="Date Placeholder 4"/>
          <p:cNvSpPr>
            <a:spLocks noGrp="1"/>
          </p:cNvSpPr>
          <p:nvPr>
            <p:ph type="dt" sz="quarter" idx="4294967295"/>
          </p:nvPr>
        </p:nvSpPr>
        <p:spPr bwMode="auto">
          <a:xfrm>
            <a:off x="836613" y="6550025"/>
            <a:ext cx="11144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fld id="{B68AF7A4-1387-45BD-BA6B-07BF31ECAE52}" type="datetime3">
              <a:rPr lang="en-US" altLang="en-US"/>
              <a:pPr/>
              <a:t>15 April 2016</a:t>
            </a:fld>
            <a:endParaRPr lang="en-US" alt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Who Tests?</a:t>
            </a: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788988" y="1403350"/>
            <a:ext cx="6388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int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folHlink"/>
                </a:solidFill>
              </a:rPr>
              <a:t>GetResult</a:t>
            </a:r>
            <a:r>
              <a:rPr lang="en-US" altLang="en-US">
                <a:solidFill>
                  <a:schemeClr val="tx1"/>
                </a:solidFill>
              </a:rPr>
              <a:t>(</a:t>
            </a:r>
            <a:r>
              <a:rPr lang="en-US" altLang="en-US">
                <a:solidFill>
                  <a:schemeClr val="accent1"/>
                </a:solidFill>
              </a:rPr>
              <a:t>int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</a:rPr>
              <a:t>a</a:t>
            </a:r>
            <a:r>
              <a:rPr lang="en-US" altLang="en-US">
                <a:solidFill>
                  <a:schemeClr val="tx1"/>
                </a:solidFill>
              </a:rPr>
              <a:t>,i</a:t>
            </a:r>
            <a:r>
              <a:rPr lang="en-US" altLang="en-US">
                <a:solidFill>
                  <a:schemeClr val="accent1"/>
                </a:solidFill>
              </a:rPr>
              <a:t>nt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</a:rPr>
              <a:t>b</a:t>
            </a:r>
            <a:r>
              <a:rPr lang="en-US" altLang="en-US">
                <a:solidFill>
                  <a:schemeClr val="tx1"/>
                </a:solidFill>
              </a:rPr>
              <a:t>,	</a:t>
            </a:r>
            <a:r>
              <a:rPr lang="en-US" altLang="en-US">
                <a:solidFill>
                  <a:schemeClr val="accent1"/>
                </a:solidFill>
              </a:rPr>
              <a:t>string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</a:rPr>
              <a:t>op</a:t>
            </a:r>
            <a:r>
              <a:rPr lang="en-US" altLang="en-US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652463" y="2063750"/>
            <a:ext cx="7767637" cy="393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utura Hv" panose="020B0702020204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Futura Bk" panose="020B0502020204020303" pitchFamily="34" charset="0"/>
              </a:rPr>
              <a:t>Typically, developers write unit tests to cover some of the possible situations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Futura Bk" panose="020B0502020204020303" pitchFamily="34" charset="0"/>
              </a:rPr>
              <a:t>But unit testing is white-box, and limited to a given unit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Futura Bk" panose="020B0502020204020303" pitchFamily="34" charset="0"/>
              </a:rPr>
              <a:t>Who does the </a:t>
            </a:r>
            <a:r>
              <a:rPr lang="en-US" altLang="en-US" dirty="0" smtClean="0">
                <a:solidFill>
                  <a:schemeClr val="tx1"/>
                </a:solidFill>
                <a:latin typeface="Futura Bk" panose="020B0502020204020303" pitchFamily="34" charset="0"/>
              </a:rPr>
              <a:t>black-box </a:t>
            </a:r>
            <a:r>
              <a:rPr lang="en-US" altLang="en-US" dirty="0">
                <a:solidFill>
                  <a:schemeClr val="tx1"/>
                </a:solidFill>
                <a:latin typeface="Futura Bk" panose="020B0502020204020303" pitchFamily="34" charset="0"/>
              </a:rPr>
              <a:t>testing?</a:t>
            </a:r>
            <a:endParaRPr lang="he-IL" altLang="en-US" dirty="0">
              <a:solidFill>
                <a:schemeClr val="tx1"/>
              </a:solidFill>
              <a:latin typeface="Futura Bk" panose="020B0502020204020303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Futura Bk" panose="020B0502020204020303" pitchFamily="34" charset="0"/>
              </a:rPr>
              <a:t>Who does the integration testing?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Futura Bk" panose="020B0502020204020303" pitchFamily="34" charset="0"/>
              </a:rPr>
              <a:t>Who does the capacity and load testing?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541964" y="4060297"/>
            <a:ext cx="1671429" cy="14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5933877" y="4078516"/>
            <a:ext cx="1871429" cy="1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Callout 7"/>
          <p:cNvSpPr/>
          <p:nvPr/>
        </p:nvSpPr>
        <p:spPr>
          <a:xfrm>
            <a:off x="827584" y="1431189"/>
            <a:ext cx="3214710" cy="1857388"/>
          </a:xfrm>
          <a:prstGeom prst="wedgeEllipseCallout">
            <a:avLst>
              <a:gd name="adj1" fmla="val -4519"/>
              <a:gd name="adj2" fmla="val 87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800" dirty="0" smtClean="0">
                <a:latin typeface="Comic Sans MS" pitchFamily="66" charset="0"/>
              </a:rPr>
              <a:t>When’s the GUI </a:t>
            </a:r>
            <a:r>
              <a:rPr lang="en-US" sz="2800" dirty="0" err="1" smtClean="0">
                <a:latin typeface="Comic Sans MS" pitchFamily="66" charset="0"/>
              </a:rPr>
              <a:t>gonna</a:t>
            </a:r>
            <a:r>
              <a:rPr lang="en-US" sz="2800" dirty="0" smtClean="0">
                <a:latin typeface="Comic Sans MS" pitchFamily="66" charset="0"/>
              </a:rPr>
              <a:t> be ready?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9153" y="858749"/>
            <a:ext cx="121887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QA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08067" y="791448"/>
            <a:ext cx="222831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Developer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5148064" y="1435326"/>
            <a:ext cx="3214710" cy="1857388"/>
          </a:xfrm>
          <a:prstGeom prst="wedgeEllipseCallout">
            <a:avLst>
              <a:gd name="adj1" fmla="val -4519"/>
              <a:gd name="adj2" fmla="val 87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I’m on it…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8625" y="114301"/>
            <a:ext cx="8245475" cy="728848"/>
          </a:xfrm>
        </p:spPr>
        <p:txBody>
          <a:bodyPr anchor="ctr"/>
          <a:lstStyle/>
          <a:p>
            <a:r>
              <a:rPr lang="en-US" dirty="0" smtClean="0"/>
              <a:t>Challenges of Testing API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392999" y="5861958"/>
            <a:ext cx="8245475" cy="728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Need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test early, can’t wait for UI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419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5933877" y="4133914"/>
            <a:ext cx="1871429" cy="1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Callout 7"/>
          <p:cNvSpPr/>
          <p:nvPr/>
        </p:nvSpPr>
        <p:spPr>
          <a:xfrm>
            <a:off x="971600" y="1357298"/>
            <a:ext cx="3214710" cy="1857388"/>
          </a:xfrm>
          <a:prstGeom prst="wedgeEllipseCallout">
            <a:avLst>
              <a:gd name="adj1" fmla="val -4519"/>
              <a:gd name="adj2" fmla="val 87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Wait, I don’t get it…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4716016" y="1490724"/>
            <a:ext cx="4104456" cy="1857388"/>
          </a:xfrm>
          <a:prstGeom prst="wedgeEllipseCallout">
            <a:avLst>
              <a:gd name="adj1" fmla="val 978"/>
              <a:gd name="adj2" fmla="val 87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Did you read the documentation?</a:t>
            </a:r>
            <a:endParaRPr lang="en-US" sz="2800" dirty="0">
              <a:latin typeface="Comic Sans MS" pitchFamily="6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5682" y="4071942"/>
            <a:ext cx="1685715" cy="145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043169" y="784858"/>
            <a:ext cx="121887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QA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08067" y="846846"/>
            <a:ext cx="222831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Developer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28625" y="114301"/>
            <a:ext cx="8245475" cy="728848"/>
          </a:xfrm>
        </p:spPr>
        <p:txBody>
          <a:bodyPr anchor="ctr"/>
          <a:lstStyle/>
          <a:p>
            <a:r>
              <a:rPr lang="en-US" dirty="0" smtClean="0"/>
              <a:t>Challenges of Testing API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392999" y="5861958"/>
            <a:ext cx="8245475" cy="728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QA needs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get more information from Dev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669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6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5671495" y="4071926"/>
            <a:ext cx="1871429" cy="1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Callout 7"/>
          <p:cNvSpPr/>
          <p:nvPr/>
        </p:nvSpPr>
        <p:spPr>
          <a:xfrm>
            <a:off x="755576" y="1357298"/>
            <a:ext cx="3456384" cy="1857388"/>
          </a:xfrm>
          <a:prstGeom prst="wedgeEllipseCallout">
            <a:avLst>
              <a:gd name="adj1" fmla="val -4519"/>
              <a:gd name="adj2" fmla="val 87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800" dirty="0" smtClean="0">
                <a:latin typeface="Comic Sans MS" pitchFamily="66" charset="0"/>
              </a:rPr>
              <a:t>There’s no UI! How am I supposed to test it???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4885682" y="1428736"/>
            <a:ext cx="3214710" cy="1857388"/>
          </a:xfrm>
          <a:prstGeom prst="wedgeEllipseCallout">
            <a:avLst>
              <a:gd name="adj1" fmla="val -4519"/>
              <a:gd name="adj2" fmla="val 87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800" dirty="0" smtClean="0">
                <a:latin typeface="Comic Sans MS" pitchFamily="66" charset="0"/>
              </a:rPr>
              <a:t>Just test the service directly!</a:t>
            </a:r>
            <a:endParaRPr lang="en-US" sz="2800" dirty="0">
              <a:latin typeface="Comic Sans MS" pitchFamily="6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85474" y="4071942"/>
            <a:ext cx="1685715" cy="145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056977" y="784858"/>
            <a:ext cx="121887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QA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45685" y="784858"/>
            <a:ext cx="222831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Developer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28625" y="114301"/>
            <a:ext cx="8245475" cy="728848"/>
          </a:xfrm>
        </p:spPr>
        <p:txBody>
          <a:bodyPr anchor="ctr"/>
          <a:lstStyle/>
          <a:p>
            <a:r>
              <a:rPr lang="en-US" dirty="0" smtClean="0"/>
              <a:t>Challenges of Testing API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392999" y="5861958"/>
            <a:ext cx="8245475" cy="728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If there’s no UI, need to test service directly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009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5933877" y="4071926"/>
            <a:ext cx="1871429" cy="1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Callout 7"/>
          <p:cNvSpPr/>
          <p:nvPr/>
        </p:nvSpPr>
        <p:spPr>
          <a:xfrm>
            <a:off x="755576" y="1357298"/>
            <a:ext cx="3600400" cy="1857388"/>
          </a:xfrm>
          <a:prstGeom prst="wedgeEllipseCallout">
            <a:avLst>
              <a:gd name="adj1" fmla="val -4519"/>
              <a:gd name="adj2" fmla="val 87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800" dirty="0" smtClean="0">
                <a:latin typeface="Comic Sans MS" pitchFamily="66" charset="0"/>
              </a:rPr>
              <a:t>It doesn’t conform to the standard!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5148064" y="1428736"/>
            <a:ext cx="3214710" cy="1857388"/>
          </a:xfrm>
          <a:prstGeom prst="wedgeEllipseCallout">
            <a:avLst>
              <a:gd name="adj1" fmla="val -4519"/>
              <a:gd name="adj2" fmla="val 87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800" dirty="0" smtClean="0">
                <a:latin typeface="Comic Sans MS" pitchFamily="66" charset="0"/>
              </a:rPr>
              <a:t>Oh, just open a defect on it.</a:t>
            </a:r>
            <a:endParaRPr lang="en-US" sz="2800" dirty="0">
              <a:latin typeface="Comic Sans MS" pitchFamily="6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1666" y="4000504"/>
            <a:ext cx="1914287" cy="160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043169" y="784858"/>
            <a:ext cx="121887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QA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4046" y="784858"/>
            <a:ext cx="222831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Developer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428625" y="114301"/>
            <a:ext cx="8245475" cy="728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Challenges of Testing </a:t>
            </a:r>
            <a:r>
              <a:rPr lang="en-US" sz="36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API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392999" y="5861958"/>
            <a:ext cx="8245475" cy="728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Services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need to conform to standards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08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/>
      <p:bldP spid="15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3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"/>
</p:tagLst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CBC9BD"/>
      </a:lt2>
      <a:accent1>
        <a:srgbClr val="0071B4"/>
      </a:accent1>
      <a:accent2>
        <a:srgbClr val="64B900"/>
      </a:accent2>
      <a:accent3>
        <a:srgbClr val="FFFFFF"/>
      </a:accent3>
      <a:accent4>
        <a:srgbClr val="000000"/>
      </a:accent4>
      <a:accent5>
        <a:srgbClr val="AABBD6"/>
      </a:accent5>
      <a:accent6>
        <a:srgbClr val="5AA700"/>
      </a:accent6>
      <a:hlink>
        <a:srgbClr val="EB5F01"/>
      </a:hlink>
      <a:folHlink>
        <a:srgbClr val="CC0066"/>
      </a:folHlink>
    </a:clrScheme>
    <a:fontScheme name="default">
      <a:majorFont>
        <a:latin typeface="Futura Bk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Hv" panose="020B0702020204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Hv" panose="020B0702020204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BC9BD"/>
        </a:lt2>
        <a:accent1>
          <a:srgbClr val="0071B4"/>
        </a:accent1>
        <a:accent2>
          <a:srgbClr val="64B900"/>
        </a:accent2>
        <a:accent3>
          <a:srgbClr val="FFFFFF"/>
        </a:accent3>
        <a:accent4>
          <a:srgbClr val="000000"/>
        </a:accent4>
        <a:accent5>
          <a:srgbClr val="AABBD6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5578</TotalTime>
  <Words>609</Words>
  <Application>Microsoft Office PowerPoint</Application>
  <PresentationFormat>On-screen Show (4:3)</PresentationFormat>
  <Paragraphs>134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7</vt:i4>
      </vt:variant>
    </vt:vector>
  </HeadingPairs>
  <TitlesOfParts>
    <vt:vector size="32" baseType="lpstr">
      <vt:lpstr>Arial</vt:lpstr>
      <vt:lpstr>Comic Sans MS</vt:lpstr>
      <vt:lpstr>Futura Bk</vt:lpstr>
      <vt:lpstr>Futura Hv</vt:lpstr>
      <vt:lpstr>HP Simplified</vt:lpstr>
      <vt:lpstr>HPFutura Book</vt:lpstr>
      <vt:lpstr>default</vt:lpstr>
      <vt:lpstr>UFT API Testing Overview</vt:lpstr>
      <vt:lpstr>Agenda</vt:lpstr>
      <vt:lpstr>What is API Testing</vt:lpstr>
      <vt:lpstr>What to Test?</vt:lpstr>
      <vt:lpstr>Who Tests?</vt:lpstr>
      <vt:lpstr>Challenges of Testing API</vt:lpstr>
      <vt:lpstr>Challenges of Testing API</vt:lpstr>
      <vt:lpstr>Challenges of Testing API</vt:lpstr>
      <vt:lpstr>PowerPoint Presentation</vt:lpstr>
      <vt:lpstr>Challenges of Testing API</vt:lpstr>
      <vt:lpstr>Challenges of Testing API</vt:lpstr>
      <vt:lpstr>Challenges of Testing API</vt:lpstr>
      <vt:lpstr>Challenges of API Testing (Summary)</vt:lpstr>
      <vt:lpstr>UFT API Test (former Service Test)</vt:lpstr>
      <vt:lpstr>UFT API Test (former Service Test)</vt:lpstr>
      <vt:lpstr>API Testing designer</vt:lpstr>
      <vt:lpstr>Demo</vt:lpstr>
      <vt:lpstr>Thank you for listening!</vt:lpstr>
      <vt:lpstr>What's new</vt:lpstr>
      <vt:lpstr>Setting up the template</vt:lpstr>
      <vt:lpstr>New Layouts</vt:lpstr>
      <vt:lpstr>Using the HP template</vt:lpstr>
      <vt:lpstr>Creating visuals</vt:lpstr>
      <vt:lpstr>File Formatting</vt:lpstr>
      <vt:lpstr>Additional information</vt:lpstr>
    </vt:vector>
  </TitlesOfParts>
  <Manager/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Testing</dc:title>
  <dc:subject>API Testing</dc:subject>
  <dc:creator>Malcolm Isaacs</dc:creator>
  <cp:keywords>API Testing</cp:keywords>
  <dc:description/>
  <cp:lastModifiedBy>Phuong, Nguyen Thi Kim</cp:lastModifiedBy>
  <cp:revision>214</cp:revision>
  <cp:lastPrinted>2016-04-10T06:27:11Z</cp:lastPrinted>
  <dcterms:created xsi:type="dcterms:W3CDTF">2007-06-06T06:38:41Z</dcterms:created>
  <dcterms:modified xsi:type="dcterms:W3CDTF">2016-04-15T09:27:49Z</dcterms:modified>
</cp:coreProperties>
</file>