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6"/>
  </p:notesMasterIdLst>
  <p:handoutMasterIdLst>
    <p:handoutMasterId r:id="rId27"/>
  </p:handoutMasterIdLst>
  <p:sldIdLst>
    <p:sldId id="705" r:id="rId2"/>
    <p:sldId id="706" r:id="rId3"/>
    <p:sldId id="707" r:id="rId4"/>
    <p:sldId id="735" r:id="rId5"/>
    <p:sldId id="709" r:id="rId6"/>
    <p:sldId id="734" r:id="rId7"/>
    <p:sldId id="724" r:id="rId8"/>
    <p:sldId id="712" r:id="rId9"/>
    <p:sldId id="713" r:id="rId10"/>
    <p:sldId id="728" r:id="rId11"/>
    <p:sldId id="714" r:id="rId12"/>
    <p:sldId id="719" r:id="rId13"/>
    <p:sldId id="716" r:id="rId14"/>
    <p:sldId id="742" r:id="rId15"/>
    <p:sldId id="741" r:id="rId16"/>
    <p:sldId id="715" r:id="rId17"/>
    <p:sldId id="718" r:id="rId18"/>
    <p:sldId id="723" r:id="rId19"/>
    <p:sldId id="727" r:id="rId20"/>
    <p:sldId id="726" r:id="rId21"/>
    <p:sldId id="729" r:id="rId22"/>
    <p:sldId id="730" r:id="rId23"/>
    <p:sldId id="732" r:id="rId24"/>
    <p:sldId id="739" r:id="rId25"/>
  </p:sldIdLst>
  <p:sldSz cx="9144000" cy="6858000" type="screen4x3"/>
  <p:notesSz cx="6858000" cy="9296400"/>
  <p:custShowLst>
    <p:custShow name="What's new" id="0">
      <p:sldLst/>
    </p:custShow>
    <p:custShow name="Setting up the template" id="1">
      <p:sldLst/>
    </p:custShow>
    <p:custShow name="New Layouts" id="2">
      <p:sldLst/>
    </p:custShow>
    <p:custShow name="Using the HP template" id="3">
      <p:sldLst/>
    </p:custShow>
    <p:custShow name="Creating visuals" id="4">
      <p:sldLst/>
    </p:custShow>
    <p:custShow name="File Formatting" id="5">
      <p:sldLst/>
    </p:custShow>
    <p:custShow name="Additional information" id="6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5pPr>
    <a:lvl6pPr marL="2286000" algn="r" defTabSz="914400" rtl="1" eaLnBrk="1" latinLnBrk="0" hangingPunct="1"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6pPr>
    <a:lvl7pPr marL="2743200" algn="r" defTabSz="914400" rtl="1" eaLnBrk="1" latinLnBrk="0" hangingPunct="1"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7pPr>
    <a:lvl8pPr marL="3200400" algn="r" defTabSz="914400" rtl="1" eaLnBrk="1" latinLnBrk="0" hangingPunct="1"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8pPr>
    <a:lvl9pPr marL="3657600" algn="r" defTabSz="914400" rtl="1" eaLnBrk="1" latinLnBrk="0" hangingPunct="1">
      <a:defRPr sz="2200" b="1" kern="1200">
        <a:solidFill>
          <a:srgbClr val="4396A1"/>
        </a:solidFill>
        <a:latin typeface="Arial" pitchFamily="34" charset="0"/>
        <a:ea typeface="Geneva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1B4"/>
    <a:srgbClr val="194331"/>
    <a:srgbClr val="AC7B00"/>
    <a:srgbClr val="A23C06"/>
    <a:srgbClr val="7B7B79"/>
    <a:srgbClr val="6E7DDE"/>
    <a:srgbClr val="DE2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3" autoAdjust="0"/>
    <p:restoredTop sz="86148" autoAdjust="0"/>
  </p:normalViewPr>
  <p:slideViewPr>
    <p:cSldViewPr snapToGrid="0">
      <p:cViewPr>
        <p:scale>
          <a:sx n="80" d="100"/>
          <a:sy n="80" d="100"/>
        </p:scale>
        <p:origin x="-165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3954"/>
    </p:cViewPr>
  </p:sorterViewPr>
  <p:notesViewPr>
    <p:cSldViewPr snapToGrid="0">
      <p:cViewPr varScale="1">
        <p:scale>
          <a:sx n="52" d="100"/>
          <a:sy n="52" d="100"/>
        </p:scale>
        <p:origin x="-1950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2575" y="44450"/>
            <a:ext cx="45704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000" b="0">
                <a:solidFill>
                  <a:schemeClr val="tx1"/>
                </a:solidFill>
                <a:effectLst/>
                <a:latin typeface="Futura Hv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741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5988" y="8715375"/>
            <a:ext cx="555625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206375" y="9004300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fld id="{AC35BBD1-0B36-4EFC-A911-4394F12521B4}" type="slidenum">
              <a:rPr lang="he-IL" sz="900" b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US" sz="900" b="0">
              <a:solidFill>
                <a:schemeClr val="bg2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604838" y="9004300"/>
            <a:ext cx="1114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 b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rPr>
              <a:t>October 2003</a:t>
            </a: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1765300" y="8931275"/>
            <a:ext cx="3835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 b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rPr>
              <a:t>Copyright © 2006 HP corporate presentation.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04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6550" y="228600"/>
            <a:ext cx="3706813" cy="2779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7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4163" y="230188"/>
            <a:ext cx="25352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000" b="0">
                <a:solidFill>
                  <a:schemeClr val="tx1"/>
                </a:solidFill>
                <a:effectLst/>
                <a:latin typeface="Futura Hv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50825" y="3254375"/>
            <a:ext cx="629285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pic>
        <p:nvPicPr>
          <p:cNvPr id="1434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5988" y="8715375"/>
            <a:ext cx="555625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06375" y="9004300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fld id="{24BB558C-1661-4409-BC43-444FF3466D34}" type="slidenum">
              <a:rPr lang="he-IL" sz="900" b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US" sz="900" b="0">
              <a:solidFill>
                <a:schemeClr val="bg2"/>
              </a:solidFill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04838" y="9004300"/>
            <a:ext cx="1114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 b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rPr>
              <a:t>October 2003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765300" y="8931275"/>
            <a:ext cx="3835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 b="0">
                <a:solidFill>
                  <a:schemeClr val="bg2"/>
                </a:solidFill>
                <a:latin typeface="Futura Bk" pitchFamily="34" charset="0"/>
                <a:ea typeface="+mn-ea"/>
                <a:cs typeface="+mn-cs"/>
              </a:rPr>
              <a:t>Copyright © 2006 HP corporate presentation.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861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Char char="•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344488" indent="-111125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Font typeface="Futura Bk" pitchFamily="34" charset="0"/>
      <a:buChar char="–"/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569913" indent="-1063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795338" indent="-1063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Font typeface="Futura Bk" pitchFamily="34" charset="0"/>
      <a:buChar char="–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033463" indent="-1190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5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‘*’ = zero or more, ‘+’ = one or more, ‘?’ = zero or one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signedInfo</a:t>
            </a:r>
            <a:r>
              <a:rPr lang="en-US" baseline="0" dirty="0" smtClean="0"/>
              <a:t>&gt;: the information actually assigned.</a:t>
            </a:r>
          </a:p>
          <a:p>
            <a:r>
              <a:rPr lang="en-US" baseline="0" dirty="0" smtClean="0"/>
              <a:t>&lt;Transforms&gt;: a list of &lt;Transform&gt;, each transform defines a processing step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KeyInfo</a:t>
            </a:r>
            <a:r>
              <a:rPr lang="en-US" baseline="0" dirty="0" smtClean="0"/>
              <a:t>&gt;: contains the key details by &lt;</a:t>
            </a:r>
            <a:r>
              <a:rPr lang="en-US" baseline="0" dirty="0" err="1" smtClean="0"/>
              <a:t>SecurityTokenReference</a:t>
            </a:r>
            <a:r>
              <a:rPr lang="en-US" baseline="0" dirty="0" smtClean="0"/>
              <a:t>&gt; element</a:t>
            </a:r>
          </a:p>
        </p:txBody>
      </p:sp>
    </p:spTree>
    <p:extLst>
      <p:ext uri="{BB962C8B-B14F-4D97-AF65-F5344CB8AC3E}">
        <p14:creationId xmlns:p14="http://schemas.microsoft.com/office/powerpoint/2010/main" val="237067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Based on</a:t>
            </a:r>
            <a:r>
              <a:rPr lang="en-US" baseline="0" dirty="0" smtClean="0"/>
              <a:t> Security Token</a:t>
            </a:r>
          </a:p>
          <a:p>
            <a:r>
              <a:rPr lang="en-US" dirty="0" smtClean="0"/>
              <a:t>May Encrypt some parts and some not</a:t>
            </a:r>
            <a:endParaRPr lang="he-IL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70671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7067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 Confidentiality: we will use Encryption</a:t>
            </a:r>
          </a:p>
          <a:p>
            <a:r>
              <a:rPr lang="en-US" dirty="0" smtClean="0"/>
              <a:t>Message Integrity: we will use signature</a:t>
            </a:r>
          </a:p>
          <a:p>
            <a:r>
              <a:rPr lang="en-US" dirty="0" smtClean="0"/>
              <a:t>Client Authentication: this is the first</a:t>
            </a:r>
            <a:r>
              <a:rPr lang="en-US" baseline="0" dirty="0" smtClean="0"/>
              <a:t> part – followed  by </a:t>
            </a:r>
            <a:r>
              <a:rPr lang="en-US" sz="1400" b="1" baseline="0" dirty="0" smtClean="0"/>
              <a:t>Authorization</a:t>
            </a:r>
            <a:r>
              <a:rPr lang="en-US" sz="1200" b="0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integrity and confidentiality are confirmed when we use SSL and 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2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security configuration in Message Level Security will be under the Security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5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3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&lt;Password&gt;</a:t>
            </a:r>
            <a:r>
              <a:rPr lang="en-US" baseline="0" dirty="0" smtClean="0"/>
              <a:t> (Optional): contains the password.</a:t>
            </a:r>
          </a:p>
          <a:p>
            <a:pPr marL="344488" marR="0" lvl="1" indent="-111125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bg2"/>
              </a:buClr>
              <a:buSzTx/>
              <a:buFont typeface="Futura Bk" pitchFamily="34" charset="0"/>
              <a:buChar char="–"/>
              <a:tabLst/>
              <a:defRPr/>
            </a:pPr>
            <a:r>
              <a:rPr lang="en-US" baseline="0" dirty="0" smtClean="0"/>
              <a:t>Type: the type is a URL that implies the type of the password: Text or Digest (hashed)Nonce</a:t>
            </a:r>
          </a:p>
          <a:p>
            <a:r>
              <a:rPr lang="en-US" baseline="0" dirty="0" smtClean="0"/>
              <a:t>&lt;Nonce&gt; (Optional): </a:t>
            </a:r>
            <a:r>
              <a:rPr lang="en-US" b="1" baseline="0" dirty="0" smtClean="0"/>
              <a:t>unique</a:t>
            </a:r>
            <a:r>
              <a:rPr lang="en-US" baseline="0" dirty="0" smtClean="0"/>
              <a:t> random number, it is used to ban replay attacks – no two requests have the same nonce value.</a:t>
            </a:r>
          </a:p>
          <a:p>
            <a:pPr lvl="1"/>
            <a:r>
              <a:rPr lang="en-US" baseline="0" dirty="0" err="1" smtClean="0"/>
              <a:t>EncodingType</a:t>
            </a:r>
            <a:r>
              <a:rPr lang="en-US" baseline="0" dirty="0" smtClean="0"/>
              <a:t>: default is Base64</a:t>
            </a:r>
          </a:p>
          <a:p>
            <a:r>
              <a:rPr lang="en-US" baseline="0" dirty="0" smtClean="0"/>
              <a:t>&lt;Created&gt; (Optional): specifies the creation time.</a:t>
            </a:r>
          </a:p>
          <a:p>
            <a:r>
              <a:rPr lang="en-US" baseline="0" dirty="0" smtClean="0"/>
              <a:t>Nonce and created are used to create the hash function when sending the password in 64 encoding.</a:t>
            </a:r>
          </a:p>
          <a:p>
            <a:r>
              <a:rPr lang="en-US" baseline="0" dirty="0" smtClean="0"/>
              <a:t>An additional way used to prevent replay attacks is to save the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used latest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37067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PKI stands for Public Key Infrastructure</a:t>
            </a:r>
          </a:p>
          <a:p>
            <a:r>
              <a:rPr lang="en-US" dirty="0" smtClean="0"/>
              <a:t>CA: certificate authority</a:t>
            </a:r>
          </a:p>
          <a:p>
            <a:r>
              <a:rPr lang="en-US" dirty="0" smtClean="0"/>
              <a:t>RA: Registration authority</a:t>
            </a:r>
          </a:p>
          <a:p>
            <a:r>
              <a:rPr lang="en-US" dirty="0" smtClean="0"/>
              <a:t>VA: Validation authority</a:t>
            </a:r>
          </a:p>
          <a:p>
            <a:r>
              <a:rPr lang="en-US" dirty="0" smtClean="0"/>
              <a:t>SSO: single sign on</a:t>
            </a:r>
            <a:r>
              <a:rPr lang="en-US" baseline="0" dirty="0" smtClean="0"/>
              <a:t> : if you sign to one service you are signed to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7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know that this is a X509 certificate from the </a:t>
            </a:r>
            <a:r>
              <a:rPr lang="en-US" baseline="0" dirty="0" err="1" smtClean="0"/>
              <a:t>ValueType</a:t>
            </a:r>
            <a:r>
              <a:rPr lang="en-US" baseline="0" dirty="0" smtClean="0"/>
              <a:t> attribute.</a:t>
            </a:r>
          </a:p>
          <a:p>
            <a:r>
              <a:rPr lang="en-US" baseline="0" dirty="0" err="1" smtClean="0"/>
              <a:t>ValueType</a:t>
            </a:r>
            <a:r>
              <a:rPr lang="en-US" baseline="0" dirty="0" smtClean="0"/>
              <a:t> attribute: tells the types of this Security Token, for X509 it can be:</a:t>
            </a:r>
          </a:p>
          <a:p>
            <a:pPr lvl="1"/>
            <a:r>
              <a:rPr lang="en-US" baseline="0" dirty="0" smtClean="0"/>
              <a:t>X509v3: single certificate</a:t>
            </a:r>
          </a:p>
          <a:p>
            <a:pPr lvl="1"/>
            <a:r>
              <a:rPr lang="en-US" baseline="0" dirty="0" smtClean="0"/>
              <a:t>X509PKIPathv1: list of X509 certificates</a:t>
            </a:r>
          </a:p>
          <a:p>
            <a:pPr lvl="1"/>
            <a:r>
              <a:rPr lang="en-US" baseline="0" dirty="0" smtClean="0"/>
              <a:t>PKCS7</a:t>
            </a:r>
          </a:p>
          <a:p>
            <a:r>
              <a:rPr lang="en-US" baseline="0" dirty="0" err="1" smtClean="0"/>
              <a:t>EncodingType</a:t>
            </a:r>
            <a:r>
              <a:rPr lang="en-US" baseline="0" dirty="0" smtClean="0"/>
              <a:t>: the type of the encoding, default: base64</a:t>
            </a:r>
          </a:p>
          <a:p>
            <a:r>
              <a:rPr lang="en-US" baseline="0" dirty="0" smtClean="0"/>
              <a:t>Id: ID reference (~address) of the token.</a:t>
            </a:r>
          </a:p>
        </p:txBody>
      </p:sp>
    </p:spTree>
    <p:extLst>
      <p:ext uri="{BB962C8B-B14F-4D97-AF65-F5344CB8AC3E}">
        <p14:creationId xmlns:p14="http://schemas.microsoft.com/office/powerpoint/2010/main" val="237067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element can be added alone</a:t>
            </a:r>
            <a:r>
              <a:rPr lang="en-US" baseline="0" dirty="0" smtClean="0"/>
              <a:t> to any other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invGray">
          <a:xfrm>
            <a:off x="465138" y="6376988"/>
            <a:ext cx="6019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900" b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rPr>
              <a:t>© 2006 Hewlett-Packard Development Company, L.P.</a:t>
            </a:r>
            <a:br>
              <a:rPr lang="en-US" sz="900" b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rPr>
            </a:br>
            <a:r>
              <a:rPr lang="en-US" sz="900" b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rPr>
              <a:t>The information contained herein is subject to change without notice </a:t>
            </a:r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">
          <a:xfrm>
            <a:off x="0" y="4838700"/>
            <a:ext cx="9151938" cy="800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5F759-63A8-48C1-A69F-57334D8EB18C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0250" y="6261100"/>
            <a:ext cx="555625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23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900" b="0">
                <a:solidFill>
                  <a:srgbClr val="848589"/>
                </a:solidFill>
                <a:effectLst/>
                <a:latin typeface="Futura Bk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FC829F3-9320-4267-894D-6CD4BCD72C02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318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3" y="6550025"/>
            <a:ext cx="11874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900" b="0">
                <a:solidFill>
                  <a:srgbClr val="848589"/>
                </a:solidFill>
                <a:effectLst/>
                <a:latin typeface="Futura B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7563" y="65500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900" b="0">
                <a:solidFill>
                  <a:srgbClr val="848589"/>
                </a:solidFill>
                <a:effectLst/>
                <a:latin typeface="Futura B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0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itchFamily="34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633" y="2554353"/>
            <a:ext cx="4339187" cy="89661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/>
          <a:lstStyle/>
          <a:p>
            <a:pPr eaLnBrk="1" hangingPunct="1"/>
            <a:r>
              <a:rPr lang="en-US" b="1" dirty="0" smtClean="0">
                <a:latin typeface="Comic Sans MS" pitchFamily="66" charset="0"/>
              </a:rPr>
              <a:t>WS - Security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856" y="5759725"/>
            <a:ext cx="8462743" cy="430869"/>
          </a:xfrm>
          <a:effectLst/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Mahmoud Agbareya					</a:t>
            </a:r>
            <a:r>
              <a:rPr lang="en-US" dirty="0" smtClean="0">
                <a:latin typeface="Comic Sans MS" pitchFamily="66" charset="0"/>
              </a:rPr>
              <a:t>February 2013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110413" y="4970463"/>
            <a:ext cx="1952625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  <a:latin typeface="Futura Bk" pitchFamily="34" charset="0"/>
              </a:rPr>
              <a:t>HP</a:t>
            </a:r>
            <a:r>
              <a:rPr lang="en-US" sz="1600" b="0">
                <a:solidFill>
                  <a:schemeClr val="accent1"/>
                </a:solidFill>
                <a:latin typeface="Futura Bk" pitchFamily="34" charset="0"/>
              </a:rPr>
              <a:t>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181" y="6427113"/>
            <a:ext cx="3806456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Message Level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latin typeface="Comic Sans MS" pitchFamily="66" charset="0"/>
              </a:rPr>
              <a:t>Four basic </a:t>
            </a:r>
            <a:r>
              <a:rPr lang="en-US" dirty="0" smtClean="0">
                <a:latin typeface="Comic Sans MS" pitchFamily="66" charset="0"/>
              </a:rPr>
              <a:t>elements:</a:t>
            </a:r>
          </a:p>
          <a:p>
            <a:pPr marL="800100" lvl="1" indent="-457200">
              <a:lnSpc>
                <a:spcPct val="150000"/>
              </a:lnSpc>
              <a:buAutoNum type="arabicParenR"/>
            </a:pPr>
            <a:r>
              <a:rPr lang="en-US" dirty="0" smtClean="0">
                <a:latin typeface="Comic Sans MS" pitchFamily="66" charset="0"/>
              </a:rPr>
              <a:t>Security Tokens</a:t>
            </a:r>
          </a:p>
          <a:p>
            <a:pPr marL="800100" lvl="1" indent="-457200">
              <a:lnSpc>
                <a:spcPct val="150000"/>
              </a:lnSpc>
              <a:buFont typeface="Futura Bk" pitchFamily="34" charset="0"/>
              <a:buAutoNum type="arabicParenR"/>
            </a:pPr>
            <a:r>
              <a:rPr lang="en-US" dirty="0" smtClean="0">
                <a:latin typeface="Comic Sans MS" pitchFamily="66" charset="0"/>
              </a:rPr>
              <a:t>Timestamp Element</a:t>
            </a:r>
          </a:p>
          <a:p>
            <a:pPr marL="800100" lvl="1" indent="-457200">
              <a:lnSpc>
                <a:spcPct val="150000"/>
              </a:lnSpc>
              <a:buAutoNum type="arabicParenR"/>
            </a:pPr>
            <a:r>
              <a:rPr lang="en-US" dirty="0" smtClean="0">
                <a:latin typeface="Comic Sans MS" pitchFamily="66" charset="0"/>
              </a:rPr>
              <a:t>Message Signature</a:t>
            </a:r>
          </a:p>
          <a:p>
            <a:pPr marL="800100" lvl="1" indent="-457200">
              <a:lnSpc>
                <a:spcPct val="150000"/>
              </a:lnSpc>
              <a:buAutoNum type="arabicParenR"/>
            </a:pPr>
            <a:r>
              <a:rPr lang="en-US" dirty="0" smtClean="0">
                <a:latin typeface="Comic Sans MS" pitchFamily="66" charset="0"/>
              </a:rPr>
              <a:t>Data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74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Security Tokens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UserName</a:t>
            </a:r>
            <a:r>
              <a:rPr lang="en-US" dirty="0" smtClean="0">
                <a:latin typeface="Comic Sans MS" pitchFamily="66" charset="0"/>
              </a:rPr>
              <a:t> Token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260" y="2410691"/>
            <a:ext cx="830085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wsse:UsernameToken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&lt;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wsse:Username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&gt;…&lt;/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wsse:Username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&lt;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wsse:Password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type=“…”&gt;…&lt;/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wsse:Password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&lt;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wsse:Nonce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EncodingType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=“…”&gt;…&lt;/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wsse:Nonce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wsu:Created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&gt;…&lt;/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wsu:Created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wsse:UsernameToken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4452" y="1805049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Syntax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44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Security Tokens</a:t>
            </a:r>
            <a:br>
              <a:rPr lang="en-US" dirty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X509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1447801"/>
            <a:ext cx="3566308" cy="482237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X509 is a PKI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Long lasting certificates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Computationally intensive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Private keys must bee saved securely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upload.wikimedia.org/wikipedia/commons/thumb/3/34/Public-Key-Infrastructure.svg/300px-Public-Key-Infrastru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79" y="1890731"/>
            <a:ext cx="5373421" cy="379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1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Security Tokens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X509 Certificate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260" y="2125683"/>
            <a:ext cx="8300852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wsse:BinarySecurityToken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ValueType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="http://docs.oasis-open.org/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/2004/01/oasis-200401-wss-x509-token-profile-1.0#X509v3" </a:t>
            </a: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EncodingType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="http://docs.oasis-open.org/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/2004/01/oasis-200401-wss-soap-message-security-1.0#Base64Binary" </a:t>
            </a: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xmlns:wsu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="http://docs.oasis-open.org/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/2004/01/oasis-200401-wss-wssecurity-utility-1.0.xsd" </a:t>
            </a: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wsu:Id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="SecurityToken-778caab2-d295-4a1b-92ad-907d339b77de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"&gt;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…………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wsse:BinarySecurityToken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4451" y="1319633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</a:rPr>
              <a:t>Syntax</a:t>
            </a:r>
            <a:endParaRPr lang="en-US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63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175"/>
            <a:ext cx="8245475" cy="1143000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Security Tokens</a:t>
            </a:r>
            <a:br>
              <a:rPr lang="en-US" dirty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Other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Kerberos </a:t>
            </a:r>
            <a:r>
              <a:rPr lang="en-US" dirty="0">
                <a:latin typeface="Comic Sans MS" pitchFamily="66" charset="0"/>
              </a:rPr>
              <a:t>1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Kerberos 2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SAML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97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Timestamp Element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566554"/>
            <a:ext cx="8272463" cy="1129145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Out of date messages</a:t>
            </a:r>
          </a:p>
          <a:p>
            <a:r>
              <a:rPr lang="en-US" dirty="0" smtClean="0">
                <a:latin typeface="Comic Sans MS" pitchFamily="66" charset="0"/>
              </a:rPr>
              <a:t>Contradicting messages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9465" y="3196149"/>
            <a:ext cx="2090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syntax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7" y="3859481"/>
            <a:ext cx="7885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wsu:Timestamp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wsu:Created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 2002-08-19T16:15:31Z &lt;/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wsu:Created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wsu:Expires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 2002-08-19T16:20:31Z &lt;/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wsu:Expires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wsu:Received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 2002-08-19T16:17:28Z &lt;/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wsu:Received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wsu:Timestamp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  <a:endParaRPr lang="en-US" sz="2000" dirty="0"/>
          </a:p>
        </p:txBody>
      </p:sp>
      <p:sp>
        <p:nvSpPr>
          <p:cNvPr id="7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50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6324" y="3126253"/>
            <a:ext cx="7291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Let’s try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it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98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Message Signature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Based on Security Token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Integrity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Authentication (sometimes)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May sign some parts and some not.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Will add ID attribute to signed parts.</a:t>
            </a:r>
          </a:p>
          <a:p>
            <a:pPr>
              <a:lnSpc>
                <a:spcPct val="150000"/>
              </a:lnSpc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51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705097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Message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260" y="1733797"/>
            <a:ext cx="830085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&lt;Envelope&gt; &lt;Headers&gt; &lt;Security&gt;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Signature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SignedInfo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CanonicalizationMethod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)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SignatureMethod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)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(&lt;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Reference (URI=)? &gt;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(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Transforms)?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DigestMethod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)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DigestValue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)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(&lt;/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Reference&gt;)+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&lt;/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SignedInfo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SignatureValue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)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KeyInfo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)?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(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Object)*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Signature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…&lt;/Security&gt;…&lt;/Headers&gt;…&lt;/Envelope&gt;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4451" y="1102147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</a:rPr>
              <a:t>Syntax</a:t>
            </a:r>
            <a:endParaRPr lang="en-US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91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524" y="2869078"/>
            <a:ext cx="7291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Let’s try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it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1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Contents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What is Security?</a:t>
            </a:r>
          </a:p>
          <a:p>
            <a:r>
              <a:rPr lang="en-US" dirty="0" smtClean="0">
                <a:latin typeface="Comic Sans MS" pitchFamily="66" charset="0"/>
              </a:rPr>
              <a:t>Two levels of Security: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Transport </a:t>
            </a:r>
            <a:r>
              <a:rPr lang="en-US" dirty="0">
                <a:latin typeface="Comic Sans MS" pitchFamily="66" charset="0"/>
              </a:rPr>
              <a:t>L</a:t>
            </a:r>
            <a:r>
              <a:rPr lang="en-US" dirty="0" smtClean="0">
                <a:latin typeface="Comic Sans MS" pitchFamily="66" charset="0"/>
              </a:rPr>
              <a:t>evel Security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Message Level Security</a:t>
            </a:r>
          </a:p>
          <a:p>
            <a:pPr lvl="2"/>
            <a:r>
              <a:rPr lang="en-US" dirty="0" smtClean="0">
                <a:latin typeface="Comic Sans MS" pitchFamily="66" charset="0"/>
              </a:rPr>
              <a:t>Security Tokens</a:t>
            </a:r>
          </a:p>
          <a:p>
            <a:pPr lvl="2"/>
            <a:r>
              <a:rPr lang="en-US" dirty="0" smtClean="0">
                <a:latin typeface="Comic Sans MS" pitchFamily="66" charset="0"/>
              </a:rPr>
              <a:t>Timestamp</a:t>
            </a:r>
          </a:p>
          <a:p>
            <a:pPr lvl="2"/>
            <a:r>
              <a:rPr lang="en-US" dirty="0" smtClean="0">
                <a:latin typeface="Comic Sans MS" pitchFamily="66" charset="0"/>
              </a:rPr>
              <a:t>Message Signature</a:t>
            </a:r>
          </a:p>
          <a:p>
            <a:pPr lvl="2"/>
            <a:r>
              <a:rPr lang="en-US" dirty="0" smtClean="0">
                <a:latin typeface="Comic Sans MS" pitchFamily="66" charset="0"/>
              </a:rPr>
              <a:t>Data Encryption</a:t>
            </a: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8625" y="353960"/>
            <a:ext cx="8240362" cy="814851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Data Encryption</a:t>
            </a:r>
            <a:endParaRPr lang="en-US" u="sng" dirty="0" smtClean="0">
              <a:latin typeface="Comic Sans MS" pitchFamily="66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3D511-1C72-4693-9CB9-6DB655335C30}" type="slidenum">
              <a:rPr lang="he-IL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13317" name="ProgressBar1"/>
          <p:cNvSpPr>
            <a:spLocks noChangeArrowheads="1"/>
          </p:cNvSpPr>
          <p:nvPr/>
        </p:nvSpPr>
        <p:spPr bwMode="auto">
          <a:xfrm>
            <a:off x="0" y="0"/>
            <a:ext cx="254000" cy="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  <p:sp>
        <p:nvSpPr>
          <p:cNvPr id="1331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083" y="1297858"/>
            <a:ext cx="58305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Encrypt the message 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Symmetrically</a:t>
            </a:r>
            <a:endParaRPr lang="he-IL" sz="28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156" y="3878826"/>
            <a:ext cx="64030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</a:rPr>
              <a:t>Encrypt the message </a:t>
            </a:r>
            <a:r>
              <a:rPr lang="en-US" sz="2800" dirty="0" smtClean="0">
                <a:solidFill>
                  <a:schemeClr val="accent1"/>
                </a:solidFill>
                <a:latin typeface="Comic Sans MS" pitchFamily="66" charset="0"/>
              </a:rPr>
              <a:t>Asymmetrically</a:t>
            </a:r>
            <a:endParaRPr lang="he-IL" sz="28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083" y="1821078"/>
            <a:ext cx="5830529" cy="194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0156" y="4402046"/>
            <a:ext cx="6041283" cy="233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684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705097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Data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260" y="1733797"/>
            <a:ext cx="8300852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&lt;Envelope&gt; &lt;Headers&gt; &lt;Security&gt;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xenc:EncryptedKey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xmlns:xenc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="http://www.w3.org/2001/04/xmlenc#"&gt;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&lt;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xenc:EncryptionMethod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Algorithm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=“”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/&gt;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KeyInfo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="http://www.w3.org/2000/09/xmldsig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#"&gt;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……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KeyInfo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xenc:CipherData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xenc:CipherValue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&gt;...&lt;/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xenc:CipherValue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xenc:CipherData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xenc:ReferenceList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xenc:DataReference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URI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"EncryptedContent-c51cdf0e-c12b-4643-a150-29f259fd9862"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/&gt;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xenc:ReferenceList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xenc:EncryptedKey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…&lt;/Security&gt;…&lt;/Headers&gt;…&lt;/Envelope&gt;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403" y="1102147"/>
            <a:ext cx="716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</a:rPr>
              <a:t>Syntax – under Security header</a:t>
            </a:r>
            <a:endParaRPr lang="en-US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6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705097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Data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260" y="1733797"/>
            <a:ext cx="8300852" cy="4114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EncryptedElement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wsu:Id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=“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myId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xenc:EncryptedData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Id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="EncryptedContent-c51cdf0e-c12b-4643-a150-29f259fd9862"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Type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="http://www.w3.org/2001/04/xmlenc#Content"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	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xmlns:xenc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="http://www.w3.org/2001/04/xmlenc#"&gt;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xenc:EncryptionMethod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Algorithm="" /&gt;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xenc:CipherData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xenc:CipherValue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&gt;...&lt;/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xenc:CipherValue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xenc:CipherData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xenc:EncryptedData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EncryptedElement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403" y="1102147"/>
            <a:ext cx="716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</a:rPr>
              <a:t>Syntax – Encrypted element</a:t>
            </a:r>
            <a:endParaRPr lang="en-US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7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524" y="2789366"/>
            <a:ext cx="7291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Let’s try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it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9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194" name="Picture 2" descr="http://2.bp.blogspot.com/_VJONkhui97Q/TLade0ADfzI/AAAAAAAAF-o/0VAG-M9pg3M/s1600/kingk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1272" y="4453247"/>
            <a:ext cx="2541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Comic Sans MS" pitchFamily="66" charset="0"/>
              </a:rPr>
              <a:t>Thank You</a:t>
            </a:r>
            <a:endParaRPr lang="en-US" sz="3200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7656" y="4453247"/>
            <a:ext cx="308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Comic Sans MS" pitchFamily="66" charset="0"/>
              </a:rPr>
              <a:t>For Listening</a:t>
            </a:r>
            <a:endParaRPr lang="en-US" sz="3200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8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What is Security?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447800"/>
            <a:ext cx="8043306" cy="47511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Comic Sans MS" pitchFamily="66" charset="0"/>
              </a:rPr>
              <a:t>Confidentiality</a:t>
            </a:r>
            <a:r>
              <a:rPr lang="en-US" dirty="0">
                <a:latin typeface="Comic Sans MS" pitchFamily="66" charset="0"/>
              </a:rPr>
              <a:t>: keeping message secret from unintended </a:t>
            </a:r>
            <a:r>
              <a:rPr lang="en-US" dirty="0" smtClean="0">
                <a:latin typeface="Comic Sans MS" pitchFamily="66" charset="0"/>
              </a:rPr>
              <a:t>listeners during the transit.</a:t>
            </a:r>
            <a:endParaRPr lang="en-US" b="1" u="sng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 smtClean="0">
                <a:latin typeface="Comic Sans MS" pitchFamily="66" charset="0"/>
              </a:rPr>
              <a:t>Integrity</a:t>
            </a:r>
            <a:r>
              <a:rPr lang="en-US" dirty="0">
                <a:latin typeface="Comic Sans MS" pitchFamily="66" charset="0"/>
              </a:rPr>
              <a:t>: the message was not corrupted in the </a:t>
            </a:r>
            <a:r>
              <a:rPr lang="en-US" dirty="0" smtClean="0">
                <a:latin typeface="Comic Sans MS" pitchFamily="66" charset="0"/>
              </a:rPr>
              <a:t>way.</a:t>
            </a:r>
            <a:endParaRPr lang="en-US" b="1" u="sng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Comic Sans MS" pitchFamily="66" charset="0"/>
              </a:rPr>
              <a:t>Authentication(&amp;Authorization): </a:t>
            </a:r>
            <a:r>
              <a:rPr lang="en-US" dirty="0">
                <a:latin typeface="Comic Sans MS" pitchFamily="66" charset="0"/>
              </a:rPr>
              <a:t>solves questions as "Who is the </a:t>
            </a:r>
            <a:r>
              <a:rPr lang="en-US" dirty="0" smtClean="0">
                <a:latin typeface="Comic Sans MS" pitchFamily="66" charset="0"/>
              </a:rPr>
              <a:t>other party?" </a:t>
            </a:r>
            <a:r>
              <a:rPr lang="en-US" dirty="0">
                <a:latin typeface="Comic Sans MS" pitchFamily="66" charset="0"/>
              </a:rPr>
              <a:t>and "How does he prove his identity?"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9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Two Levels of Security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i.msdn.microsoft.com/dynimg/IC4665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1" y="1474025"/>
            <a:ext cx="6648986" cy="390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19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Transport Level Security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447800"/>
            <a:ext cx="8272463" cy="3076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Based on SSL and TLS.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Provides authentication, integrity and confidentiality.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Transits over https.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17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Transport </a:t>
            </a:r>
            <a:r>
              <a:rPr lang="en-US" dirty="0" err="1" smtClean="0">
                <a:latin typeface="Comic Sans MS" pitchFamily="66" charset="0"/>
              </a:rPr>
              <a:t>vs</a:t>
            </a:r>
            <a:r>
              <a:rPr lang="en-US" dirty="0" smtClean="0">
                <a:latin typeface="Comic Sans MS" pitchFamily="66" charset="0"/>
              </a:rPr>
              <a:t> Message Security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98292"/>
              </p:ext>
            </p:extLst>
          </p:nvPr>
        </p:nvGraphicFramePr>
        <p:xfrm>
          <a:off x="400050" y="1578428"/>
          <a:ext cx="8272464" cy="298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32"/>
                <a:gridCol w="4136232"/>
              </a:tblGrid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Transport Level Security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Message Level Security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Uses SSL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Doesn’t use SSL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Point-to-Point: protects the pipe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The data itself is protected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All or nothing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Can secure parts</a:t>
                      </a:r>
                      <a:r>
                        <a:rPr lang="en-US" sz="2000" baseline="0" dirty="0" smtClean="0">
                          <a:latin typeface="Comic Sans MS" pitchFamily="66" charset="0"/>
                        </a:rPr>
                        <a:t> and parts not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Will repeat with intermediaries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End-to-End: once and for</a:t>
                      </a:r>
                      <a:r>
                        <a:rPr lang="en-US" sz="2000" baseline="0" dirty="0" smtClean="0">
                          <a:latin typeface="Comic Sans MS" pitchFamily="66" charset="0"/>
                        </a:rPr>
                        <a:t> all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More effective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omic Sans MS" pitchFamily="66" charset="0"/>
                        </a:rPr>
                        <a:t>More features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7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Message Level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4" name="Picture 2" descr="http://i.msdn.microsoft.com/dynimg/IC111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4" y="2023752"/>
            <a:ext cx="8308244" cy="32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Message Level Security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08" y="2612571"/>
            <a:ext cx="8550235" cy="300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soap:Envelope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xmlns:soap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://schemas.xmlsoap.org/soap/envelope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/"&gt;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&lt;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soap:Body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EchoString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="http://tempuri.org/"&gt;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&lt;s&gt;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abcde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&lt;/s&gt;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EchoString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soap:Body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soap:Envelope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3195" y="2042555"/>
            <a:ext cx="3372592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Before Security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41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Message Level Security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759-63A8-48C1-A69F-57334D8EB18C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009" y="1813787"/>
            <a:ext cx="7992095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soap:Envelope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xmlns:soap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="http://schemas.xmlsoap.org/soap/envelope/" </a:t>
            </a:r>
            <a:r>
              <a:rPr lang="en-US" sz="1200" dirty="0" err="1">
                <a:solidFill>
                  <a:srgbClr val="FF0000"/>
                </a:solidFill>
                <a:latin typeface="Comic Sans MS" pitchFamily="66" charset="0"/>
              </a:rPr>
              <a:t>xmlns:wsse</a:t>
            </a:r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="http://docs.oasis-open.org/</a:t>
            </a:r>
            <a:r>
              <a:rPr lang="en-US" sz="1200" dirty="0" err="1">
                <a:solidFill>
                  <a:srgbClr val="FF0000"/>
                </a:solidFill>
                <a:latin typeface="Comic Sans MS" pitchFamily="66" charset="0"/>
              </a:rPr>
              <a:t>wss</a:t>
            </a:r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/2004/01/oasis-200401-wss-wssecurity-secext-1.0.xsd"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soap:Header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    &lt;</a:t>
            </a:r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wsse:Security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soap:mustUnderstand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="1</a:t>
            </a:r>
            <a:r>
              <a:rPr lang="en-US" sz="1400" dirty="0" smtClean="0">
                <a:solidFill>
                  <a:srgbClr val="FF0000"/>
                </a:solidFill>
                <a:latin typeface="Comic Sans MS" pitchFamily="66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mic Sans MS" pitchFamily="66" charset="0"/>
              </a:rPr>
              <a:t>       ………</a:t>
            </a:r>
            <a:endParaRPr lang="en-US" sz="14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    &lt;/</a:t>
            </a:r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wsse:Security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  &lt;/</a:t>
            </a:r>
            <a:r>
              <a:rPr lang="en-US" sz="1400" dirty="0" err="1">
                <a:solidFill>
                  <a:srgbClr val="FF0000"/>
                </a:solidFill>
                <a:latin typeface="Comic Sans MS" pitchFamily="66" charset="0"/>
              </a:rPr>
              <a:t>soap:Header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&lt;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soap:Body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&lt;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EchoString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xmlns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="http://tempuri.org/"&gt;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  &lt;s&gt;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abcde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&lt;/s&gt;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&lt;/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EchoString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&lt;/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soap:Body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&lt;/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soap:Envelope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3195" y="1302910"/>
            <a:ext cx="3372592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After Security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ProgressBar2"/>
          <p:cNvSpPr>
            <a:spLocks noChangeArrowheads="1"/>
          </p:cNvSpPr>
          <p:nvPr/>
        </p:nvSpPr>
        <p:spPr bwMode="auto">
          <a:xfrm>
            <a:off x="0" y="50800"/>
            <a:ext cx="254000" cy="6807200"/>
          </a:xfrm>
          <a:prstGeom prst="rect">
            <a:avLst/>
          </a:prstGeom>
          <a:solidFill>
            <a:srgbClr val="0071B4"/>
          </a:solidFill>
          <a:ln w="1905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he-IL" sz="1600" b="0">
              <a:solidFill>
                <a:schemeClr val="tx1"/>
              </a:solidFill>
              <a:latin typeface="Futura B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8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2006_light">
  <a:themeElements>
    <a:clrScheme name="2006_ligh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2006_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2006_ligh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2006_light</Template>
  <TotalTime>7998</TotalTime>
  <Words>941</Words>
  <Application>Microsoft Office PowerPoint</Application>
  <PresentationFormat>On-screen Show (4:3)</PresentationFormat>
  <Paragraphs>217</Paragraphs>
  <Slides>24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7</vt:i4>
      </vt:variant>
    </vt:vector>
  </HeadingPairs>
  <TitlesOfParts>
    <vt:vector size="32" baseType="lpstr">
      <vt:lpstr>2006_light</vt:lpstr>
      <vt:lpstr>WS - Security</vt:lpstr>
      <vt:lpstr>Contents</vt:lpstr>
      <vt:lpstr>What is Security?</vt:lpstr>
      <vt:lpstr>Two Levels of Security</vt:lpstr>
      <vt:lpstr>Transport Level Security</vt:lpstr>
      <vt:lpstr>Transport vs Message Security</vt:lpstr>
      <vt:lpstr>Message Level Security</vt:lpstr>
      <vt:lpstr>Message Level Security</vt:lpstr>
      <vt:lpstr>Message Level Security</vt:lpstr>
      <vt:lpstr>Message Level Security</vt:lpstr>
      <vt:lpstr>Security Tokens UserName Token</vt:lpstr>
      <vt:lpstr>Security Tokens X509</vt:lpstr>
      <vt:lpstr>Security Tokens X509 Certificate</vt:lpstr>
      <vt:lpstr>Security Tokens Other types</vt:lpstr>
      <vt:lpstr>Timestamp Element</vt:lpstr>
      <vt:lpstr>PowerPoint Presentation</vt:lpstr>
      <vt:lpstr>Message Signature</vt:lpstr>
      <vt:lpstr>Message Signature</vt:lpstr>
      <vt:lpstr>PowerPoint Presentation</vt:lpstr>
      <vt:lpstr>Data Encryption</vt:lpstr>
      <vt:lpstr>Data Encryption</vt:lpstr>
      <vt:lpstr>Data Encryption</vt:lpstr>
      <vt:lpstr>PowerPoint Presentation</vt:lpstr>
      <vt:lpstr>PowerPoint Presentation</vt:lpstr>
      <vt:lpstr>What's new</vt:lpstr>
      <vt:lpstr>Setting up the template</vt:lpstr>
      <vt:lpstr>New Layouts</vt:lpstr>
      <vt:lpstr>Using the HP template</vt:lpstr>
      <vt:lpstr>Creating visuals</vt:lpstr>
      <vt:lpstr>File Formatting</vt:lpstr>
      <vt:lpstr>Additional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WS - security</dc:subject>
  <dc:creator>Yossi Neeman</dc:creator>
  <cp:lastModifiedBy>Mahmoud Agbareya</cp:lastModifiedBy>
  <cp:revision>828</cp:revision>
  <dcterms:created xsi:type="dcterms:W3CDTF">2007-01-17T09:15:24Z</dcterms:created>
  <dcterms:modified xsi:type="dcterms:W3CDTF">2013-02-21T10:33:58Z</dcterms:modified>
</cp:coreProperties>
</file>