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2" r:id="rId5"/>
    <p:sldMasterId id="2147483653" r:id="rId6"/>
  </p:sldMasterIdLst>
  <p:notesMasterIdLst>
    <p:notesMasterId r:id="rId28"/>
  </p:notesMasterIdLst>
  <p:handoutMasterIdLst>
    <p:handoutMasterId r:id="rId29"/>
  </p:handoutMasterIdLst>
  <p:sldIdLst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Futura Bk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Futura Bk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Futura Bk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Futura Bk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y Magal" initials="Ady" lastIdx="5" clrIdx="0"/>
  <p:cmAuthor id="1" name="ishani" initials="i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CB6B01"/>
    <a:srgbClr val="625E57"/>
    <a:srgbClr val="485458"/>
    <a:srgbClr val="918F90"/>
    <a:srgbClr val="8A8A8A"/>
    <a:srgbClr val="8895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4" autoAdjust="0"/>
    <p:restoredTop sz="85299" autoAdjust="0"/>
  </p:normalViewPr>
  <p:slideViewPr>
    <p:cSldViewPr snapToGrid="0">
      <p:cViewPr varScale="1">
        <p:scale>
          <a:sx n="75" d="100"/>
          <a:sy n="75" d="100"/>
        </p:scale>
        <p:origin x="-1603" y="-82"/>
      </p:cViewPr>
      <p:guideLst>
        <p:guide orient="horz" pos="489"/>
        <p:guide pos="2892"/>
        <p:guide pos="5676"/>
        <p:guide pos="295"/>
        <p:guide pos="4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1980" y="-108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7" tIns="46478" rIns="92957" bIns="46478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7" tIns="46478" rIns="92957" bIns="4647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7" tIns="46478" rIns="92957" bIns="46478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7" tIns="46478" rIns="92957" bIns="4647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Arial" charset="0"/>
              </a:defRPr>
            </a:lvl1pPr>
          </a:lstStyle>
          <a:p>
            <a:fld id="{7D7C9093-A262-4002-88B1-B6DF699FDB7E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5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7" tIns="46478" rIns="92957" bIns="46478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7" tIns="46478" rIns="92957" bIns="4647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600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7" tIns="46478" rIns="92957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7" tIns="46478" rIns="92957" bIns="46478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7" tIns="46478" rIns="92957" bIns="4647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Arial" charset="0"/>
              </a:defRPr>
            </a:lvl1pPr>
          </a:lstStyle>
          <a:p>
            <a:fld id="{63F27537-4957-4C8E-B9F4-610FFB4E7BD9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6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84236-EA73-4CF0-9359-E74F29C85FCA}" type="slidenum">
              <a:rPr lang="he-IL"/>
              <a:pPr/>
              <a:t>1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ED545-74A9-46D4-88CC-9B0AFFA23567}" type="slidenum">
              <a:rPr lang="he-IL"/>
              <a:pPr/>
              <a:t>2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7618412" cy="914400"/>
          </a:xfrm>
        </p:spPr>
        <p:txBody>
          <a:bodyPr lIns="91440" tIns="45720" rIns="91440" bIns="45720"/>
          <a:lstStyle>
            <a:lvl1pPr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5322888" cy="3155950"/>
          </a:xfrm>
          <a:ln/>
        </p:spPr>
        <p:txBody>
          <a:bodyPr lIns="91440" rIns="91440" bIns="45720" anchor="b"/>
          <a:lstStyle>
            <a:lvl1pPr>
              <a:defRPr sz="4400">
                <a:solidFill>
                  <a:schemeClr val="bg1"/>
                </a:solidFill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invGray">
          <a:xfrm>
            <a:off x="465138" y="6376988"/>
            <a:ext cx="601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0" dirty="0">
                <a:solidFill>
                  <a:schemeClr val="bg1"/>
                </a:solidFill>
              </a:rPr>
              <a:t>© </a:t>
            </a:r>
            <a:r>
              <a:rPr lang="en-US" sz="900" b="0" dirty="0" smtClean="0">
                <a:solidFill>
                  <a:schemeClr val="bg1"/>
                </a:solidFill>
              </a:rPr>
              <a:t>2012 </a:t>
            </a:r>
            <a:r>
              <a:rPr lang="en-US" sz="900" b="0" dirty="0">
                <a:solidFill>
                  <a:schemeClr val="bg1"/>
                </a:solidFill>
              </a:rPr>
              <a:t>Hewlett-Packard Development Company, L.P.</a:t>
            </a:r>
            <a:br>
              <a:rPr lang="en-US" sz="900" b="0" dirty="0">
                <a:solidFill>
                  <a:schemeClr val="bg1"/>
                </a:solidFill>
              </a:rPr>
            </a:br>
            <a:r>
              <a:rPr lang="en-US" sz="900" b="0" dirty="0">
                <a:solidFill>
                  <a:schemeClr val="bg1"/>
                </a:solidFill>
              </a:rPr>
              <a:t>The information contained herein is subject to change without notice </a:t>
            </a:r>
          </a:p>
        </p:txBody>
      </p:sp>
      <p:sp>
        <p:nvSpPr>
          <p:cNvPr id="510981" name="Freeform 5"/>
          <p:cNvSpPr>
            <a:spLocks/>
          </p:cNvSpPr>
          <p:nvPr/>
        </p:nvSpPr>
        <p:spPr bwMode="invGray">
          <a:xfrm>
            <a:off x="927100" y="4848225"/>
            <a:ext cx="8216900" cy="790575"/>
          </a:xfrm>
          <a:custGeom>
            <a:avLst/>
            <a:gdLst/>
            <a:ahLst/>
            <a:cxnLst>
              <a:cxn ang="0">
                <a:pos x="6" y="231"/>
              </a:cxn>
              <a:cxn ang="0">
                <a:pos x="107" y="124"/>
              </a:cxn>
              <a:cxn ang="0">
                <a:pos x="6" y="17"/>
              </a:cxn>
              <a:cxn ang="0">
                <a:pos x="0" y="17"/>
              </a:cxn>
              <a:cxn ang="0">
                <a:pos x="5" y="0"/>
              </a:cxn>
              <a:cxn ang="0">
                <a:pos x="2578" y="0"/>
              </a:cxn>
              <a:cxn ang="0">
                <a:pos x="2578" y="249"/>
              </a:cxn>
              <a:cxn ang="0">
                <a:pos x="0" y="249"/>
              </a:cxn>
              <a:cxn ang="0">
                <a:pos x="6" y="231"/>
              </a:cxn>
            </a:cxnLst>
            <a:rect l="0" t="0" r="r" b="b"/>
            <a:pathLst>
              <a:path w="2578" h="249">
                <a:moveTo>
                  <a:pt x="6" y="231"/>
                </a:moveTo>
                <a:cubicBezTo>
                  <a:pt x="63" y="231"/>
                  <a:pt x="107" y="183"/>
                  <a:pt x="107" y="124"/>
                </a:cubicBezTo>
                <a:cubicBezTo>
                  <a:pt x="107" y="65"/>
                  <a:pt x="63" y="17"/>
                  <a:pt x="6" y="17"/>
                </a:cubicBezTo>
                <a:cubicBezTo>
                  <a:pt x="4" y="17"/>
                  <a:pt x="2" y="17"/>
                  <a:pt x="0" y="17"/>
                </a:cubicBezTo>
                <a:cubicBezTo>
                  <a:pt x="5" y="0"/>
                  <a:pt x="5" y="0"/>
                  <a:pt x="5" y="0"/>
                </a:cubicBezTo>
                <a:cubicBezTo>
                  <a:pt x="233" y="0"/>
                  <a:pt x="2578" y="0"/>
                  <a:pt x="2578" y="0"/>
                </a:cubicBezTo>
                <a:cubicBezTo>
                  <a:pt x="2578" y="249"/>
                  <a:pt x="2578" y="249"/>
                  <a:pt x="2578" y="249"/>
                </a:cubicBezTo>
                <a:cubicBezTo>
                  <a:pt x="2345" y="249"/>
                  <a:pt x="0" y="249"/>
                  <a:pt x="0" y="249"/>
                </a:cubicBezTo>
                <a:cubicBezTo>
                  <a:pt x="6" y="231"/>
                  <a:pt x="6" y="231"/>
                  <a:pt x="6" y="23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0982" name="Group 6"/>
          <p:cNvGrpSpPr>
            <a:grpSpLocks/>
          </p:cNvGrpSpPr>
          <p:nvPr/>
        </p:nvGrpSpPr>
        <p:grpSpPr bwMode="auto">
          <a:xfrm>
            <a:off x="625475" y="4848225"/>
            <a:ext cx="568325" cy="790575"/>
            <a:chOff x="394" y="3054"/>
            <a:chExt cx="358" cy="498"/>
          </a:xfrm>
        </p:grpSpPr>
        <p:sp>
          <p:nvSpPr>
            <p:cNvPr id="510983" name="Freeform 7"/>
            <p:cNvSpPr>
              <a:spLocks noEditPoints="1"/>
            </p:cNvSpPr>
            <p:nvPr userDrawn="1"/>
          </p:nvSpPr>
          <p:spPr bwMode="invGray">
            <a:xfrm>
              <a:off x="502" y="3204"/>
              <a:ext cx="250" cy="34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62" y="0"/>
                </a:cxn>
                <a:cxn ang="0">
                  <a:pos x="0" y="174"/>
                </a:cxn>
                <a:cxn ang="0">
                  <a:pos x="27" y="174"/>
                </a:cxn>
                <a:cxn ang="0">
                  <a:pos x="53" y="100"/>
                </a:cxn>
                <a:cxn ang="0">
                  <a:pos x="79" y="100"/>
                </a:cxn>
                <a:cxn ang="0">
                  <a:pos x="96" y="89"/>
                </a:cxn>
                <a:cxn ang="0">
                  <a:pos x="120" y="20"/>
                </a:cxn>
                <a:cxn ang="0">
                  <a:pos x="105" y="0"/>
                </a:cxn>
                <a:cxn ang="0">
                  <a:pos x="71" y="86"/>
                </a:cxn>
                <a:cxn ang="0">
                  <a:pos x="58" y="86"/>
                </a:cxn>
                <a:cxn ang="0">
                  <a:pos x="83" y="15"/>
                </a:cxn>
                <a:cxn ang="0">
                  <a:pos x="97" y="15"/>
                </a:cxn>
                <a:cxn ang="0">
                  <a:pos x="71" y="86"/>
                </a:cxn>
              </a:cxnLst>
              <a:rect l="0" t="0" r="r" b="b"/>
              <a:pathLst>
                <a:path w="125" h="174">
                  <a:moveTo>
                    <a:pt x="10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5" y="100"/>
                    <a:pt x="93" y="98"/>
                    <a:pt x="96" y="89"/>
                  </a:cubicBezTo>
                  <a:cubicBezTo>
                    <a:pt x="99" y="80"/>
                    <a:pt x="116" y="34"/>
                    <a:pt x="120" y="20"/>
                  </a:cubicBezTo>
                  <a:cubicBezTo>
                    <a:pt x="125" y="6"/>
                    <a:pt x="114" y="0"/>
                    <a:pt x="105" y="0"/>
                  </a:cubicBezTo>
                  <a:close/>
                  <a:moveTo>
                    <a:pt x="71" y="86"/>
                  </a:moveTo>
                  <a:cubicBezTo>
                    <a:pt x="58" y="86"/>
                    <a:pt x="58" y="86"/>
                    <a:pt x="58" y="8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71" y="86"/>
                    <a:pt x="71" y="86"/>
                    <a:pt x="71" y="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984" name="Freeform 8"/>
            <p:cNvSpPr>
              <a:spLocks/>
            </p:cNvSpPr>
            <p:nvPr userDrawn="1"/>
          </p:nvSpPr>
          <p:spPr bwMode="invGray">
            <a:xfrm>
              <a:off x="394" y="3054"/>
              <a:ext cx="192" cy="344"/>
            </a:xfrm>
            <a:custGeom>
              <a:avLst/>
              <a:gdLst/>
              <a:ahLst/>
              <a:cxnLst>
                <a:cxn ang="0">
                  <a:pos x="92" y="97"/>
                </a:cxn>
                <a:cxn ang="0">
                  <a:pos x="66" y="172"/>
                </a:cxn>
                <a:cxn ang="0">
                  <a:pos x="40" y="172"/>
                </a:cxn>
                <a:cxn ang="0">
                  <a:pos x="68" y="90"/>
                </a:cxn>
                <a:cxn ang="0">
                  <a:pos x="55" y="90"/>
                </a:cxn>
                <a:cxn ang="0">
                  <a:pos x="26" y="172"/>
                </a:cxn>
                <a:cxn ang="0">
                  <a:pos x="0" y="172"/>
                </a:cxn>
                <a:cxn ang="0">
                  <a:pos x="60" y="0"/>
                </a:cxn>
                <a:cxn ang="0">
                  <a:pos x="86" y="0"/>
                </a:cxn>
                <a:cxn ang="0">
                  <a:pos x="60" y="75"/>
                </a:cxn>
                <a:cxn ang="0">
                  <a:pos x="78" y="75"/>
                </a:cxn>
                <a:cxn ang="0">
                  <a:pos x="92" y="97"/>
                </a:cxn>
              </a:cxnLst>
              <a:rect l="0" t="0" r="r" b="b"/>
              <a:pathLst>
                <a:path w="96" h="172">
                  <a:moveTo>
                    <a:pt x="92" y="97"/>
                  </a:moveTo>
                  <a:cubicBezTo>
                    <a:pt x="66" y="172"/>
                    <a:pt x="66" y="172"/>
                    <a:pt x="66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90" y="75"/>
                    <a:pt x="96" y="86"/>
                    <a:pt x="92" y="9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0985" name="Freeform 9"/>
          <p:cNvSpPr>
            <a:spLocks/>
          </p:cNvSpPr>
          <p:nvPr/>
        </p:nvSpPr>
        <p:spPr bwMode="invGray">
          <a:xfrm>
            <a:off x="0" y="4848225"/>
            <a:ext cx="774700" cy="790575"/>
          </a:xfrm>
          <a:custGeom>
            <a:avLst/>
            <a:gdLst/>
            <a:ahLst/>
            <a:cxnLst>
              <a:cxn ang="0">
                <a:pos x="251" y="0"/>
              </a:cxn>
              <a:cxn ang="0">
                <a:pos x="0" y="0"/>
              </a:cxn>
              <a:cxn ang="0">
                <a:pos x="0" y="249"/>
              </a:cxn>
              <a:cxn ang="0">
                <a:pos x="246" y="249"/>
              </a:cxn>
              <a:cxn ang="0">
                <a:pos x="254" y="229"/>
              </a:cxn>
              <a:cxn ang="0">
                <a:pos x="175" y="122"/>
              </a:cxn>
              <a:cxn ang="0">
                <a:pos x="245" y="18"/>
              </a:cxn>
              <a:cxn ang="0">
                <a:pos x="251" y="0"/>
              </a:cxn>
            </a:cxnLst>
            <a:rect l="0" t="0" r="r" b="b"/>
            <a:pathLst>
              <a:path w="254" h="249">
                <a:moveTo>
                  <a:pt x="25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49"/>
                  <a:pt x="0" y="249"/>
                  <a:pt x="0" y="249"/>
                </a:cubicBezTo>
                <a:cubicBezTo>
                  <a:pt x="246" y="249"/>
                  <a:pt x="246" y="249"/>
                  <a:pt x="246" y="249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08" y="219"/>
                  <a:pt x="175" y="175"/>
                  <a:pt x="175" y="122"/>
                </a:cubicBezTo>
                <a:cubicBezTo>
                  <a:pt x="175" y="73"/>
                  <a:pt x="204" y="32"/>
                  <a:pt x="245" y="18"/>
                </a:cubicBezTo>
                <a:cubicBezTo>
                  <a:pt x="251" y="0"/>
                  <a:pt x="251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09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109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0979" grpId="0"/>
      <p:bldP spid="510980" grpId="0"/>
      <p:bldP spid="510981" grpId="0" animBg="1"/>
      <p:bldP spid="51098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C383B2-A3E5-47F4-9E89-8D8F7CA4D27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0538" y="342900"/>
            <a:ext cx="2146300" cy="6245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8463" y="342900"/>
            <a:ext cx="6289675" cy="6245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27E407-B51F-41F0-AB15-BEEA67C5EBB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3" y="342900"/>
            <a:ext cx="8583612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992188"/>
            <a:ext cx="4216400" cy="559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92188"/>
            <a:ext cx="4217988" cy="559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97075" y="6638925"/>
            <a:ext cx="5359400" cy="219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01638" y="6638925"/>
            <a:ext cx="762000" cy="219075"/>
          </a:xfrm>
        </p:spPr>
        <p:txBody>
          <a:bodyPr/>
          <a:lstStyle>
            <a:lvl1pPr>
              <a:defRPr/>
            </a:lvl1pPr>
          </a:lstStyle>
          <a:p>
            <a:fld id="{DBC44FF7-C97C-4FB8-805E-1C3DF2869B8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D85852-6362-4ACE-A92E-BD795CA7CA92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C33F5-108E-41AD-901E-9769DA714469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9BCA4C-C732-47FD-B0E7-6F6B09C69385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995363"/>
            <a:ext cx="4216400" cy="559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95363"/>
            <a:ext cx="4217988" cy="559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18BB3D-3FA8-49CE-85E8-8C710DC5B5C5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3CE2B7-FA36-4D5B-B660-05EA585C729D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10AE01-44F9-4F9D-A046-D38768DB73FC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C21B25-B184-467A-8FA3-D99542D3F450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BB08BA-53FC-4E80-A68B-BAB32BF8767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2969FA-E452-4020-ACF3-685EE6E21DE4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82571F-895A-437B-923E-DBF99B599946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AEFC6D-08B0-4B20-91CE-7C02BD887E1D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0538" y="0"/>
            <a:ext cx="2146300" cy="6589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8463" y="0"/>
            <a:ext cx="6289675" cy="6589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8EEA5C-04C8-46FA-A0E8-16B2C4D49422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012642-6EA6-43FC-BD72-6836B9FA9B4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533400"/>
            <a:ext cx="2062162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975" y="533400"/>
            <a:ext cx="6037263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992188"/>
            <a:ext cx="4216400" cy="5595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92188"/>
            <a:ext cx="4217988" cy="5595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A825C2-AFC0-44AC-9989-66FA45659E5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7EA83-2304-4C8C-8B6C-98C7CF2CE4A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448D29-9D1A-4B6F-A504-33BE300FDAA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67DB01-28A6-4B63-A504-C69E8DA918C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3A407-192F-4EA6-A158-0F7D5C780C2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3DD9C2-02B7-4C16-B0E0-E04D4875D467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638925"/>
            <a:ext cx="535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7B7B79"/>
                </a:solidFill>
              </a:defRPr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992188"/>
            <a:ext cx="8586788" cy="55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1638" y="6638925"/>
            <a:ext cx="762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2743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7B7B79"/>
                </a:solidFill>
                <a:latin typeface="Futura Hv" pitchFamily="34" charset="0"/>
                <a:cs typeface="Arial" charset="0"/>
              </a:defRPr>
            </a:lvl1pPr>
          </a:lstStyle>
          <a:p>
            <a:fld id="{EC1A85B8-6FD5-4D9B-BAE8-2153F966B35F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ltGray">
          <a:xfrm>
            <a:off x="0" y="914400"/>
            <a:ext cx="257175" cy="594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ltGray">
          <a:xfrm>
            <a:off x="0" y="0"/>
            <a:ext cx="257175" cy="847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09959" name="Picture 7"/>
          <p:cNvPicPr>
            <a:picLocks noChangeAspect="1" noChangeArrowheads="1"/>
          </p:cNvPicPr>
          <p:nvPr/>
        </p:nvPicPr>
        <p:blipFill>
          <a:blip r:embed="rId14" cstate="print"/>
          <a:srcRect r="6857"/>
          <a:stretch>
            <a:fillRect/>
          </a:stretch>
        </p:blipFill>
        <p:spPr bwMode="auto">
          <a:xfrm>
            <a:off x="8575675" y="6454775"/>
            <a:ext cx="419100" cy="35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0996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342900"/>
            <a:ext cx="8583612" cy="922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5720" tIns="457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9pPr>
    </p:titleStyle>
    <p:bodyStyle>
      <a:lvl1pPr algn="l" rtl="0" fontAlgn="base">
        <a:spcBef>
          <a:spcPct val="0"/>
        </a:spcBef>
        <a:spcAft>
          <a:spcPct val="25000"/>
        </a:spcAft>
        <a:buClr>
          <a:srgbClr val="B2B3B5"/>
        </a:buClr>
        <a:buSzPct val="75000"/>
        <a:defRPr sz="2600">
          <a:solidFill>
            <a:schemeClr val="accent1"/>
          </a:solidFill>
          <a:latin typeface="+mn-lt"/>
          <a:ea typeface="+mn-ea"/>
          <a:cs typeface="+mn-cs"/>
        </a:defRPr>
      </a:lvl1pPr>
      <a:lvl2pPr marL="346075" indent="-231775" algn="l" rtl="0" fontAlgn="base">
        <a:spcBef>
          <a:spcPct val="0"/>
        </a:spcBef>
        <a:spcAft>
          <a:spcPct val="25000"/>
        </a:spcAft>
        <a:buClr>
          <a:srgbClr val="7B7B79"/>
        </a:buClr>
        <a:buSzPct val="90000"/>
        <a:buFont typeface="Futura Bk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692150" indent="-231775" algn="l" rtl="0" fontAlgn="base">
        <a:spcBef>
          <a:spcPct val="0"/>
        </a:spcBef>
        <a:spcAft>
          <a:spcPct val="25000"/>
        </a:spcAft>
        <a:buClr>
          <a:srgbClr val="7B7B79"/>
        </a:buClr>
        <a:buFont typeface="Futura Bk" pitchFamily="34" charset="0"/>
        <a:buChar char="–"/>
        <a:defRPr sz="2200">
          <a:solidFill>
            <a:schemeClr val="tx1"/>
          </a:solidFill>
          <a:latin typeface="+mn-lt"/>
        </a:defRPr>
      </a:lvl3pPr>
      <a:lvl4pPr marL="1025525" indent="-219075" algn="l" rtl="0" fontAlgn="base">
        <a:spcBef>
          <a:spcPct val="0"/>
        </a:spcBef>
        <a:spcAft>
          <a:spcPct val="25000"/>
        </a:spcAft>
        <a:buClr>
          <a:srgbClr val="7B7B79"/>
        </a:buClr>
        <a:buFont typeface="Futura Bk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149350" indent="-9525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5pPr>
      <a:lvl6pPr marL="1606550" indent="-9525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6pPr>
      <a:lvl7pPr marL="2063750" indent="-9525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7pPr>
      <a:lvl8pPr marL="2520950" indent="-9525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8pPr>
      <a:lvl9pPr marL="2978150" indent="-9525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995363"/>
            <a:ext cx="8586788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ltGray">
          <a:xfrm>
            <a:off x="0" y="914400"/>
            <a:ext cx="257175" cy="594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ltGray">
          <a:xfrm>
            <a:off x="0" y="0"/>
            <a:ext cx="257175" cy="847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0"/>
            <a:ext cx="8583612" cy="922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572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1638" y="6638925"/>
            <a:ext cx="762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2743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7B7B79"/>
                </a:solidFill>
                <a:latin typeface="Futura Hv" pitchFamily="34" charset="0"/>
                <a:cs typeface="Arial" charset="0"/>
              </a:defRPr>
            </a:lvl1pPr>
          </a:lstStyle>
          <a:p>
            <a:fld id="{6FDF9838-0170-496F-AC93-779AAB5FFE12}" type="slidenum">
              <a:rPr lang="he-IL"/>
              <a:pPr/>
              <a:t>‹#›</a:t>
            </a:fld>
            <a:endParaRPr lang="en-US"/>
          </a:p>
        </p:txBody>
      </p:sp>
      <p:pic>
        <p:nvPicPr>
          <p:cNvPr id="513031" name="Picture 7"/>
          <p:cNvPicPr>
            <a:picLocks noChangeAspect="1" noChangeArrowheads="1"/>
          </p:cNvPicPr>
          <p:nvPr/>
        </p:nvPicPr>
        <p:blipFill>
          <a:blip r:embed="rId13" cstate="print"/>
          <a:srcRect r="6857"/>
          <a:stretch>
            <a:fillRect/>
          </a:stretch>
        </p:blipFill>
        <p:spPr bwMode="auto">
          <a:xfrm>
            <a:off x="8575675" y="6454775"/>
            <a:ext cx="419100" cy="35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13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638925"/>
            <a:ext cx="535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7B7B79"/>
                </a:solidFill>
              </a:defRPr>
            </a:lvl1pPr>
          </a:lstStyle>
          <a:p>
            <a:r>
              <a:rPr lang="en-US"/>
              <a:t>Confidential &amp;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Bk" pitchFamily="34" charset="0"/>
        </a:defRPr>
      </a:lvl9pPr>
    </p:titleStyle>
    <p:bodyStyle>
      <a:lvl1pPr algn="l" rtl="0" fontAlgn="base">
        <a:spcBef>
          <a:spcPct val="0"/>
        </a:spcBef>
        <a:spcAft>
          <a:spcPct val="25000"/>
        </a:spcAft>
        <a:buClr>
          <a:srgbClr val="B2B3B5"/>
        </a:buClr>
        <a:buSzPct val="75000"/>
        <a:defRPr sz="2600">
          <a:solidFill>
            <a:schemeClr val="accent1"/>
          </a:solidFill>
          <a:latin typeface="+mn-lt"/>
          <a:ea typeface="+mn-ea"/>
          <a:cs typeface="+mn-cs"/>
        </a:defRPr>
      </a:lvl1pPr>
      <a:lvl2pPr marL="571500" indent="-457200" algn="l" rtl="0" fontAlgn="base">
        <a:spcBef>
          <a:spcPct val="0"/>
        </a:spcBef>
        <a:spcAft>
          <a:spcPct val="25000"/>
        </a:spcAft>
        <a:buClr>
          <a:srgbClr val="7B7B79"/>
        </a:buClr>
        <a:buAutoNum type="arabicPeriod"/>
        <a:defRPr sz="2400">
          <a:solidFill>
            <a:schemeClr val="tx1"/>
          </a:solidFill>
          <a:latin typeface="+mn-lt"/>
        </a:defRPr>
      </a:lvl2pPr>
      <a:lvl3pPr marL="1028700" indent="-342900" algn="l" rtl="0" fontAlgn="base">
        <a:spcBef>
          <a:spcPct val="0"/>
        </a:spcBef>
        <a:spcAft>
          <a:spcPct val="25000"/>
        </a:spcAft>
        <a:buClr>
          <a:srgbClr val="7B7B79"/>
        </a:buClr>
        <a:buFont typeface="Futura Bk" pitchFamily="34" charset="0"/>
        <a:buAutoNum type="alphaLcPeriod"/>
        <a:defRPr sz="2200">
          <a:solidFill>
            <a:schemeClr val="tx1"/>
          </a:solidFill>
          <a:latin typeface="+mn-lt"/>
        </a:defRPr>
      </a:lvl3pPr>
      <a:lvl4pPr marL="1485900" indent="-342900" algn="l" rtl="0" fontAlgn="base">
        <a:spcBef>
          <a:spcPct val="0"/>
        </a:spcBef>
        <a:spcAft>
          <a:spcPct val="25000"/>
        </a:spcAft>
        <a:buClr>
          <a:srgbClr val="7B7B79"/>
        </a:buClr>
        <a:buAutoNum type="arabicParenR"/>
        <a:defRPr sz="2000">
          <a:solidFill>
            <a:schemeClr val="tx1"/>
          </a:solidFill>
          <a:latin typeface="+mn-lt"/>
        </a:defRPr>
      </a:lvl4pPr>
      <a:lvl5pPr marL="1600200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5pPr>
      <a:lvl6pPr marL="2057400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6pPr>
      <a:lvl7pPr marL="2514600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7pPr>
      <a:lvl8pPr marL="2971800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8pPr>
      <a:lvl9pPr marL="3429000" algn="l" rtl="0" fontAlgn="base">
        <a:spcBef>
          <a:spcPct val="0"/>
        </a:spcBef>
        <a:spcAft>
          <a:spcPct val="25000"/>
        </a:spcAft>
        <a:buClr>
          <a:srgbClr val="B2B3B5"/>
        </a:buClr>
        <a:defRPr b="1">
          <a:solidFill>
            <a:schemeClr val="tx1"/>
          </a:solidFill>
          <a:latin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 bwMode="invGray">
          <a:xfrm>
            <a:off x="434975" y="533400"/>
            <a:ext cx="4776788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4051" name="Freeform 3"/>
          <p:cNvSpPr>
            <a:spLocks/>
          </p:cNvSpPr>
          <p:nvPr/>
        </p:nvSpPr>
        <p:spPr bwMode="invGray">
          <a:xfrm>
            <a:off x="-12700" y="4848225"/>
            <a:ext cx="7799388" cy="790575"/>
          </a:xfrm>
          <a:custGeom>
            <a:avLst/>
            <a:gdLst/>
            <a:ahLst/>
            <a:cxnLst>
              <a:cxn ang="0">
                <a:pos x="2451" y="0"/>
              </a:cxn>
              <a:cxn ang="0">
                <a:pos x="0" y="0"/>
              </a:cxn>
              <a:cxn ang="0">
                <a:pos x="0" y="249"/>
              </a:cxn>
              <a:cxn ang="0">
                <a:pos x="2446" y="249"/>
              </a:cxn>
              <a:cxn ang="0">
                <a:pos x="2454" y="229"/>
              </a:cxn>
              <a:cxn ang="0">
                <a:pos x="2375" y="122"/>
              </a:cxn>
              <a:cxn ang="0">
                <a:pos x="2445" y="18"/>
              </a:cxn>
              <a:cxn ang="0">
                <a:pos x="2451" y="0"/>
              </a:cxn>
            </a:cxnLst>
            <a:rect l="0" t="0" r="r" b="b"/>
            <a:pathLst>
              <a:path w="2454" h="249">
                <a:moveTo>
                  <a:pt x="2451" y="0"/>
                </a:moveTo>
                <a:cubicBezTo>
                  <a:pt x="1336" y="0"/>
                  <a:pt x="0" y="0"/>
                  <a:pt x="0" y="0"/>
                </a:cubicBezTo>
                <a:cubicBezTo>
                  <a:pt x="0" y="249"/>
                  <a:pt x="0" y="249"/>
                  <a:pt x="0" y="249"/>
                </a:cubicBezTo>
                <a:cubicBezTo>
                  <a:pt x="1110" y="249"/>
                  <a:pt x="2446" y="249"/>
                  <a:pt x="2446" y="249"/>
                </a:cubicBezTo>
                <a:cubicBezTo>
                  <a:pt x="2454" y="229"/>
                  <a:pt x="2454" y="229"/>
                  <a:pt x="2454" y="229"/>
                </a:cubicBezTo>
                <a:cubicBezTo>
                  <a:pt x="2408" y="219"/>
                  <a:pt x="2375" y="175"/>
                  <a:pt x="2375" y="122"/>
                </a:cubicBezTo>
                <a:cubicBezTo>
                  <a:pt x="2375" y="73"/>
                  <a:pt x="2404" y="32"/>
                  <a:pt x="2445" y="18"/>
                </a:cubicBezTo>
                <a:cubicBezTo>
                  <a:pt x="2451" y="0"/>
                  <a:pt x="2451" y="0"/>
                  <a:pt x="245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52" name="Freeform 4"/>
          <p:cNvSpPr>
            <a:spLocks/>
          </p:cNvSpPr>
          <p:nvPr/>
        </p:nvSpPr>
        <p:spPr bwMode="invGray">
          <a:xfrm>
            <a:off x="7932738" y="4848225"/>
            <a:ext cx="1211262" cy="790575"/>
          </a:xfrm>
          <a:custGeom>
            <a:avLst/>
            <a:gdLst/>
            <a:ahLst/>
            <a:cxnLst>
              <a:cxn ang="0">
                <a:pos x="6" y="231"/>
              </a:cxn>
              <a:cxn ang="0">
                <a:pos x="106" y="124"/>
              </a:cxn>
              <a:cxn ang="0">
                <a:pos x="6" y="17"/>
              </a:cxn>
              <a:cxn ang="0">
                <a:pos x="0" y="17"/>
              </a:cxn>
              <a:cxn ang="0">
                <a:pos x="5" y="0"/>
              </a:cxn>
              <a:cxn ang="0">
                <a:pos x="379" y="0"/>
              </a:cxn>
              <a:cxn ang="0">
                <a:pos x="379" y="249"/>
              </a:cxn>
              <a:cxn ang="0">
                <a:pos x="0" y="249"/>
              </a:cxn>
              <a:cxn ang="0">
                <a:pos x="6" y="231"/>
              </a:cxn>
            </a:cxnLst>
            <a:rect l="0" t="0" r="r" b="b"/>
            <a:pathLst>
              <a:path w="379" h="249">
                <a:moveTo>
                  <a:pt x="6" y="231"/>
                </a:moveTo>
                <a:cubicBezTo>
                  <a:pt x="62" y="231"/>
                  <a:pt x="106" y="183"/>
                  <a:pt x="106" y="124"/>
                </a:cubicBezTo>
                <a:cubicBezTo>
                  <a:pt x="106" y="65"/>
                  <a:pt x="62" y="17"/>
                  <a:pt x="6" y="17"/>
                </a:cubicBezTo>
                <a:cubicBezTo>
                  <a:pt x="4" y="17"/>
                  <a:pt x="2" y="17"/>
                  <a:pt x="0" y="17"/>
                </a:cubicBezTo>
                <a:cubicBezTo>
                  <a:pt x="5" y="0"/>
                  <a:pt x="5" y="0"/>
                  <a:pt x="5" y="0"/>
                </a:cubicBezTo>
                <a:cubicBezTo>
                  <a:pt x="231" y="0"/>
                  <a:pt x="379" y="0"/>
                  <a:pt x="379" y="0"/>
                </a:cubicBezTo>
                <a:cubicBezTo>
                  <a:pt x="379" y="249"/>
                  <a:pt x="379" y="249"/>
                  <a:pt x="379" y="249"/>
                </a:cubicBezTo>
                <a:cubicBezTo>
                  <a:pt x="148" y="249"/>
                  <a:pt x="0" y="249"/>
                  <a:pt x="0" y="249"/>
                </a:cubicBezTo>
                <a:cubicBezTo>
                  <a:pt x="6" y="231"/>
                  <a:pt x="6" y="231"/>
                  <a:pt x="6" y="23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4053" name="Group 5"/>
          <p:cNvGrpSpPr>
            <a:grpSpLocks/>
          </p:cNvGrpSpPr>
          <p:nvPr/>
        </p:nvGrpSpPr>
        <p:grpSpPr bwMode="auto">
          <a:xfrm>
            <a:off x="7631113" y="4848225"/>
            <a:ext cx="568325" cy="790575"/>
            <a:chOff x="4807" y="3054"/>
            <a:chExt cx="358" cy="498"/>
          </a:xfrm>
        </p:grpSpPr>
        <p:sp>
          <p:nvSpPr>
            <p:cNvPr id="514054" name="Freeform 6"/>
            <p:cNvSpPr>
              <a:spLocks noEditPoints="1"/>
            </p:cNvSpPr>
            <p:nvPr userDrawn="1"/>
          </p:nvSpPr>
          <p:spPr bwMode="invGray">
            <a:xfrm>
              <a:off x="4915" y="3204"/>
              <a:ext cx="250" cy="34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62" y="0"/>
                </a:cxn>
                <a:cxn ang="0">
                  <a:pos x="0" y="174"/>
                </a:cxn>
                <a:cxn ang="0">
                  <a:pos x="27" y="174"/>
                </a:cxn>
                <a:cxn ang="0">
                  <a:pos x="53" y="100"/>
                </a:cxn>
                <a:cxn ang="0">
                  <a:pos x="79" y="100"/>
                </a:cxn>
                <a:cxn ang="0">
                  <a:pos x="96" y="89"/>
                </a:cxn>
                <a:cxn ang="0">
                  <a:pos x="120" y="20"/>
                </a:cxn>
                <a:cxn ang="0">
                  <a:pos x="105" y="0"/>
                </a:cxn>
                <a:cxn ang="0">
                  <a:pos x="71" y="86"/>
                </a:cxn>
                <a:cxn ang="0">
                  <a:pos x="58" y="86"/>
                </a:cxn>
                <a:cxn ang="0">
                  <a:pos x="83" y="15"/>
                </a:cxn>
                <a:cxn ang="0">
                  <a:pos x="97" y="15"/>
                </a:cxn>
                <a:cxn ang="0">
                  <a:pos x="71" y="86"/>
                </a:cxn>
              </a:cxnLst>
              <a:rect l="0" t="0" r="r" b="b"/>
              <a:pathLst>
                <a:path w="125" h="174">
                  <a:moveTo>
                    <a:pt x="10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5" y="100"/>
                    <a:pt x="93" y="98"/>
                    <a:pt x="96" y="89"/>
                  </a:cubicBezTo>
                  <a:cubicBezTo>
                    <a:pt x="99" y="80"/>
                    <a:pt x="116" y="34"/>
                    <a:pt x="120" y="20"/>
                  </a:cubicBezTo>
                  <a:cubicBezTo>
                    <a:pt x="125" y="6"/>
                    <a:pt x="114" y="0"/>
                    <a:pt x="105" y="0"/>
                  </a:cubicBezTo>
                  <a:close/>
                  <a:moveTo>
                    <a:pt x="71" y="86"/>
                  </a:moveTo>
                  <a:cubicBezTo>
                    <a:pt x="58" y="86"/>
                    <a:pt x="58" y="86"/>
                    <a:pt x="58" y="8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71" y="86"/>
                    <a:pt x="71" y="86"/>
                    <a:pt x="71" y="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55" name="Freeform 7"/>
            <p:cNvSpPr>
              <a:spLocks/>
            </p:cNvSpPr>
            <p:nvPr userDrawn="1"/>
          </p:nvSpPr>
          <p:spPr bwMode="invGray">
            <a:xfrm>
              <a:off x="4807" y="3054"/>
              <a:ext cx="192" cy="344"/>
            </a:xfrm>
            <a:custGeom>
              <a:avLst/>
              <a:gdLst/>
              <a:ahLst/>
              <a:cxnLst>
                <a:cxn ang="0">
                  <a:pos x="92" y="97"/>
                </a:cxn>
                <a:cxn ang="0">
                  <a:pos x="66" y="172"/>
                </a:cxn>
                <a:cxn ang="0">
                  <a:pos x="40" y="172"/>
                </a:cxn>
                <a:cxn ang="0">
                  <a:pos x="68" y="90"/>
                </a:cxn>
                <a:cxn ang="0">
                  <a:pos x="55" y="90"/>
                </a:cxn>
                <a:cxn ang="0">
                  <a:pos x="26" y="172"/>
                </a:cxn>
                <a:cxn ang="0">
                  <a:pos x="0" y="172"/>
                </a:cxn>
                <a:cxn ang="0">
                  <a:pos x="60" y="0"/>
                </a:cxn>
                <a:cxn ang="0">
                  <a:pos x="86" y="0"/>
                </a:cxn>
                <a:cxn ang="0">
                  <a:pos x="60" y="75"/>
                </a:cxn>
                <a:cxn ang="0">
                  <a:pos x="78" y="75"/>
                </a:cxn>
                <a:cxn ang="0">
                  <a:pos x="92" y="97"/>
                </a:cxn>
              </a:cxnLst>
              <a:rect l="0" t="0" r="r" b="b"/>
              <a:pathLst>
                <a:path w="96" h="172">
                  <a:moveTo>
                    <a:pt x="92" y="97"/>
                  </a:moveTo>
                  <a:cubicBezTo>
                    <a:pt x="66" y="172"/>
                    <a:pt x="66" y="172"/>
                    <a:pt x="66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90" y="75"/>
                    <a:pt x="96" y="86"/>
                    <a:pt x="92" y="9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300" fill="hold"/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00" fill="hold"/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/>
      <p:bldP spid="514051" grpId="0" animBg="1"/>
      <p:bldP spid="514052" grpId="0" animBg="1"/>
    </p:bldLst>
  </p:timing>
  <p:txStyles>
    <p:titleStyle>
      <a:lvl1pPr algn="l" rtl="0" fontAlgn="base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2pPr>
      <a:lvl3pPr algn="l" rtl="0" fontAlgn="base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3pPr>
      <a:lvl4pPr algn="l" rtl="0" fontAlgn="base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4pPr>
      <a:lvl5pPr algn="l" rtl="0" fontAlgn="base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4400">
          <a:solidFill>
            <a:schemeClr val="tx1"/>
          </a:solidFill>
          <a:latin typeface="Futura L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325" y="274638"/>
            <a:ext cx="6100152" cy="3155950"/>
          </a:xfrm>
        </p:spPr>
        <p:txBody>
          <a:bodyPr/>
          <a:lstStyle/>
          <a:p>
            <a:r>
              <a:rPr lang="en-US" sz="4800" dirty="0" smtClean="0"/>
              <a:t>XML Grid in a Nutshell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3700" b="1" dirty="0" smtClean="0"/>
              <a:t>Training Session</a:t>
            </a:r>
            <a:endParaRPr lang="en-US" sz="3700" b="1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Eyal Maaravi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 Grid follows the MVC pattern.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lang="en-US" sz="2600" b="0" kern="0" dirty="0">
              <a:solidFill>
                <a:schemeClr val="accent1"/>
              </a:solidFill>
              <a:latin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 listens to events in the model, and updates the UI accordingly.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667000"/>
            <a:ext cx="22860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XmlGrid</a:t>
            </a:r>
            <a:r>
              <a:rPr lang="en-US" sz="1400" dirty="0" smtClean="0"/>
              <a:t> : </a:t>
            </a:r>
            <a:r>
              <a:rPr lang="en-US" sz="1400" dirty="0" err="1" smtClean="0"/>
              <a:t>UserControl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810000"/>
            <a:ext cx="16002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XmlGridModel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3810000"/>
            <a:ext cx="19812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XmlGridPresenter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3200400"/>
            <a:ext cx="27432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XmlGridView</a:t>
            </a:r>
            <a:r>
              <a:rPr lang="en-US" sz="1400" dirty="0" smtClean="0"/>
              <a:t> : </a:t>
            </a:r>
            <a:r>
              <a:rPr lang="en-US" sz="1400" dirty="0" err="1" smtClean="0"/>
              <a:t>TreeList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33600" y="30480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4343400" y="2974777"/>
            <a:ext cx="0" cy="759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 flipV="1">
            <a:off x="5410200" y="3354289"/>
            <a:ext cx="381000" cy="455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7" idx="3"/>
          </p:cNvCxnSpPr>
          <p:nvPr/>
        </p:nvCxnSpPr>
        <p:spPr>
          <a:xfrm flipH="1">
            <a:off x="2743200" y="396388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3657600"/>
            <a:ext cx="27432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XmlTextView</a:t>
            </a:r>
            <a:r>
              <a:rPr lang="en-US" sz="1400" dirty="0" smtClean="0"/>
              <a:t> : </a:t>
            </a:r>
            <a:r>
              <a:rPr lang="en-US" sz="1400" dirty="0" err="1" smtClean="0"/>
              <a:t>UserControl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8" idx="3"/>
            <a:endCxn id="14" idx="1"/>
          </p:cNvCxnSpPr>
          <p:nvPr/>
        </p:nvCxnSpPr>
        <p:spPr>
          <a:xfrm flipV="1">
            <a:off x="5410200" y="3811489"/>
            <a:ext cx="3810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4114800"/>
            <a:ext cx="27432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JsonTextView</a:t>
            </a:r>
            <a:r>
              <a:rPr lang="en-US" sz="1400" dirty="0" smtClean="0"/>
              <a:t> : </a:t>
            </a:r>
            <a:r>
              <a:rPr lang="en-US" sz="1400" dirty="0" err="1" smtClean="0"/>
              <a:t>UserControl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5410200" y="4191000"/>
            <a:ext cx="381000" cy="77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Model Basic Class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11</a:t>
            </a:fld>
            <a:endParaRPr lang="en-US"/>
          </a:p>
        </p:txBody>
      </p:sp>
      <p:pic>
        <p:nvPicPr>
          <p:cNvPr id="5" name="Content Placeholder 3" descr="Grid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3097" y="1931796"/>
            <a:ext cx="6514634" cy="3444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Grid’s Main Operations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0"/>
            <a:ext cx="8526027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XmlGridModel.InitData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(…) – loads the schema from the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GridMetaData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into the grid model.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XmlGridModel.LoadSchemaSet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(…) – loads a schema set into the grid model.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XmlColumn.LoadXml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(…) – loads an XML into the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XmlColumn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given that it abides by the grid’s schema set.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SchemaNode.LoadChildren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– loads the children of the node.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Commands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way to manipulate the grid model.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Extends the base Command class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activated by both the UI and the model.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530" y="4170066"/>
            <a:ext cx="8078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 smtClean="0"/>
              <a:t>AutoValueCommand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autoValueCommand</a:t>
            </a:r>
            <a:r>
              <a:rPr lang="en-US" sz="1200" b="0" dirty="0" smtClean="0"/>
              <a:t> = </a:t>
            </a:r>
          </a:p>
          <a:p>
            <a:r>
              <a:rPr lang="en-US" sz="1200" b="0" dirty="0" smtClean="0"/>
              <a:t>	new </a:t>
            </a:r>
            <a:r>
              <a:rPr lang="en-US" sz="1200" b="0" dirty="0" err="1" smtClean="0"/>
              <a:t>AutoValueCommand</a:t>
            </a:r>
            <a:r>
              <a:rPr lang="en-US" sz="1200" b="0" dirty="0" smtClean="0"/>
              <a:t>(</a:t>
            </a:r>
            <a:r>
              <a:rPr lang="en-US" sz="1200" b="0" dirty="0" err="1" smtClean="0"/>
              <a:t>this.ParentColumn.Owner.Model</a:t>
            </a:r>
            <a:r>
              <a:rPr lang="en-US" sz="1200" b="0" dirty="0" smtClean="0"/>
              <a:t>, </a:t>
            </a:r>
            <a:r>
              <a:rPr lang="en-US" sz="1200" b="0" dirty="0" err="1" smtClean="0"/>
              <a:t>this.ParentColumn.ModelColumn</a:t>
            </a:r>
            <a:r>
              <a:rPr lang="en-US" sz="1200" b="0" dirty="0" smtClean="0"/>
              <a:t>, 		                    </a:t>
            </a:r>
            <a:r>
              <a:rPr lang="en-US" sz="1200" b="0" dirty="0"/>
              <a:t> </a:t>
            </a:r>
            <a:r>
              <a:rPr lang="en-US" sz="1200" b="0" dirty="0" smtClean="0"/>
              <a:t>               </a:t>
            </a:r>
            <a:r>
              <a:rPr lang="en-US" sz="1200" b="0" dirty="0" err="1" smtClean="0"/>
              <a:t>this.ParentNode.ModelNode</a:t>
            </a:r>
            <a:r>
              <a:rPr lang="en-US" sz="1200" b="0" dirty="0" smtClean="0"/>
              <a:t>);</a:t>
            </a:r>
          </a:p>
          <a:p>
            <a:r>
              <a:rPr lang="en-US" sz="1200" b="0" dirty="0" err="1" smtClean="0"/>
              <a:t>autoValueCommand.Do</a:t>
            </a:r>
            <a:r>
              <a:rPr lang="en-US" sz="1200" b="0" dirty="0" smtClean="0"/>
              <a:t>();</a:t>
            </a:r>
          </a:p>
          <a:p>
            <a:endParaRPr lang="en-US" sz="1200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382000" cy="38099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way to for a grid node to provide special capabilities and indications.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model node provides the bitwise enum called DecorationFlags.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enum is used by the UI to add decorators to the UI node.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decorator can contribute context menu items to the node – the context menu of a node is a union of all its decorators’ context menu items.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5410200"/>
            <a:ext cx="4657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7772400" y="5562600"/>
            <a:ext cx="457200" cy="228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181600" y="6324600"/>
            <a:ext cx="228600" cy="228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0" y="5715000"/>
            <a:ext cx="152400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the grid model and UI utilize lazy loading.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Meaning: when calling InitData or LoadSchemaSet a shallow loading is done.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 loading is done as needed (e.g. the user expands the node).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SchemaNode.AreChildrenLoaded to find out if the node has loaded its children.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Service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 uses the Xml Grid extensively!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 several places:</a:t>
            </a:r>
          </a:p>
          <a:p>
            <a:pPr marL="346075" marR="0" lvl="1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7B7B79"/>
              </a:buClr>
              <a:buSzPct val="90000"/>
              <a:buFont typeface="Futura Bk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Main property sheet</a:t>
            </a:r>
          </a:p>
          <a:p>
            <a:pPr marL="346075" marR="0" lvl="1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7B7B79"/>
              </a:buClr>
              <a:buSzPct val="90000"/>
              <a:buFont typeface="Futura Bk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Linking dialog</a:t>
            </a:r>
          </a:p>
          <a:p>
            <a:pPr marL="346075" marR="0" lvl="1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7B7B79"/>
              </a:buClr>
              <a:buSzPct val="90000"/>
              <a:buFont typeface="Futura Bk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XML Data Provider</a:t>
            </a:r>
          </a:p>
          <a:p>
            <a:pPr marL="346075" marR="0" lvl="1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7B7B79"/>
              </a:buClr>
              <a:buSzPct val="90000"/>
              <a:buFont typeface="Futura Bk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Add REST Service dialog</a:t>
            </a:r>
          </a:p>
          <a:p>
            <a:pPr marL="346075" marR="0" lvl="1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7B7B79"/>
              </a:buClr>
              <a:buSzPct val="90000"/>
              <a:buFont typeface="Futura Bk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Update WSDL dialog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Service Test – Cont’d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major classes are subclassed in ST.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048000"/>
            <a:ext cx="11430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XmlGrid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886200"/>
            <a:ext cx="20574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XsdPropertiesGrid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1333500" y="3355777"/>
            <a:ext cx="0" cy="5304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3048000"/>
            <a:ext cx="19812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XmlGridPresenter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886200"/>
            <a:ext cx="25908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XsdPropertiesPresenter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flipV="1">
            <a:off x="3886200" y="3355777"/>
            <a:ext cx="0" cy="5304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4724400"/>
            <a:ext cx="35814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XsdCheckpointsPropertiesPresenter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6200" y="4267200"/>
            <a:ext cx="0" cy="46886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0800" y="3048000"/>
            <a:ext cx="14478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SchemaNode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3886200"/>
            <a:ext cx="20574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XsdPropertyNode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0"/>
            <a:endCxn id="14" idx="2"/>
          </p:cNvCxnSpPr>
          <p:nvPr/>
        </p:nvCxnSpPr>
        <p:spPr>
          <a:xfrm flipV="1">
            <a:off x="7124700" y="3355777"/>
            <a:ext cx="0" cy="5304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724400"/>
            <a:ext cx="21336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XmlCheckpointsGrid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5562601"/>
            <a:ext cx="3352800" cy="30777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XsdCheckpointsPropertiesGrid</a:t>
            </a:r>
            <a:endParaRPr lang="en-US" sz="1400" dirty="0" smtClean="0"/>
          </a:p>
        </p:txBody>
      </p:sp>
      <p:cxnSp>
        <p:nvCxnSpPr>
          <p:cNvPr id="19" name="Straight Arrow Connector 18"/>
          <p:cNvCxnSpPr>
            <a:stCxn id="18" idx="0"/>
            <a:endCxn id="17" idx="2"/>
          </p:cNvCxnSpPr>
          <p:nvPr/>
        </p:nvCxnSpPr>
        <p:spPr>
          <a:xfrm flipV="1">
            <a:off x="7162800" y="5032177"/>
            <a:ext cx="0" cy="53042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Service Test – Cont’d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of the grid’s features are pure grid.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are added at ST level.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the link decorator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114800"/>
            <a:ext cx="4838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Service Test – Cont’d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activity declares its sections in its signature file: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schema declared in the section is loaded to the respective XsdPropertiesModel property (subclass of XmlGridModel).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added to the canvas, the section models are loaded to XML grid controls in the property tab controls.</a:t>
            </a:r>
            <a:b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170" y="2203936"/>
            <a:ext cx="8382183" cy="99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9F6C73-C6C1-4622-A16A-DCBB4A932CF2}" type="slidenum">
              <a:rPr lang="he-IL"/>
              <a:pPr/>
              <a:t>2</a:t>
            </a:fld>
            <a:endParaRPr lang="en-US"/>
          </a:p>
        </p:txBody>
      </p:sp>
      <p:sp>
        <p:nvSpPr>
          <p:cNvPr id="689154" name="Rectangle 2"/>
          <p:cNvSpPr>
            <a:spLocks noChangeArrowheads="1"/>
          </p:cNvSpPr>
          <p:nvPr/>
        </p:nvSpPr>
        <p:spPr bwMode="ltGray">
          <a:xfrm flipV="1">
            <a:off x="800100" y="2419350"/>
            <a:ext cx="7613650" cy="133350"/>
          </a:xfrm>
          <a:prstGeom prst="rect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689155" name="Rectangle 3"/>
          <p:cNvSpPr>
            <a:spLocks noChangeArrowheads="1"/>
          </p:cNvSpPr>
          <p:nvPr/>
        </p:nvSpPr>
        <p:spPr bwMode="ltGray">
          <a:xfrm flipV="1">
            <a:off x="800100" y="3452813"/>
            <a:ext cx="7613650" cy="133350"/>
          </a:xfrm>
          <a:prstGeom prst="rect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ltGray">
          <a:xfrm flipV="1">
            <a:off x="800100" y="4495800"/>
            <a:ext cx="7613650" cy="133350"/>
          </a:xfrm>
          <a:prstGeom prst="rect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819150" y="1781175"/>
            <a:ext cx="7586663" cy="704850"/>
          </a:xfrm>
          <a:prstGeom prst="rect">
            <a:avLst/>
          </a:prstGeom>
          <a:solidFill>
            <a:srgbClr val="D4D4D4"/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58" name="Rectangle 6"/>
          <p:cNvSpPr>
            <a:spLocks noChangeArrowheads="1"/>
          </p:cNvSpPr>
          <p:nvPr/>
        </p:nvSpPr>
        <p:spPr bwMode="auto">
          <a:xfrm>
            <a:off x="819150" y="2811463"/>
            <a:ext cx="7586663" cy="704850"/>
          </a:xfrm>
          <a:prstGeom prst="rect">
            <a:avLst/>
          </a:prstGeom>
          <a:solidFill>
            <a:srgbClr val="D4D4D4"/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59" name="Rectangle 7"/>
          <p:cNvSpPr>
            <a:spLocks noChangeArrowheads="1"/>
          </p:cNvSpPr>
          <p:nvPr/>
        </p:nvSpPr>
        <p:spPr bwMode="auto">
          <a:xfrm>
            <a:off x="819150" y="3860800"/>
            <a:ext cx="7586663" cy="704850"/>
          </a:xfrm>
          <a:prstGeom prst="rect">
            <a:avLst/>
          </a:prstGeom>
          <a:solidFill>
            <a:srgbClr val="D4D4D4"/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160" name="Rectangle 8"/>
          <p:cNvSpPr>
            <a:spLocks noChangeArrowheads="1"/>
          </p:cNvSpPr>
          <p:nvPr/>
        </p:nvSpPr>
        <p:spPr bwMode="auto">
          <a:xfrm>
            <a:off x="814388" y="1910122"/>
            <a:ext cx="7542212" cy="4247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12713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8E001D"/>
              </a:buClr>
            </a:pPr>
            <a:r>
              <a:rPr lang="en-US" sz="2400" dirty="0" smtClean="0"/>
              <a:t>Introduction</a:t>
            </a:r>
            <a:endParaRPr lang="en-US" sz="2200" b="0" dirty="0">
              <a:latin typeface="Arial" charset="0"/>
            </a:endParaRPr>
          </a:p>
        </p:txBody>
      </p:sp>
      <p:grpSp>
        <p:nvGrpSpPr>
          <p:cNvPr id="689161" name="Group 9"/>
          <p:cNvGrpSpPr>
            <a:grpSpLocks/>
          </p:cNvGrpSpPr>
          <p:nvPr/>
        </p:nvGrpSpPr>
        <p:grpSpPr bwMode="auto">
          <a:xfrm>
            <a:off x="608013" y="1893888"/>
            <a:ext cx="271462" cy="458787"/>
            <a:chOff x="383" y="854"/>
            <a:chExt cx="171" cy="289"/>
          </a:xfrm>
        </p:grpSpPr>
        <p:sp>
          <p:nvSpPr>
            <p:cNvPr id="689162" name="Rectangle 10"/>
            <p:cNvSpPr>
              <a:spLocks noChangeArrowheads="1"/>
            </p:cNvSpPr>
            <p:nvPr/>
          </p:nvSpPr>
          <p:spPr bwMode="auto">
            <a:xfrm>
              <a:off x="383" y="867"/>
              <a:ext cx="32" cy="26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50000"/>
                  </a:srgbClr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3" name="AutoShape 11"/>
            <p:cNvSpPr>
              <a:spLocks noChangeArrowheads="1"/>
            </p:cNvSpPr>
            <p:nvPr/>
          </p:nvSpPr>
          <p:spPr bwMode="auto">
            <a:xfrm rot="5400000">
              <a:off x="338" y="928"/>
              <a:ext cx="289" cy="14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9164" name="Rectangle 12"/>
          <p:cNvSpPr>
            <a:spLocks noChangeArrowheads="1"/>
          </p:cNvSpPr>
          <p:nvPr/>
        </p:nvSpPr>
        <p:spPr bwMode="auto">
          <a:xfrm>
            <a:off x="814388" y="2934059"/>
            <a:ext cx="7542212" cy="4247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12713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8E001D"/>
              </a:buClr>
            </a:pPr>
            <a:r>
              <a:rPr lang="en-US" sz="2400" dirty="0" smtClean="0"/>
              <a:t>XML Grid Design</a:t>
            </a:r>
            <a:endParaRPr lang="en-US" sz="2200" b="0" dirty="0">
              <a:latin typeface="Arial" charset="0"/>
            </a:endParaRPr>
          </a:p>
        </p:txBody>
      </p:sp>
      <p:grpSp>
        <p:nvGrpSpPr>
          <p:cNvPr id="689165" name="Group 13"/>
          <p:cNvGrpSpPr>
            <a:grpSpLocks/>
          </p:cNvGrpSpPr>
          <p:nvPr/>
        </p:nvGrpSpPr>
        <p:grpSpPr bwMode="auto">
          <a:xfrm>
            <a:off x="608013" y="2917825"/>
            <a:ext cx="271462" cy="458788"/>
            <a:chOff x="383" y="854"/>
            <a:chExt cx="171" cy="289"/>
          </a:xfrm>
        </p:grpSpPr>
        <p:sp>
          <p:nvSpPr>
            <p:cNvPr id="689166" name="Rectangle 14"/>
            <p:cNvSpPr>
              <a:spLocks noChangeArrowheads="1"/>
            </p:cNvSpPr>
            <p:nvPr/>
          </p:nvSpPr>
          <p:spPr bwMode="auto">
            <a:xfrm>
              <a:off x="383" y="867"/>
              <a:ext cx="32" cy="26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50000"/>
                  </a:srgbClr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7" name="AutoShape 15"/>
            <p:cNvSpPr>
              <a:spLocks noChangeArrowheads="1"/>
            </p:cNvSpPr>
            <p:nvPr/>
          </p:nvSpPr>
          <p:spPr bwMode="auto">
            <a:xfrm rot="5400000">
              <a:off x="338" y="928"/>
              <a:ext cx="289" cy="14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9168" name="Group 16"/>
          <p:cNvGrpSpPr>
            <a:grpSpLocks/>
          </p:cNvGrpSpPr>
          <p:nvPr/>
        </p:nvGrpSpPr>
        <p:grpSpPr bwMode="auto">
          <a:xfrm>
            <a:off x="608013" y="3960813"/>
            <a:ext cx="271462" cy="458787"/>
            <a:chOff x="383" y="854"/>
            <a:chExt cx="171" cy="289"/>
          </a:xfrm>
        </p:grpSpPr>
        <p:sp>
          <p:nvSpPr>
            <p:cNvPr id="689169" name="Rectangle 17"/>
            <p:cNvSpPr>
              <a:spLocks noChangeArrowheads="1"/>
            </p:cNvSpPr>
            <p:nvPr/>
          </p:nvSpPr>
          <p:spPr bwMode="auto">
            <a:xfrm>
              <a:off x="383" y="867"/>
              <a:ext cx="32" cy="26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50000"/>
                  </a:srgbClr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0" name="AutoShape 18"/>
            <p:cNvSpPr>
              <a:spLocks noChangeArrowheads="1"/>
            </p:cNvSpPr>
            <p:nvPr/>
          </p:nvSpPr>
          <p:spPr bwMode="auto">
            <a:xfrm rot="5400000">
              <a:off x="338" y="928"/>
              <a:ext cx="289" cy="14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917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89172" name="Rectangle 20"/>
          <p:cNvSpPr>
            <a:spLocks noChangeArrowheads="1"/>
          </p:cNvSpPr>
          <p:nvPr/>
        </p:nvSpPr>
        <p:spPr bwMode="auto">
          <a:xfrm>
            <a:off x="814388" y="3988159"/>
            <a:ext cx="7542212" cy="4247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12713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8E001D"/>
              </a:buClr>
            </a:pPr>
            <a:r>
              <a:rPr lang="en-US" sz="2400" dirty="0" smtClean="0"/>
              <a:t>Usage in Service Test</a:t>
            </a:r>
            <a:endParaRPr lang="en-US" sz="2200" b="0" dirty="0">
              <a:latin typeface="Arial" charset="0"/>
            </a:endParaRPr>
          </a:p>
        </p:txBody>
      </p:sp>
      <p:sp>
        <p:nvSpPr>
          <p:cNvPr id="689173" name="Rectangle 21"/>
          <p:cNvSpPr>
            <a:spLocks noChangeArrowheads="1"/>
          </p:cNvSpPr>
          <p:nvPr/>
        </p:nvSpPr>
        <p:spPr bwMode="ltGray">
          <a:xfrm flipV="1">
            <a:off x="800100" y="5489575"/>
            <a:ext cx="7613650" cy="133350"/>
          </a:xfrm>
          <a:prstGeom prst="rect">
            <a:avLst/>
          </a:prstGeom>
          <a:gradFill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689174" name="Rectangle 22"/>
          <p:cNvSpPr>
            <a:spLocks noChangeArrowheads="1"/>
          </p:cNvSpPr>
          <p:nvPr/>
        </p:nvSpPr>
        <p:spPr bwMode="auto">
          <a:xfrm>
            <a:off x="819150" y="4902200"/>
            <a:ext cx="7586663" cy="642938"/>
          </a:xfrm>
          <a:prstGeom prst="rect">
            <a:avLst/>
          </a:prstGeom>
          <a:solidFill>
            <a:srgbClr val="D4D4D4"/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9175" name="Group 23"/>
          <p:cNvGrpSpPr>
            <a:grpSpLocks/>
          </p:cNvGrpSpPr>
          <p:nvPr/>
        </p:nvGrpSpPr>
        <p:grpSpPr bwMode="auto">
          <a:xfrm>
            <a:off x="608013" y="4983163"/>
            <a:ext cx="271462" cy="458787"/>
            <a:chOff x="383" y="854"/>
            <a:chExt cx="171" cy="289"/>
          </a:xfrm>
        </p:grpSpPr>
        <p:sp>
          <p:nvSpPr>
            <p:cNvPr id="689176" name="Rectangle 24"/>
            <p:cNvSpPr>
              <a:spLocks noChangeArrowheads="1"/>
            </p:cNvSpPr>
            <p:nvPr/>
          </p:nvSpPr>
          <p:spPr bwMode="auto">
            <a:xfrm>
              <a:off x="383" y="867"/>
              <a:ext cx="32" cy="26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50000"/>
                  </a:srgbClr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7" name="AutoShape 25"/>
            <p:cNvSpPr>
              <a:spLocks noChangeArrowheads="1"/>
            </p:cNvSpPr>
            <p:nvPr/>
          </p:nvSpPr>
          <p:spPr bwMode="auto">
            <a:xfrm rot="5400000">
              <a:off x="338" y="928"/>
              <a:ext cx="289" cy="14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9178" name="Rectangle 26"/>
          <p:cNvSpPr>
            <a:spLocks noChangeArrowheads="1"/>
          </p:cNvSpPr>
          <p:nvPr/>
        </p:nvSpPr>
        <p:spPr bwMode="auto">
          <a:xfrm>
            <a:off x="814388" y="4981934"/>
            <a:ext cx="7542212" cy="4247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12713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8E001D"/>
              </a:buClr>
            </a:pPr>
            <a:r>
              <a:rPr lang="en-US" sz="2400" dirty="0" smtClean="0"/>
              <a:t>Current Limitations</a:t>
            </a:r>
            <a:endParaRPr lang="en-US" sz="22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Limitations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one XML column supported.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CDATA not supported.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Mixed content not supported.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undo not supported.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WPF version.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Due to external usages, still uses .NET 3.5.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Doesn’t comply to HP’s ESB style.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WinForms Control for graphically &amp; textually viewing and manipulating XMLs.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backed by an XML Schema (XSD).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Resides in the UTT Infra repository.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GridView is based on DevExpress TreeList control.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grid_sam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3096300"/>
            <a:ext cx="4152900" cy="25996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76400" y="2971800"/>
            <a:ext cx="1905000" cy="381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599" y="2667000"/>
            <a:ext cx="120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</a:t>
            </a:r>
          </a:p>
          <a:p>
            <a:r>
              <a:rPr lang="en-US" dirty="0" smtClean="0"/>
              <a:t>Column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5867401" y="2990166"/>
            <a:ext cx="1523998" cy="3626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1399" y="2667000"/>
            <a:ext cx="120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</a:p>
          <a:p>
            <a:r>
              <a:rPr lang="en-US" dirty="0" smtClean="0"/>
              <a:t>Column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25145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Enables textually viewing and manipulating the XML.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 -&gt; Text: gets the XML from the XML column (GetXml) and shows it in the text view.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-&gt; Grid: loads the xml from the text view to the grid (LoadXml).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text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3838575"/>
            <a:ext cx="4848225" cy="301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XML Grid supports loading JSON format and displaying them on the grid.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Newton.net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create a </a:t>
            </a:r>
            <a:r>
              <a:rPr kumimoji="0" lang="en-US" sz="26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 in memory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lang="en-US" sz="2600" b="0" kern="0" baseline="0" dirty="0" smtClean="0">
                <a:solidFill>
                  <a:schemeClr val="accent1"/>
                </a:solidFill>
                <a:latin typeface="+mn-lt"/>
              </a:rPr>
              <a:t>Serializes</a:t>
            </a:r>
            <a:r>
              <a:rPr lang="en-US" sz="2600" b="0" kern="0" dirty="0" smtClean="0">
                <a:solidFill>
                  <a:schemeClr val="accent1"/>
                </a:solidFill>
                <a:latin typeface="+mn-lt"/>
              </a:rPr>
              <a:t> the model to xml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Infers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schema from xml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Column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7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Shows the schema nodes of the loaded XSD.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pure schema – current XML instance may affect schema nodes (e.g. arrays).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part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model’s column collection.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3720" y="3585806"/>
            <a:ext cx="36004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753720" y="3814406"/>
            <a:ext cx="27432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 Column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selectively checking a subset of the schema nodes.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key part of the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XmlCheckpointsGrid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9496" y="3835659"/>
            <a:ext cx="39338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10296" y="3845184"/>
            <a:ext cx="457200" cy="2545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Column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48D29-9D1A-4B6F-A504-33BE300FDAA6}" type="slidenum">
              <a:rPr lang="he-IL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Shows the content of XML instance.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B2B3B5"/>
              </a:buClr>
              <a:buSzPct val="75000"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Saves and maintains an XML document in the background.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384" y="3425038"/>
            <a:ext cx="36004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404172" y="3653638"/>
            <a:ext cx="860612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-06a">
  <a:themeElements>
    <a:clrScheme name="Training-06a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Training-06a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Training-06a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umbered list">
  <a:themeElements>
    <a:clrScheme name="">
      <a:dk1>
        <a:srgbClr val="000000"/>
      </a:dk1>
      <a:lt1>
        <a:srgbClr val="FFFFFF"/>
      </a:lt1>
      <a:dk2>
        <a:srgbClr val="000000"/>
      </a:dk2>
      <a:lt2>
        <a:srgbClr val="AAABB0"/>
      </a:lt2>
      <a:accent1>
        <a:srgbClr val="0071B5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7"/>
      </a:accent5>
      <a:accent6>
        <a:srgbClr val="5AA700"/>
      </a:accent6>
      <a:hlink>
        <a:srgbClr val="EB5F01"/>
      </a:hlink>
      <a:folHlink>
        <a:srgbClr val="CC0066"/>
      </a:folHlink>
    </a:clrScheme>
    <a:fontScheme name="Numbered lis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Numbered lis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ransition1">
  <a:themeElements>
    <a:clrScheme name="">
      <a:dk1>
        <a:srgbClr val="000000"/>
      </a:dk1>
      <a:lt1>
        <a:srgbClr val="FFFFFF"/>
      </a:lt1>
      <a:dk2>
        <a:srgbClr val="001D58"/>
      </a:dk2>
      <a:lt2>
        <a:srgbClr val="FFFFFF"/>
      </a:lt2>
      <a:accent1>
        <a:srgbClr val="0071B4"/>
      </a:accent1>
      <a:accent2>
        <a:srgbClr val="64B900"/>
      </a:accent2>
      <a:accent3>
        <a:srgbClr val="AAABB4"/>
      </a:accent3>
      <a:accent4>
        <a:srgbClr val="DADADA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1_Transition1">
      <a:majorFont>
        <a:latin typeface="Futura Lt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1_Transition1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ocYear xmlns="95CCD58B-D0C8-4024-BB70-2BFC921CAAE8">2004</docYea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5CC95C8D02440BB702BFC921CAAE8" ma:contentTypeVersion="0" ma:contentTypeDescription="Create a new document." ma:contentTypeScope="" ma:versionID="f1f2e0d5fad68a3a640b7390e3e84607">
  <xsd:schema xmlns:xsd="http://www.w3.org/2001/XMLSchema" xmlns:p="http://schemas.microsoft.com/office/2006/metadata/properties" xmlns:ns2="95CCD58B-D0C8-4024-BB70-2BFC921CAAE8" targetNamespace="http://schemas.microsoft.com/office/2006/metadata/properties" ma:root="true" ma:fieldsID="280aa28af3c4baff4171a56f1c86c75c" ns2:_="">
    <xsd:import namespace="95CCD58B-D0C8-4024-BB70-2BFC921CAAE8"/>
    <xsd:element name="properties">
      <xsd:complexType>
        <xsd:sequence>
          <xsd:element name="documentManagement">
            <xsd:complexType>
              <xsd:all>
                <xsd:element ref="ns2:docYear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5CCD58B-D0C8-4024-BB70-2BFC921CAAE8" elementFormDefault="qualified">
    <xsd:import namespace="http://schemas.microsoft.com/office/2006/documentManagement/types"/>
    <xsd:element name="docYear" ma:index="8" ma:displayName="Document Year (used for Archiving)" ma:default="2004" ma:description="Document published Year used for Archiving purpose" ma:internalName="docYear">
      <xsd:simpleType>
        <xsd:restriction base="dms:Text">
          <xsd:maxLength value="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77711E-0DED-43E2-BAEB-1E8B50C8234E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95CCD58B-D0C8-4024-BB70-2BFC921CAAE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A7D2D9-88A8-4356-9C2B-BA198DFA01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CD58B-D0C8-4024-BB70-2BFC921CAAE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F236108-CD8F-40BF-9580-34A1201E9A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Topic_Based_Training-06a</Template>
  <TotalTime>26090</TotalTime>
  <Words>740</Words>
  <Application>Microsoft Office PowerPoint</Application>
  <PresentationFormat>On-screen Show (4:3)</PresentationFormat>
  <Paragraphs>157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Training-06a</vt:lpstr>
      <vt:lpstr>Numbered list</vt:lpstr>
      <vt:lpstr>1_Transition1</vt:lpstr>
      <vt:lpstr>XML Grid in a Nutshell Training Session</vt:lpstr>
      <vt:lpstr>Agenda</vt:lpstr>
      <vt:lpstr>Introduction</vt:lpstr>
      <vt:lpstr>Grid View</vt:lpstr>
      <vt:lpstr>Text View</vt:lpstr>
      <vt:lpstr>JSON View</vt:lpstr>
      <vt:lpstr>Schema Column</vt:lpstr>
      <vt:lpstr>Checkbox Column</vt:lpstr>
      <vt:lpstr>Xml Column</vt:lpstr>
      <vt:lpstr>Design Pattern</vt:lpstr>
      <vt:lpstr>Grid Model Basic Class Diagram</vt:lpstr>
      <vt:lpstr>Grid’s Main Operations</vt:lpstr>
      <vt:lpstr>Grid Commands</vt:lpstr>
      <vt:lpstr>Decorators</vt:lpstr>
      <vt:lpstr>Lazy Loading</vt:lpstr>
      <vt:lpstr>Usage in Service Test</vt:lpstr>
      <vt:lpstr>Usage in Service Test – Cont’d</vt:lpstr>
      <vt:lpstr>Usage in Service Test – Cont’d</vt:lpstr>
      <vt:lpstr>Usage in Service Test – Cont’d</vt:lpstr>
      <vt:lpstr>Current Limitations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Brand Marketing</dc:creator>
  <cp:keywords>white template powerpoint template standard</cp:keywords>
  <cp:lastModifiedBy>Amit Betzalel</cp:lastModifiedBy>
  <cp:revision>1307</cp:revision>
  <dcterms:created xsi:type="dcterms:W3CDTF">2004-03-08T19:38:58Z</dcterms:created>
  <dcterms:modified xsi:type="dcterms:W3CDTF">2012-12-04T14:25:49Z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scription_email_comments">
    <vt:lpwstr/>
  </property>
  <property fmtid="{D5CDD505-2E9C-101B-9397-08002B2CF9AE}" pid="3" name="version_comments">
    <vt:lpwstr>printable in B&amp;W</vt:lpwstr>
  </property>
</Properties>
</file>