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7"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MasterView">
  <p:normalViewPr>
    <p:restoredLeft sz="15637"/>
    <p:restoredTop sz="94682"/>
  </p:normalViewPr>
  <p:slideViewPr>
    <p:cSldViewPr snapToGrid="0">
      <p:cViewPr>
        <p:scale>
          <a:sx n="121" d="100"/>
          <a:sy n="121" d="100"/>
        </p:scale>
        <p:origin x="440" y="136"/>
      </p:cViewPr>
      <p:guideLst/>
    </p:cSldViewPr>
  </p:slideViewPr>
  <p:notesTextViewPr>
    <p:cViewPr>
      <p:scale>
        <a:sx n="1" d="1"/>
        <a:sy n="1" d="1"/>
      </p:scale>
      <p:origin x="0" y="0"/>
    </p:cViewPr>
  </p:notesTextViewPr>
  <p:notesViewPr>
    <p:cSldViewPr snapToGrid="0">
      <p:cViewPr varScale="1">
        <p:scale>
          <a:sx n="91" d="100"/>
          <a:sy n="91" d="100"/>
        </p:scale>
        <p:origin x="4000" y="200"/>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theme" Target="../theme/theme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E9FB382-7E33-D8DB-F64C-62E914DE3566}"/>
              </a:ext>
            </a:extLst>
          </p:cNvPr>
          <p:cNvSpPr txBox="1"/>
          <p:nvPr/>
        </p:nvSpPr>
        <p:spPr>
          <a:xfrm>
            <a:off x="-22165" y="-20829"/>
            <a:ext cx="1346400" cy="261610"/>
          </a:xfrm>
          <a:prstGeom prst="rect">
            <a:avLst/>
          </a:prstGeom>
          <a:noFill/>
        </p:spPr>
        <p:txBody>
          <a:bodyPr wrap="square" rtlCol="0">
            <a:spAutoFit/>
          </a:bodyPr>
          <a:lstStyle/>
          <a:p>
            <a:r>
              <a:rPr lang="en-US" sz="1100" dirty="0"/>
              <a:t>Figure 1</a:t>
            </a:r>
          </a:p>
        </p:txBody>
      </p:sp>
      <p:sp>
        <p:nvSpPr>
          <p:cNvPr id="10" name="TextBox 9">
            <a:extLst>
              <a:ext uri="{FF2B5EF4-FFF2-40B4-BE49-F238E27FC236}">
                <a16:creationId xmlns:a16="http://schemas.microsoft.com/office/drawing/2014/main" id="{25E70318-B60C-D555-6B35-D53C7829DB3F}"/>
              </a:ext>
            </a:extLst>
          </p:cNvPr>
          <p:cNvSpPr txBox="1"/>
          <p:nvPr/>
        </p:nvSpPr>
        <p:spPr>
          <a:xfrm>
            <a:off x="0" y="8127789"/>
            <a:ext cx="6858000" cy="938719"/>
          </a:xfrm>
          <a:prstGeom prst="rect">
            <a:avLst/>
          </a:prstGeom>
          <a:noFill/>
        </p:spPr>
        <p:txBody>
          <a:bodyPr wrap="square" rtlCol="0">
            <a:spAutoFit/>
          </a:bodyPr>
          <a:lstStyle/>
          <a:p>
            <a:r>
              <a:rPr lang="en-US" sz="1100" b="1" dirty="0"/>
              <a:t>Figure . </a:t>
            </a:r>
            <a:r>
              <a:rPr lang="en-US" sz="1100" b="0" dirty="0"/>
              <a:t>Hyperbolic multidimensional scaling analysis of food-stimulated whole-brain calcium activity. (A) 3-dimensional </a:t>
            </a:r>
            <a:r>
              <a:rPr lang="en-US" sz="1100" b="0" dirty="0" err="1"/>
              <a:t>Poincaré</a:t>
            </a:r>
            <a:r>
              <a:rPr lang="en-US" sz="1100" b="0" dirty="0"/>
              <a:t> embedding coordinates calculated from Pearson correlation distance matrix of all worms  (B) single worm distance matrix of normalized squared Pearson correlations. (C, D) Shepard diagram of respective distance measures. (E, F)  Bayesian Information Criterion show maximum  (G, H) Histograms of radii of point embeddings in hyperbolic space</a:t>
            </a:r>
            <a:endParaRPr lang="en-US" sz="1100" b="1" dirty="0"/>
          </a:p>
        </p:txBody>
      </p:sp>
      <p:sp>
        <p:nvSpPr>
          <p:cNvPr id="11" name="TextBox 10">
            <a:extLst>
              <a:ext uri="{FF2B5EF4-FFF2-40B4-BE49-F238E27FC236}">
                <a16:creationId xmlns:a16="http://schemas.microsoft.com/office/drawing/2014/main" id="{57037FA7-05F7-9DB9-BCAD-DB9096CE0DD1}"/>
              </a:ext>
            </a:extLst>
          </p:cNvPr>
          <p:cNvSpPr txBox="1"/>
          <p:nvPr/>
        </p:nvSpPr>
        <p:spPr>
          <a:xfrm>
            <a:off x="0" y="261610"/>
            <a:ext cx="352800" cy="261610"/>
          </a:xfrm>
          <a:prstGeom prst="rect">
            <a:avLst/>
          </a:prstGeom>
          <a:noFill/>
        </p:spPr>
        <p:txBody>
          <a:bodyPr wrap="square" rtlCol="0">
            <a:spAutoFit/>
          </a:bodyPr>
          <a:lstStyle/>
          <a:p>
            <a:r>
              <a:rPr lang="en-US" sz="1100" dirty="0"/>
              <a:t>A</a:t>
            </a:r>
          </a:p>
        </p:txBody>
      </p:sp>
      <p:sp>
        <p:nvSpPr>
          <p:cNvPr id="12" name="TextBox 11">
            <a:extLst>
              <a:ext uri="{FF2B5EF4-FFF2-40B4-BE49-F238E27FC236}">
                <a16:creationId xmlns:a16="http://schemas.microsoft.com/office/drawing/2014/main" id="{86F266F1-ECBA-C10F-7B9D-40AA094D1196}"/>
              </a:ext>
            </a:extLst>
          </p:cNvPr>
          <p:cNvSpPr txBox="1"/>
          <p:nvPr/>
        </p:nvSpPr>
        <p:spPr>
          <a:xfrm>
            <a:off x="3429000" y="261610"/>
            <a:ext cx="343800" cy="261610"/>
          </a:xfrm>
          <a:prstGeom prst="rect">
            <a:avLst/>
          </a:prstGeom>
          <a:noFill/>
        </p:spPr>
        <p:txBody>
          <a:bodyPr wrap="square" rtlCol="0">
            <a:spAutoFit/>
          </a:bodyPr>
          <a:lstStyle/>
          <a:p>
            <a:r>
              <a:rPr lang="en-US" sz="1100" dirty="0"/>
              <a:t>B</a:t>
            </a:r>
          </a:p>
        </p:txBody>
      </p:sp>
      <p:sp>
        <p:nvSpPr>
          <p:cNvPr id="15" name="TextBox 14">
            <a:extLst>
              <a:ext uri="{FF2B5EF4-FFF2-40B4-BE49-F238E27FC236}">
                <a16:creationId xmlns:a16="http://schemas.microsoft.com/office/drawing/2014/main" id="{9C292856-DB18-A814-ED0B-249C4ADF3D4D}"/>
              </a:ext>
            </a:extLst>
          </p:cNvPr>
          <p:cNvSpPr txBox="1"/>
          <p:nvPr/>
        </p:nvSpPr>
        <p:spPr>
          <a:xfrm>
            <a:off x="3429000" y="2102400"/>
            <a:ext cx="343800" cy="261610"/>
          </a:xfrm>
          <a:prstGeom prst="rect">
            <a:avLst/>
          </a:prstGeom>
          <a:noFill/>
        </p:spPr>
        <p:txBody>
          <a:bodyPr wrap="square" rtlCol="0">
            <a:spAutoFit/>
          </a:bodyPr>
          <a:lstStyle/>
          <a:p>
            <a:r>
              <a:rPr lang="en-US" sz="1100" dirty="0"/>
              <a:t>D</a:t>
            </a:r>
          </a:p>
        </p:txBody>
      </p:sp>
      <p:sp>
        <p:nvSpPr>
          <p:cNvPr id="20" name="TextBox 19">
            <a:extLst>
              <a:ext uri="{FF2B5EF4-FFF2-40B4-BE49-F238E27FC236}">
                <a16:creationId xmlns:a16="http://schemas.microsoft.com/office/drawing/2014/main" id="{2B1C8756-FDD9-984A-1C96-00E501042710}"/>
              </a:ext>
            </a:extLst>
          </p:cNvPr>
          <p:cNvSpPr txBox="1"/>
          <p:nvPr/>
        </p:nvSpPr>
        <p:spPr>
          <a:xfrm>
            <a:off x="3429000" y="4342790"/>
            <a:ext cx="345600" cy="261610"/>
          </a:xfrm>
          <a:prstGeom prst="rect">
            <a:avLst/>
          </a:prstGeom>
          <a:noFill/>
        </p:spPr>
        <p:txBody>
          <a:bodyPr wrap="square" rtlCol="0">
            <a:spAutoFit/>
          </a:bodyPr>
          <a:lstStyle/>
          <a:p>
            <a:r>
              <a:rPr lang="en-US" sz="1100" dirty="0"/>
              <a:t>F</a:t>
            </a:r>
          </a:p>
        </p:txBody>
      </p:sp>
      <p:sp>
        <p:nvSpPr>
          <p:cNvPr id="23" name="TextBox 22">
            <a:extLst>
              <a:ext uri="{FF2B5EF4-FFF2-40B4-BE49-F238E27FC236}">
                <a16:creationId xmlns:a16="http://schemas.microsoft.com/office/drawing/2014/main" id="{54444AF3-C4FC-7C7A-6A33-4690F6081F33}"/>
              </a:ext>
            </a:extLst>
          </p:cNvPr>
          <p:cNvSpPr txBox="1"/>
          <p:nvPr/>
        </p:nvSpPr>
        <p:spPr>
          <a:xfrm>
            <a:off x="3429000" y="6351560"/>
            <a:ext cx="343800" cy="261610"/>
          </a:xfrm>
          <a:prstGeom prst="rect">
            <a:avLst/>
          </a:prstGeom>
          <a:noFill/>
        </p:spPr>
        <p:txBody>
          <a:bodyPr wrap="square" rtlCol="0">
            <a:spAutoFit/>
          </a:bodyPr>
          <a:lstStyle/>
          <a:p>
            <a:r>
              <a:rPr lang="en-US" sz="1100" dirty="0"/>
              <a:t>H</a:t>
            </a:r>
          </a:p>
        </p:txBody>
      </p:sp>
      <p:sp>
        <p:nvSpPr>
          <p:cNvPr id="30" name="TextBox 29">
            <a:extLst>
              <a:ext uri="{FF2B5EF4-FFF2-40B4-BE49-F238E27FC236}">
                <a16:creationId xmlns:a16="http://schemas.microsoft.com/office/drawing/2014/main" id="{8AE1F687-51A1-B82B-3499-DE4C4AEE2466}"/>
              </a:ext>
            </a:extLst>
          </p:cNvPr>
          <p:cNvSpPr txBox="1"/>
          <p:nvPr/>
        </p:nvSpPr>
        <p:spPr>
          <a:xfrm>
            <a:off x="0" y="2108146"/>
            <a:ext cx="352800" cy="261610"/>
          </a:xfrm>
          <a:prstGeom prst="rect">
            <a:avLst/>
          </a:prstGeom>
          <a:noFill/>
        </p:spPr>
        <p:txBody>
          <a:bodyPr wrap="square" rtlCol="0">
            <a:spAutoFit/>
          </a:bodyPr>
          <a:lstStyle/>
          <a:p>
            <a:r>
              <a:rPr lang="en-US" sz="1100" dirty="0"/>
              <a:t>C</a:t>
            </a:r>
          </a:p>
        </p:txBody>
      </p:sp>
      <p:sp>
        <p:nvSpPr>
          <p:cNvPr id="31" name="TextBox 30">
            <a:extLst>
              <a:ext uri="{FF2B5EF4-FFF2-40B4-BE49-F238E27FC236}">
                <a16:creationId xmlns:a16="http://schemas.microsoft.com/office/drawing/2014/main" id="{63645E9E-3E3F-F341-A5B7-C3842625094C}"/>
              </a:ext>
            </a:extLst>
          </p:cNvPr>
          <p:cNvSpPr txBox="1"/>
          <p:nvPr/>
        </p:nvSpPr>
        <p:spPr>
          <a:xfrm>
            <a:off x="0" y="4342790"/>
            <a:ext cx="352800" cy="261610"/>
          </a:xfrm>
          <a:prstGeom prst="rect">
            <a:avLst/>
          </a:prstGeom>
          <a:noFill/>
        </p:spPr>
        <p:txBody>
          <a:bodyPr wrap="square" rtlCol="0">
            <a:spAutoFit/>
          </a:bodyPr>
          <a:lstStyle/>
          <a:p>
            <a:r>
              <a:rPr lang="en-US" sz="1100" dirty="0"/>
              <a:t>E</a:t>
            </a:r>
          </a:p>
        </p:txBody>
      </p:sp>
      <p:sp>
        <p:nvSpPr>
          <p:cNvPr id="32" name="TextBox 31">
            <a:extLst>
              <a:ext uri="{FF2B5EF4-FFF2-40B4-BE49-F238E27FC236}">
                <a16:creationId xmlns:a16="http://schemas.microsoft.com/office/drawing/2014/main" id="{CFD401D2-8D22-A261-FF98-89A733D911CD}"/>
              </a:ext>
            </a:extLst>
          </p:cNvPr>
          <p:cNvSpPr txBox="1"/>
          <p:nvPr/>
        </p:nvSpPr>
        <p:spPr>
          <a:xfrm>
            <a:off x="0" y="6351560"/>
            <a:ext cx="352800" cy="261610"/>
          </a:xfrm>
          <a:prstGeom prst="rect">
            <a:avLst/>
          </a:prstGeom>
          <a:noFill/>
        </p:spPr>
        <p:txBody>
          <a:bodyPr wrap="square" rtlCol="0">
            <a:spAutoFit/>
          </a:bodyPr>
          <a:lstStyle/>
          <a:p>
            <a:r>
              <a:rPr lang="en-US" sz="1100" dirty="0"/>
              <a:t>G</a:t>
            </a:r>
          </a:p>
        </p:txBody>
      </p:sp>
      <p:pic>
        <p:nvPicPr>
          <p:cNvPr id="3" name="Picture 2">
            <a:extLst>
              <a:ext uri="{FF2B5EF4-FFF2-40B4-BE49-F238E27FC236}">
                <a16:creationId xmlns:a16="http://schemas.microsoft.com/office/drawing/2014/main" id="{6B4F0920-5A57-53E4-763E-2B3894EA5EEC}"/>
              </a:ext>
            </a:extLst>
          </p:cNvPr>
          <p:cNvPicPr>
            <a:picLocks noChangeAspect="1"/>
          </p:cNvPicPr>
          <p:nvPr/>
        </p:nvPicPr>
        <p:blipFill>
          <a:blip r:embed="rId2"/>
          <a:stretch>
            <a:fillRect/>
          </a:stretch>
        </p:blipFill>
        <p:spPr>
          <a:xfrm>
            <a:off x="293075" y="4420753"/>
            <a:ext cx="2062321" cy="1926480"/>
          </a:xfrm>
          <a:prstGeom prst="rect">
            <a:avLst/>
          </a:prstGeom>
        </p:spPr>
      </p:pic>
      <p:pic>
        <p:nvPicPr>
          <p:cNvPr id="5" name="Picture 4">
            <a:extLst>
              <a:ext uri="{FF2B5EF4-FFF2-40B4-BE49-F238E27FC236}">
                <a16:creationId xmlns:a16="http://schemas.microsoft.com/office/drawing/2014/main" id="{44FA7731-1F6F-0F60-80D6-030CACEF7B9D}"/>
              </a:ext>
            </a:extLst>
          </p:cNvPr>
          <p:cNvPicPr>
            <a:picLocks noChangeAspect="1"/>
          </p:cNvPicPr>
          <p:nvPr/>
        </p:nvPicPr>
        <p:blipFill>
          <a:blip r:embed="rId3"/>
          <a:stretch>
            <a:fillRect/>
          </a:stretch>
        </p:blipFill>
        <p:spPr>
          <a:xfrm>
            <a:off x="-6917010" y="130805"/>
            <a:ext cx="6083300" cy="2857500"/>
          </a:xfrm>
          <a:prstGeom prst="rect">
            <a:avLst/>
          </a:prstGeom>
        </p:spPr>
      </p:pic>
      <p:pic>
        <p:nvPicPr>
          <p:cNvPr id="7" name="Picture 6">
            <a:extLst>
              <a:ext uri="{FF2B5EF4-FFF2-40B4-BE49-F238E27FC236}">
                <a16:creationId xmlns:a16="http://schemas.microsoft.com/office/drawing/2014/main" id="{DC07CA5A-D891-CBBC-C4C8-DDEC32F4B7C9}"/>
              </a:ext>
            </a:extLst>
          </p:cNvPr>
          <p:cNvPicPr>
            <a:picLocks noChangeAspect="1"/>
          </p:cNvPicPr>
          <p:nvPr/>
        </p:nvPicPr>
        <p:blipFill>
          <a:blip r:embed="rId4"/>
          <a:stretch>
            <a:fillRect/>
          </a:stretch>
        </p:blipFill>
        <p:spPr>
          <a:xfrm>
            <a:off x="353921" y="6482365"/>
            <a:ext cx="2500101" cy="1338727"/>
          </a:xfrm>
          <a:prstGeom prst="rect">
            <a:avLst/>
          </a:prstGeom>
        </p:spPr>
      </p:pic>
      <p:pic>
        <p:nvPicPr>
          <p:cNvPr id="13" name="Picture 12">
            <a:extLst>
              <a:ext uri="{FF2B5EF4-FFF2-40B4-BE49-F238E27FC236}">
                <a16:creationId xmlns:a16="http://schemas.microsoft.com/office/drawing/2014/main" id="{2BE41AA6-1051-DDFE-5D0B-34EDDD401F19}"/>
              </a:ext>
            </a:extLst>
          </p:cNvPr>
          <p:cNvPicPr>
            <a:picLocks noChangeAspect="1"/>
          </p:cNvPicPr>
          <p:nvPr/>
        </p:nvPicPr>
        <p:blipFill rotWithShape="1">
          <a:blip r:embed="rId5"/>
          <a:srcRect l="27687" t="20631" r="35762" b="12199"/>
          <a:stretch/>
        </p:blipFill>
        <p:spPr>
          <a:xfrm>
            <a:off x="185893" y="235814"/>
            <a:ext cx="2223504" cy="1919395"/>
          </a:xfrm>
          <a:prstGeom prst="rect">
            <a:avLst/>
          </a:prstGeom>
        </p:spPr>
      </p:pic>
      <p:pic>
        <p:nvPicPr>
          <p:cNvPr id="17" name="Picture 16">
            <a:extLst>
              <a:ext uri="{FF2B5EF4-FFF2-40B4-BE49-F238E27FC236}">
                <a16:creationId xmlns:a16="http://schemas.microsoft.com/office/drawing/2014/main" id="{9B7402EA-9B85-B505-CC26-09E82ADE48A9}"/>
              </a:ext>
            </a:extLst>
          </p:cNvPr>
          <p:cNvPicPr>
            <a:picLocks noChangeAspect="1"/>
          </p:cNvPicPr>
          <p:nvPr/>
        </p:nvPicPr>
        <p:blipFill rotWithShape="1">
          <a:blip r:embed="rId6"/>
          <a:srcRect r="48671"/>
          <a:stretch/>
        </p:blipFill>
        <p:spPr>
          <a:xfrm>
            <a:off x="346515" y="2200315"/>
            <a:ext cx="2072141" cy="2085306"/>
          </a:xfrm>
          <a:prstGeom prst="rect">
            <a:avLst/>
          </a:prstGeom>
        </p:spPr>
      </p:pic>
      <p:pic>
        <p:nvPicPr>
          <p:cNvPr id="18" name="Picture 17">
            <a:extLst>
              <a:ext uri="{FF2B5EF4-FFF2-40B4-BE49-F238E27FC236}">
                <a16:creationId xmlns:a16="http://schemas.microsoft.com/office/drawing/2014/main" id="{92C711AA-E99E-2197-CA43-DB6A1CA8127A}"/>
              </a:ext>
            </a:extLst>
          </p:cNvPr>
          <p:cNvPicPr>
            <a:picLocks noChangeAspect="1"/>
          </p:cNvPicPr>
          <p:nvPr/>
        </p:nvPicPr>
        <p:blipFill rotWithShape="1">
          <a:blip r:embed="rId5"/>
          <a:srcRect l="85493" t="20630" r="802" b="13102"/>
          <a:stretch/>
        </p:blipFill>
        <p:spPr>
          <a:xfrm>
            <a:off x="2355396" y="276009"/>
            <a:ext cx="833710" cy="1893600"/>
          </a:xfrm>
          <a:prstGeom prst="rect">
            <a:avLst/>
          </a:prstGeom>
        </p:spPr>
      </p:pic>
      <p:pic>
        <p:nvPicPr>
          <p:cNvPr id="21" name="Picture 20">
            <a:extLst>
              <a:ext uri="{FF2B5EF4-FFF2-40B4-BE49-F238E27FC236}">
                <a16:creationId xmlns:a16="http://schemas.microsoft.com/office/drawing/2014/main" id="{49B2FC19-880E-37F8-31BE-21EEEAB4FF28}"/>
              </a:ext>
            </a:extLst>
          </p:cNvPr>
          <p:cNvPicPr>
            <a:picLocks noChangeAspect="1"/>
          </p:cNvPicPr>
          <p:nvPr/>
        </p:nvPicPr>
        <p:blipFill rotWithShape="1">
          <a:blip r:embed="rId7"/>
          <a:srcRect r="48039"/>
          <a:stretch/>
        </p:blipFill>
        <p:spPr>
          <a:xfrm>
            <a:off x="3697480" y="2184340"/>
            <a:ext cx="2072141" cy="2076011"/>
          </a:xfrm>
          <a:prstGeom prst="rect">
            <a:avLst/>
          </a:prstGeom>
        </p:spPr>
      </p:pic>
      <p:pic>
        <p:nvPicPr>
          <p:cNvPr id="22" name="Picture 21">
            <a:extLst>
              <a:ext uri="{FF2B5EF4-FFF2-40B4-BE49-F238E27FC236}">
                <a16:creationId xmlns:a16="http://schemas.microsoft.com/office/drawing/2014/main" id="{C08F0491-C5B9-4858-485C-5544F42CEDC6}"/>
              </a:ext>
            </a:extLst>
          </p:cNvPr>
          <p:cNvPicPr>
            <a:picLocks noChangeAspect="1"/>
          </p:cNvPicPr>
          <p:nvPr/>
        </p:nvPicPr>
        <p:blipFill>
          <a:blip r:embed="rId8"/>
          <a:stretch>
            <a:fillRect/>
          </a:stretch>
        </p:blipFill>
        <p:spPr>
          <a:xfrm>
            <a:off x="3772800" y="6486458"/>
            <a:ext cx="2491618" cy="1341861"/>
          </a:xfrm>
          <a:prstGeom prst="rect">
            <a:avLst/>
          </a:prstGeom>
        </p:spPr>
      </p:pic>
      <p:pic>
        <p:nvPicPr>
          <p:cNvPr id="2" name="Picture 1">
            <a:extLst>
              <a:ext uri="{FF2B5EF4-FFF2-40B4-BE49-F238E27FC236}">
                <a16:creationId xmlns:a16="http://schemas.microsoft.com/office/drawing/2014/main" id="{3C4C964A-C12C-B695-B3C9-F8057A4445B9}"/>
              </a:ext>
            </a:extLst>
          </p:cNvPr>
          <p:cNvPicPr>
            <a:picLocks noChangeAspect="1"/>
          </p:cNvPicPr>
          <p:nvPr/>
        </p:nvPicPr>
        <p:blipFill rotWithShape="1">
          <a:blip r:embed="rId9"/>
          <a:srcRect l="34187" t="20248" r="31868" b="15050"/>
          <a:stretch/>
        </p:blipFill>
        <p:spPr>
          <a:xfrm>
            <a:off x="3772800" y="285042"/>
            <a:ext cx="2064968" cy="1848891"/>
          </a:xfrm>
          <a:prstGeom prst="rect">
            <a:avLst/>
          </a:prstGeom>
        </p:spPr>
      </p:pic>
      <p:pic>
        <p:nvPicPr>
          <p:cNvPr id="4" name="Picture 3">
            <a:extLst>
              <a:ext uri="{FF2B5EF4-FFF2-40B4-BE49-F238E27FC236}">
                <a16:creationId xmlns:a16="http://schemas.microsoft.com/office/drawing/2014/main" id="{C1C858C5-0AC9-3C36-B6F4-40A1B20FD89C}"/>
              </a:ext>
            </a:extLst>
          </p:cNvPr>
          <p:cNvPicPr>
            <a:picLocks noChangeAspect="1"/>
          </p:cNvPicPr>
          <p:nvPr/>
        </p:nvPicPr>
        <p:blipFill>
          <a:blip r:embed="rId10"/>
          <a:stretch>
            <a:fillRect/>
          </a:stretch>
        </p:blipFill>
        <p:spPr>
          <a:xfrm>
            <a:off x="3600900" y="4445240"/>
            <a:ext cx="2072141" cy="1955165"/>
          </a:xfrm>
          <a:prstGeom prst="rect">
            <a:avLst/>
          </a:prstGeom>
        </p:spPr>
      </p:pic>
    </p:spTree>
    <p:extLst>
      <p:ext uri="{BB962C8B-B14F-4D97-AF65-F5344CB8AC3E}">
        <p14:creationId xmlns:p14="http://schemas.microsoft.com/office/powerpoint/2010/main" val="3023856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34D402-BDCF-3B4B-B5C9-F719310ADB39}" type="datetimeFigureOut">
              <a:rPr lang="en-US" smtClean="0"/>
              <a:t>6/10/24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9E11A0-75F7-E845-80FB-85FBC2F42A69}" type="slidenum">
              <a:rPr lang="en-US" smtClean="0"/>
              <a:t>‹#›</a:t>
            </a:fld>
            <a:endParaRPr lang="en-US"/>
          </a:p>
        </p:txBody>
      </p:sp>
    </p:spTree>
    <p:extLst>
      <p:ext uri="{BB962C8B-B14F-4D97-AF65-F5344CB8AC3E}">
        <p14:creationId xmlns:p14="http://schemas.microsoft.com/office/powerpoint/2010/main" val="4175972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34D402-BDCF-3B4B-B5C9-F719310ADB39}" type="datetimeFigureOut">
              <a:rPr lang="en-US" smtClean="0"/>
              <a:t>6/10/24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9E11A0-75F7-E845-80FB-85FBC2F42A69}" type="slidenum">
              <a:rPr lang="en-US" smtClean="0"/>
              <a:t>‹#›</a:t>
            </a:fld>
            <a:endParaRPr lang="en-US"/>
          </a:p>
        </p:txBody>
      </p:sp>
    </p:spTree>
    <p:extLst>
      <p:ext uri="{BB962C8B-B14F-4D97-AF65-F5344CB8AC3E}">
        <p14:creationId xmlns:p14="http://schemas.microsoft.com/office/powerpoint/2010/main" val="3534158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34D402-BDCF-3B4B-B5C9-F719310ADB39}" type="datetimeFigureOut">
              <a:rPr lang="en-US" smtClean="0"/>
              <a:t>6/10/24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9E11A0-75F7-E845-80FB-85FBC2F42A69}" type="slidenum">
              <a:rPr lang="en-US" smtClean="0"/>
              <a:t>‹#›</a:t>
            </a:fld>
            <a:endParaRPr lang="en-US"/>
          </a:p>
        </p:txBody>
      </p:sp>
    </p:spTree>
    <p:extLst>
      <p:ext uri="{BB962C8B-B14F-4D97-AF65-F5344CB8AC3E}">
        <p14:creationId xmlns:p14="http://schemas.microsoft.com/office/powerpoint/2010/main" val="1118506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34D402-BDCF-3B4B-B5C9-F719310ADB39}" type="datetimeFigureOut">
              <a:rPr lang="en-US" smtClean="0"/>
              <a:t>6/10/24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9E11A0-75F7-E845-80FB-85FBC2F42A69}" type="slidenum">
              <a:rPr lang="en-US" smtClean="0"/>
              <a:t>‹#›</a:t>
            </a:fld>
            <a:endParaRPr lang="en-US"/>
          </a:p>
        </p:txBody>
      </p:sp>
    </p:spTree>
    <p:extLst>
      <p:ext uri="{BB962C8B-B14F-4D97-AF65-F5344CB8AC3E}">
        <p14:creationId xmlns:p14="http://schemas.microsoft.com/office/powerpoint/2010/main" val="1905410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34D402-BDCF-3B4B-B5C9-F719310ADB39}" type="datetimeFigureOut">
              <a:rPr lang="en-US" smtClean="0"/>
              <a:t>6/10/24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9E11A0-75F7-E845-80FB-85FBC2F42A69}" type="slidenum">
              <a:rPr lang="en-US" smtClean="0"/>
              <a:t>‹#›</a:t>
            </a:fld>
            <a:endParaRPr lang="en-US"/>
          </a:p>
        </p:txBody>
      </p:sp>
    </p:spTree>
    <p:extLst>
      <p:ext uri="{BB962C8B-B14F-4D97-AF65-F5344CB8AC3E}">
        <p14:creationId xmlns:p14="http://schemas.microsoft.com/office/powerpoint/2010/main" val="64099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34D402-BDCF-3B4B-B5C9-F719310ADB39}" type="datetimeFigureOut">
              <a:rPr lang="en-US" smtClean="0"/>
              <a:t>6/10/24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9E11A0-75F7-E845-80FB-85FBC2F42A69}" type="slidenum">
              <a:rPr lang="en-US" smtClean="0"/>
              <a:t>‹#›</a:t>
            </a:fld>
            <a:endParaRPr lang="en-US"/>
          </a:p>
        </p:txBody>
      </p:sp>
    </p:spTree>
    <p:extLst>
      <p:ext uri="{BB962C8B-B14F-4D97-AF65-F5344CB8AC3E}">
        <p14:creationId xmlns:p14="http://schemas.microsoft.com/office/powerpoint/2010/main" val="1562615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34D402-BDCF-3B4B-B5C9-F719310ADB39}" type="datetimeFigureOut">
              <a:rPr lang="en-US" smtClean="0"/>
              <a:t>6/10/24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9E11A0-75F7-E845-80FB-85FBC2F42A69}" type="slidenum">
              <a:rPr lang="en-US" smtClean="0"/>
              <a:t>‹#›</a:t>
            </a:fld>
            <a:endParaRPr lang="en-US"/>
          </a:p>
        </p:txBody>
      </p:sp>
    </p:spTree>
    <p:extLst>
      <p:ext uri="{BB962C8B-B14F-4D97-AF65-F5344CB8AC3E}">
        <p14:creationId xmlns:p14="http://schemas.microsoft.com/office/powerpoint/2010/main" val="4207836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34D402-BDCF-3B4B-B5C9-F719310ADB39}" type="datetimeFigureOut">
              <a:rPr lang="en-US" smtClean="0"/>
              <a:t>6/10/24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9E11A0-75F7-E845-80FB-85FBC2F42A69}" type="slidenum">
              <a:rPr lang="en-US" smtClean="0"/>
              <a:t>‹#›</a:t>
            </a:fld>
            <a:endParaRPr lang="en-US"/>
          </a:p>
        </p:txBody>
      </p:sp>
    </p:spTree>
    <p:extLst>
      <p:ext uri="{BB962C8B-B14F-4D97-AF65-F5344CB8AC3E}">
        <p14:creationId xmlns:p14="http://schemas.microsoft.com/office/powerpoint/2010/main" val="3548800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34D402-BDCF-3B4B-B5C9-F719310ADB39}" type="datetimeFigureOut">
              <a:rPr lang="en-US" smtClean="0"/>
              <a:t>6/10/24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9E11A0-75F7-E845-80FB-85FBC2F42A69}" type="slidenum">
              <a:rPr lang="en-US" smtClean="0"/>
              <a:t>‹#›</a:t>
            </a:fld>
            <a:endParaRPr lang="en-US"/>
          </a:p>
        </p:txBody>
      </p:sp>
    </p:spTree>
    <p:extLst>
      <p:ext uri="{BB962C8B-B14F-4D97-AF65-F5344CB8AC3E}">
        <p14:creationId xmlns:p14="http://schemas.microsoft.com/office/powerpoint/2010/main" val="1437387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34D402-BDCF-3B4B-B5C9-F719310ADB39}" type="datetimeFigureOut">
              <a:rPr lang="en-US" smtClean="0"/>
              <a:t>6/10/24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9E11A0-75F7-E845-80FB-85FBC2F42A69}" type="slidenum">
              <a:rPr lang="en-US" smtClean="0"/>
              <a:t>‹#›</a:t>
            </a:fld>
            <a:endParaRPr lang="en-US"/>
          </a:p>
        </p:txBody>
      </p:sp>
    </p:spTree>
    <p:extLst>
      <p:ext uri="{BB962C8B-B14F-4D97-AF65-F5344CB8AC3E}">
        <p14:creationId xmlns:p14="http://schemas.microsoft.com/office/powerpoint/2010/main" val="2678212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34D402-BDCF-3B4B-B5C9-F719310ADB39}" type="datetimeFigureOut">
              <a:rPr lang="en-US" smtClean="0"/>
              <a:t>6/10/24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9E11A0-75F7-E845-80FB-85FBC2F42A69}" type="slidenum">
              <a:rPr lang="en-US" smtClean="0"/>
              <a:t>‹#›</a:t>
            </a:fld>
            <a:endParaRPr lang="en-US"/>
          </a:p>
        </p:txBody>
      </p:sp>
    </p:spTree>
    <p:extLst>
      <p:ext uri="{BB962C8B-B14F-4D97-AF65-F5344CB8AC3E}">
        <p14:creationId xmlns:p14="http://schemas.microsoft.com/office/powerpoint/2010/main" val="1367354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34D402-BDCF-3B4B-B5C9-F719310ADB39}" type="datetimeFigureOut">
              <a:rPr lang="en-US" smtClean="0"/>
              <a:t>6/10/24</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E11A0-75F7-E845-80FB-85FBC2F42A69}" type="slidenum">
              <a:rPr lang="en-US" smtClean="0"/>
              <a:t>‹#›</a:t>
            </a:fld>
            <a:endParaRPr lang="en-US"/>
          </a:p>
        </p:txBody>
      </p:sp>
    </p:spTree>
    <p:extLst>
      <p:ext uri="{BB962C8B-B14F-4D97-AF65-F5344CB8AC3E}">
        <p14:creationId xmlns:p14="http://schemas.microsoft.com/office/powerpoint/2010/main" val="8466929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6D798A-12A5-56E3-7EE1-8221B5DE756C}"/>
              </a:ext>
            </a:extLst>
          </p:cNvPr>
          <p:cNvSpPr txBox="1"/>
          <p:nvPr/>
        </p:nvSpPr>
        <p:spPr>
          <a:xfrm>
            <a:off x="2036380" y="1141031"/>
            <a:ext cx="811925" cy="219291"/>
          </a:xfrm>
          <a:prstGeom prst="rect">
            <a:avLst/>
          </a:prstGeom>
          <a:noFill/>
        </p:spPr>
        <p:txBody>
          <a:bodyPr wrap="square" rtlCol="0">
            <a:spAutoFit/>
          </a:bodyPr>
          <a:lstStyle/>
          <a:p>
            <a:r>
              <a:rPr lang="en-US" sz="825" dirty="0"/>
              <a:t>Figure 1</a:t>
            </a:r>
          </a:p>
        </p:txBody>
      </p:sp>
      <p:sp>
        <p:nvSpPr>
          <p:cNvPr id="5" name="TextBox 4">
            <a:extLst>
              <a:ext uri="{FF2B5EF4-FFF2-40B4-BE49-F238E27FC236}">
                <a16:creationId xmlns:a16="http://schemas.microsoft.com/office/drawing/2014/main" id="{A9839C5B-9421-C0E7-A420-2F098A84AB43}"/>
              </a:ext>
            </a:extLst>
          </p:cNvPr>
          <p:cNvSpPr txBox="1"/>
          <p:nvPr/>
        </p:nvSpPr>
        <p:spPr>
          <a:xfrm>
            <a:off x="2036380" y="4727687"/>
            <a:ext cx="8213835" cy="219291"/>
          </a:xfrm>
          <a:prstGeom prst="rect">
            <a:avLst/>
          </a:prstGeom>
          <a:noFill/>
        </p:spPr>
        <p:txBody>
          <a:bodyPr wrap="square" rtlCol="0">
            <a:spAutoFit/>
          </a:bodyPr>
          <a:lstStyle/>
          <a:p>
            <a:r>
              <a:rPr lang="en-US" sz="825" b="1" dirty="0"/>
              <a:t>Figure 1. </a:t>
            </a:r>
            <a:r>
              <a:rPr lang="en-US" sz="825" dirty="0"/>
              <a:t>Hyperbolic Multidimensional Scaling on </a:t>
            </a:r>
            <a:endParaRPr lang="en-US" sz="825" b="1" dirty="0"/>
          </a:p>
        </p:txBody>
      </p:sp>
    </p:spTree>
    <p:extLst>
      <p:ext uri="{BB962C8B-B14F-4D97-AF65-F5344CB8AC3E}">
        <p14:creationId xmlns:p14="http://schemas.microsoft.com/office/powerpoint/2010/main" val="39213839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24567</TotalTime>
  <Words>9</Words>
  <Application>Microsoft Macintosh PowerPoint</Application>
  <PresentationFormat>Widescreen</PresentationFormat>
  <Paragraphs>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Iulia Rusu</dc:creator>
  <cp:lastModifiedBy>Iulia Rusu</cp:lastModifiedBy>
  <cp:revision>6</cp:revision>
  <dcterms:created xsi:type="dcterms:W3CDTF">2024-04-22T21:41:31Z</dcterms:created>
  <dcterms:modified xsi:type="dcterms:W3CDTF">2024-06-13T06:55:27Z</dcterms:modified>
</cp:coreProperties>
</file>