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4" r:id="rId6"/>
    <p:sldId id="266" r:id="rId7"/>
    <p:sldId id="268" r:id="rId8"/>
    <p:sldId id="265" r:id="rId9"/>
    <p:sldId id="260" r:id="rId10"/>
    <p:sldId id="261" r:id="rId11"/>
    <p:sldId id="262" r:id="rId12"/>
    <p:sldId id="259" r:id="rId13"/>
    <p:sldId id="263" r:id="rId14"/>
    <p:sldId id="270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7"/>
    <p:restoredTop sz="94842"/>
  </p:normalViewPr>
  <p:slideViewPr>
    <p:cSldViewPr snapToGrid="0" showGuides="1">
      <p:cViewPr>
        <p:scale>
          <a:sx n="114" d="100"/>
          <a:sy n="114" d="100"/>
        </p:scale>
        <p:origin x="31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C102-D3AD-D683-48CC-5304783F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481E-D3D7-8B0A-8A78-98D6EF9D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035D-9EFC-FC5F-1BD8-A44E54A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60E8-26F5-4FFC-95A7-BB044D17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9C6D-9E21-A03B-6549-AF13B509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E517-500A-8BD8-43B1-E9E3DAEE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77018-8DFA-437E-579F-F2B456BD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48E6-2E64-32C2-CFBA-AAFFEF58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90A1-7167-3D21-5DDF-45D42B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F32C-681D-8E2D-0403-07278C0D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89AB-EB51-A317-68FE-420BE789F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193B-3AA3-18B3-BB92-18681FA6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633E-C060-0C0C-2A88-6F2A3C4C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5AD9-3127-C3D4-922E-8C7AE706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0CAB-8545-4536-D950-4AA9BB6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F4C-6600-E5BD-3980-3FA5231D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B4FE-410A-F665-D750-E73B3804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0E0B-E00D-C265-BD39-A1F83DF9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7BA8-93DB-6F60-4D46-426F154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ED3-00A7-3C57-033F-F5D82A56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B3EE-CDCB-BBA0-0C73-75CB6D60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C4C5F-A6F3-C386-856E-0C7A099D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45A3-9A24-F791-6F0F-A6902640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9BAD-B7B7-0975-1656-0CA77CEE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3C9D-5903-0DCB-BB87-8599DDA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F986-F286-CE7B-0AC0-A02E3BD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BA92-64E1-09CB-ACDA-6C622633E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FC83-A675-5257-2A0C-02EDCDF2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F91E-D133-66B0-064D-6BFD6D4F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27C7-DBE8-513B-EFD5-C8F1617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6273-6A12-EAE6-3BA2-4B5E59E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585-B52E-43ED-B726-257337C8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4329-6C33-5CD3-1517-F1E07331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FFE3D-9AA2-9D96-1189-390D75FB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66EC1-BB3E-F6AC-6E2C-86C11C23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6D099-7BE9-93D5-DD33-DA542B111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8AFD7-E0D8-E4CC-7092-430597C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33F4-40B4-48BF-2F86-D8B0D9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EC10-5BE1-C1DD-B817-DA29C997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ECD8-62D4-263F-E0C6-4B04FFCA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5935C-08B8-7FD6-262A-3E9E660C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25CA5-7BC9-677F-F6C6-B07F1DE6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91E1E-3954-426D-08C6-20F237AE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F1F21-4C3F-B589-4538-7EF5B9BA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1326-BFBE-BA22-D419-55CBF69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61DA4-623E-1E51-0047-9EC5AF15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37A9-93AD-EED2-607E-21C0C6FE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CEE7-46E5-40A6-7223-849686FC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96BD-34ED-581B-AC6D-5AF36AA0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282E-FF2A-0D04-B935-26C49AAE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AF18-97EA-E283-D606-8866B9B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9C92-1DDE-9B2D-6DDB-A9FEE0C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3E76-29C8-8C55-00CB-0D722A7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FC822-8AAB-AAAE-68CF-CE9F6B57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A498-BE73-FAEB-6B91-241AF837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B2FC6-DBC8-204F-A7BD-6586CA52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8F18-CB7A-0989-4DF8-A7C495F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41C3-5C0E-FF91-F683-D39E751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49539-5D04-781E-7312-E7B1C694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11B8-4FFA-D25D-8CF3-5D5C2606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1769-03C0-C7C0-3C95-ACC2C756F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36C5-CB0D-A245-8F02-DF262A114F9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4CF5-E507-3F5F-49A2-F6823C42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AD5A-496B-A75F-2145-DF27C1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671-12B5-05AB-9219-A43E68449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effectLst/>
                <a:latin typeface="Helvetica" pitchFamily="2" charset="0"/>
              </a:rPr>
              <a:t>State-dependent network interactions differentially gate sensory input at the motor and</a:t>
            </a:r>
            <a:br>
              <a:rPr lang="en-US" sz="2000" dirty="0">
                <a:effectLst/>
                <a:latin typeface="Helvetica" pitchFamily="2" charset="0"/>
              </a:rPr>
            </a:br>
            <a:r>
              <a:rPr lang="en-US" sz="2000" i="1" dirty="0">
                <a:effectLst/>
                <a:latin typeface="Helvetica" pitchFamily="2" charset="0"/>
              </a:rPr>
              <a:t>command neuron level in Caenorhabditis elegans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Helvetica" pitchFamily="2" charset="0"/>
              </a:rPr>
              <a:t>Revisions</a:t>
            </a:r>
            <a:endParaRPr lang="en-US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BAA2-CBBE-6F05-3837-10EA33240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4/23/24</a:t>
            </a:r>
          </a:p>
        </p:txBody>
      </p:sp>
    </p:spTree>
    <p:extLst>
      <p:ext uri="{BB962C8B-B14F-4D97-AF65-F5344CB8AC3E}">
        <p14:creationId xmlns:p14="http://schemas.microsoft.com/office/powerpoint/2010/main" val="37005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04C5-04C6-0FF9-3398-B68757F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9F7B-C1C7-50B8-6D56-59280AFC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9CD2-47D5-99C0-6193-5F8D043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7367-716E-4E37-929A-7A07B3DD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3E03-00CC-6123-2F83-2B818EA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2482-657A-50CC-0804-9BCD15B1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creation</a:t>
            </a:r>
          </a:p>
          <a:p>
            <a:pPr lvl="1"/>
            <a:r>
              <a:rPr lang="en-US" dirty="0"/>
              <a:t>Font: ariel</a:t>
            </a:r>
          </a:p>
          <a:p>
            <a:r>
              <a:rPr lang="en-US" dirty="0"/>
              <a:t>Clustering Algorithm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2961B-C25E-8C85-6C56-C6794D35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Testing AVA/RME Clusters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78DA-50A0-DD4E-EB08-D6A1C7FA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Stim_1 ( worms 2,3,4,5) starting at </a:t>
            </a:r>
            <a:r>
              <a:rPr lang="en-US" sz="1800" dirty="0" err="1"/>
              <a:t>idx</a:t>
            </a:r>
            <a:r>
              <a:rPr lang="en-US" sz="1800" dirty="0"/>
              <a:t> 0</a:t>
            </a:r>
          </a:p>
          <a:p>
            <a:endParaRPr lang="en-US" sz="1800" dirty="0"/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A2982C66-9D0D-0E4E-12B9-0E61380027F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7784" y="2714544"/>
            <a:ext cx="3584448" cy="3423148"/>
          </a:xfrm>
          <a:prstGeom prst="rect">
            <a:avLst/>
          </a:prstGeom>
        </p:spPr>
      </p:pic>
      <p:pic>
        <p:nvPicPr>
          <p:cNvPr id="7" name="Picture 6" descr="A graph of different distances&#10;&#10;Description automatically generated with medium confidence">
            <a:extLst>
              <a:ext uri="{FF2B5EF4-FFF2-40B4-BE49-F238E27FC236}">
                <a16:creationId xmlns:a16="http://schemas.microsoft.com/office/drawing/2014/main" id="{18007B05-56CD-DAFF-52DC-05D86560483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303776" y="3312168"/>
            <a:ext cx="3584448" cy="1863913"/>
          </a:xfrm>
          <a:prstGeom prst="rect">
            <a:avLst/>
          </a:prstGeom>
        </p:spPr>
      </p:pic>
      <p:pic>
        <p:nvPicPr>
          <p:cNvPr id="9" name="Picture 8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A407EFAB-9DBE-DBA8-DC91-CFB16724831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66680" y="2843550"/>
            <a:ext cx="7133406" cy="25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3FCE-D34B-D3C2-9000-44F788FC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06"/>
            <a:ext cx="10515600" cy="1325563"/>
          </a:xfrm>
        </p:spPr>
        <p:txBody>
          <a:bodyPr/>
          <a:lstStyle/>
          <a:p>
            <a:r>
              <a:rPr lang="en-US" dirty="0"/>
              <a:t>ON/OFF Clusters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752D6D10-5158-06FE-6F12-65F3BBA45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5" y="1097116"/>
            <a:ext cx="8154570" cy="3830435"/>
          </a:xfrm>
        </p:spPr>
      </p:pic>
      <p:pic>
        <p:nvPicPr>
          <p:cNvPr id="9" name="Picture 8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2D9F5B24-D652-5EFD-AF62-1927CF21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0" y="4409214"/>
            <a:ext cx="7772400" cy="20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2D947-32A3-968B-1627-FD6846F4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Testing AVA/RME Clusters</a:t>
            </a:r>
          </a:p>
        </p:txBody>
      </p:sp>
      <p:pic>
        <p:nvPicPr>
          <p:cNvPr id="8" name="Picture 7" descr="A diagram of bacteria and virus&#10;&#10;Description automatically generated with medium confidence">
            <a:extLst>
              <a:ext uri="{FF2B5EF4-FFF2-40B4-BE49-F238E27FC236}">
                <a16:creationId xmlns:a16="http://schemas.microsoft.com/office/drawing/2014/main" id="{9154A09F-6095-A1BE-C487-F1BD03FC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5" t="19513" b="13462"/>
          <a:stretch/>
        </p:blipFill>
        <p:spPr>
          <a:xfrm>
            <a:off x="599606" y="2134220"/>
            <a:ext cx="6633564" cy="3237876"/>
          </a:xfrm>
          <a:prstGeom prst="rect">
            <a:avLst/>
          </a:prstGeom>
        </p:spPr>
      </p:pic>
      <p:pic>
        <p:nvPicPr>
          <p:cNvPr id="10" name="Picture 9" descr="A graph of red and blue dots&#10;&#10;Description automatically generated">
            <a:extLst>
              <a:ext uri="{FF2B5EF4-FFF2-40B4-BE49-F238E27FC236}">
                <a16:creationId xmlns:a16="http://schemas.microsoft.com/office/drawing/2014/main" id="{BE988D70-71AA-18C2-4F6D-F538B468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490150"/>
            <a:ext cx="5842000" cy="3396042"/>
          </a:xfrm>
          <a:prstGeom prst="rect">
            <a:avLst/>
          </a:prstGeom>
        </p:spPr>
      </p:pic>
      <p:pic>
        <p:nvPicPr>
          <p:cNvPr id="12" name="Picture 11" descr="A graph with red dots&#10;&#10;Description automatically generated">
            <a:extLst>
              <a:ext uri="{FF2B5EF4-FFF2-40B4-BE49-F238E27FC236}">
                <a16:creationId xmlns:a16="http://schemas.microsoft.com/office/drawing/2014/main" id="{6C0FB5CB-C9A4-3E8E-B7AE-16A9EBE9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77" y="3886192"/>
            <a:ext cx="3111507" cy="2971807"/>
          </a:xfrm>
          <a:prstGeom prst="rect">
            <a:avLst/>
          </a:prstGeom>
        </p:spPr>
      </p:pic>
      <p:pic>
        <p:nvPicPr>
          <p:cNvPr id="15" name="Picture 14" descr="A diagram of bacteria and virus&#10;&#10;Description automatically generated with medium confidence">
            <a:extLst>
              <a:ext uri="{FF2B5EF4-FFF2-40B4-BE49-F238E27FC236}">
                <a16:creationId xmlns:a16="http://schemas.microsoft.com/office/drawing/2014/main" id="{2A8240C7-57BD-01AB-115D-587D88471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43" t="19513" b="53047"/>
          <a:stretch/>
        </p:blipFill>
        <p:spPr>
          <a:xfrm>
            <a:off x="3625407" y="2309026"/>
            <a:ext cx="1289570" cy="1325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513BE-8859-B9D5-F2DA-E58232E89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460" y="3863181"/>
            <a:ext cx="3898706" cy="29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F629-ACBB-D6AC-F96D-60C184D8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AVA/RME clusters for stim 0</a:t>
            </a:r>
            <a:br>
              <a:rPr lang="en-US" dirty="0"/>
            </a:br>
            <a:r>
              <a:rPr lang="en-US" dirty="0"/>
              <a:t>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7747-6D60-833E-E133-ED32612E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5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8A19-80EA-04B9-98F2-45A48177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RME/AVA suspected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A6B2-99C8-5A7C-A2AE-62632E8D6B94}"/>
              </a:ext>
            </a:extLst>
          </p:cNvPr>
          <p:cNvSpPr txBox="1"/>
          <p:nvPr/>
        </p:nvSpPr>
        <p:spPr>
          <a:xfrm>
            <a:off x="838200" y="1402189"/>
            <a:ext cx="98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Yanno</a:t>
            </a:r>
            <a:r>
              <a:rPr lang="en-US" dirty="0"/>
              <a:t>[‘arr_2’] cell 0, cell 1</a:t>
            </a:r>
          </a:p>
        </p:txBody>
      </p:sp>
      <p:pic>
        <p:nvPicPr>
          <p:cNvPr id="10" name="Picture 9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FD2F609-6D48-41F7-FBB4-629FCC06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0344"/>
            <a:ext cx="7772400" cy="2053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6B0D9-1B26-4BEF-B308-A23ED0C843E1}"/>
              </a:ext>
            </a:extLst>
          </p:cNvPr>
          <p:cNvSpPr txBox="1"/>
          <p:nvPr/>
        </p:nvSpPr>
        <p:spPr>
          <a:xfrm>
            <a:off x="838199" y="3938582"/>
            <a:ext cx="98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Yanno</a:t>
            </a:r>
            <a:r>
              <a:rPr lang="en-US" dirty="0"/>
              <a:t>[‘arr_4’] cell 0, cell 1</a:t>
            </a:r>
          </a:p>
        </p:txBody>
      </p:sp>
      <p:pic>
        <p:nvPicPr>
          <p:cNvPr id="19" name="Content Placeholder 18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3160F30-A2CC-983F-49BC-F3E1D62ED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448" y="1855363"/>
            <a:ext cx="6857382" cy="1837710"/>
          </a:xfrm>
        </p:spPr>
      </p:pic>
    </p:spTree>
    <p:extLst>
      <p:ext uri="{BB962C8B-B14F-4D97-AF65-F5344CB8AC3E}">
        <p14:creationId xmlns:p14="http://schemas.microsoft.com/office/powerpoint/2010/main" val="370174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B905-26CD-9632-9C62-7745EE7A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SMDD/SMDV</a:t>
            </a:r>
          </a:p>
        </p:txBody>
      </p:sp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FE9BAA9-0A90-A2E4-DDE6-7273F9D0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41" y="2460526"/>
            <a:ext cx="7772400" cy="2055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AFD18-09D3-836F-1389-DE477590D3DE}"/>
              </a:ext>
            </a:extLst>
          </p:cNvPr>
          <p:cNvSpPr txBox="1"/>
          <p:nvPr/>
        </p:nvSpPr>
        <p:spPr>
          <a:xfrm>
            <a:off x="836341" y="1773044"/>
            <a:ext cx="1024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'arr_3'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'arr_3'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#orange 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A4FF992-2AD6-8343-BBD1-3AEC2F88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41" y="4516513"/>
            <a:ext cx="7772400" cy="2089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A7B25-6DDB-ABE9-EFA8-71C9724A89CB}"/>
              </a:ext>
            </a:extLst>
          </p:cNvPr>
          <p:cNvSpPr txBox="1"/>
          <p:nvPr/>
        </p:nvSpPr>
        <p:spPr>
          <a:xfrm>
            <a:off x="8525108" y="4594036"/>
            <a:ext cx="417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'arr_4'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#blue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3FFE7-369A-8E69-D3E2-39505D4604A8}"/>
              </a:ext>
            </a:extLst>
          </p:cNvPr>
          <p:cNvSpPr txBox="1"/>
          <p:nvPr/>
        </p:nvSpPr>
        <p:spPr>
          <a:xfrm>
            <a:off x="8525108" y="496336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'arr_4'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#orange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068-37C1-D5E1-EC5D-E20FB9C9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Axis Cluster Separation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F13-E95F-4D06-4A02-23D2CF0B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AVA and RME stimulus_0</a:t>
            </a:r>
          </a:p>
          <a:p>
            <a:r>
              <a:rPr lang="en-US" sz="1800" dirty="0"/>
              <a:t>Hyperbolic embedding coordinates from HMDS, used 6 dimensions</a:t>
            </a:r>
          </a:p>
          <a:p>
            <a:r>
              <a:rPr lang="en-US" sz="1800" dirty="0"/>
              <a:t>Calculated mean of each dimension, within each cluster</a:t>
            </a:r>
          </a:p>
          <a:p>
            <a:r>
              <a:rPr lang="en-US" sz="1800" dirty="0"/>
              <a:t>Subtracted one from the other</a:t>
            </a:r>
          </a:p>
          <a:p>
            <a:r>
              <a:rPr lang="en-US" sz="1800" dirty="0"/>
              <a:t>Took dot product of each cell vector with the normalized average</a:t>
            </a:r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8DA9B98-CE25-4CC8-055F-9A04AF00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4765"/>
            <a:ext cx="4154707" cy="3166946"/>
          </a:xfrm>
          <a:prstGeom prst="rect">
            <a:avLst/>
          </a:prstGeom>
        </p:spPr>
      </p:pic>
      <p:pic>
        <p:nvPicPr>
          <p:cNvPr id="11" name="Picture 10" descr="A graph of a number of dots&#10;&#10;Description automatically generated">
            <a:extLst>
              <a:ext uri="{FF2B5EF4-FFF2-40B4-BE49-F238E27FC236}">
                <a16:creationId xmlns:a16="http://schemas.microsoft.com/office/drawing/2014/main" id="{C94E3B4D-09CA-F3DF-48FE-7C5400B3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18" y="3455247"/>
            <a:ext cx="5618202" cy="33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033-9A1E-225D-3FEB-0BA15375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3B53-4E9A-9AD5-F0E6-8AF0EE70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9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 data: 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mnlsc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ztcecere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/ProcAiryData2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bacteria stimuli cells:</a:t>
            </a:r>
          </a:p>
          <a:p>
            <a:pPr marL="0" indent="0">
              <a:buNone/>
            </a:pPr>
            <a:r>
              <a:rPr lang="en-US" sz="1800" dirty="0"/>
              <a:t>Yfull_op50_SF.npz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Stimulus Sequence:</a:t>
            </a:r>
          </a:p>
          <a:p>
            <a:pPr marL="0" indent="0">
              <a:buNone/>
            </a:pPr>
            <a:r>
              <a:rPr lang="en-US" sz="1800" dirty="0"/>
              <a:t>inpfull_op50_SF.npz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Clustered:</a:t>
            </a:r>
          </a:p>
          <a:p>
            <a:pPr marL="0" indent="0">
              <a:buNone/>
            </a:pPr>
            <a:r>
              <a:rPr lang="en-US" sz="1800" dirty="0"/>
              <a:t>Yanno_op50_SF.npz</a:t>
            </a:r>
          </a:p>
          <a:p>
            <a:pPr marL="0" indent="0">
              <a:buNone/>
            </a:pPr>
            <a:r>
              <a:rPr lang="en-US" sz="1800" dirty="0"/>
              <a:t>Same stim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F31E-2F4A-6127-A7AE-E923CF7D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44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00184DB-AB20-8F52-C0DB-633E41D9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175"/>
            <a:ext cx="4154707" cy="3166946"/>
          </a:xfrm>
          <a:prstGeom prst="rect">
            <a:avLst/>
          </a:prstGeom>
        </p:spPr>
      </p:pic>
      <p:pic>
        <p:nvPicPr>
          <p:cNvPr id="5" name="Picture 4" descr="A graph of a number of dots&#10;&#10;Description automatically generated">
            <a:extLst>
              <a:ext uri="{FF2B5EF4-FFF2-40B4-BE49-F238E27FC236}">
                <a16:creationId xmlns:a16="http://schemas.microsoft.com/office/drawing/2014/main" id="{07E8AC85-B96F-A310-36AC-CDEB5D8E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8" y="326139"/>
            <a:ext cx="5618202" cy="3305982"/>
          </a:xfrm>
          <a:prstGeom prst="rect">
            <a:avLst/>
          </a:pr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B7C9987-2C05-6533-0176-E361335B7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098" y="3632121"/>
            <a:ext cx="5482075" cy="3225879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E7D5165-3478-3401-63A3-7E878EA44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11" y="3632121"/>
            <a:ext cx="4034883" cy="3075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794B0-B3AE-838D-FD67-214F1F85D1C2}"/>
              </a:ext>
            </a:extLst>
          </p:cNvPr>
          <p:cNvSpPr txBox="1"/>
          <p:nvPr/>
        </p:nvSpPr>
        <p:spPr>
          <a:xfrm>
            <a:off x="10946173" y="6122020"/>
            <a:ext cx="10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BIC: 6 for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A063-546F-B44A-5163-A01E441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with yellow and purple dots&#10;&#10;Description automatically generated">
            <a:extLst>
              <a:ext uri="{FF2B5EF4-FFF2-40B4-BE49-F238E27FC236}">
                <a16:creationId xmlns:a16="http://schemas.microsoft.com/office/drawing/2014/main" id="{091728CC-EAD5-EAA2-BB72-53C98999A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931" y="38925"/>
            <a:ext cx="5781288" cy="3390075"/>
          </a:xfr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CF7EF1-4083-3816-758D-81BCFD40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233"/>
            <a:ext cx="4469231" cy="339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4961F-4BC8-BE42-F649-9262B9901827}"/>
              </a:ext>
            </a:extLst>
          </p:cNvPr>
          <p:cNvSpPr txBox="1"/>
          <p:nvPr/>
        </p:nvSpPr>
        <p:spPr>
          <a:xfrm>
            <a:off x="10604810" y="6488668"/>
            <a:ext cx="47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BIC: 3 for both</a:t>
            </a:r>
          </a:p>
        </p:txBody>
      </p:sp>
      <p:pic>
        <p:nvPicPr>
          <p:cNvPr id="10" name="Picture 9" descr="A graph with dots and numbers&#10;&#10;Description automatically generated">
            <a:extLst>
              <a:ext uri="{FF2B5EF4-FFF2-40B4-BE49-F238E27FC236}">
                <a16:creationId xmlns:a16="http://schemas.microsoft.com/office/drawing/2014/main" id="{40480979-DA5B-E2B4-F558-8760E2BC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31" y="3366671"/>
            <a:ext cx="5386659" cy="3169733"/>
          </a:xfrm>
          <a:prstGeom prst="rect">
            <a:avLst/>
          </a:prstGeom>
        </p:spPr>
      </p:pic>
      <p:pic>
        <p:nvPicPr>
          <p:cNvPr id="12" name="Picture 11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23EBAE68-4F08-67ED-428C-E6A426B63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0" y="3512931"/>
            <a:ext cx="4257907" cy="31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65C8-AA39-29BB-F1CE-AEABD2ED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and OFF cells, both stimuli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3E5E1F-41C7-198A-DAE6-7CAEAFCB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43" y="1690688"/>
            <a:ext cx="5524500" cy="3949700"/>
          </a:xfrm>
        </p:spPr>
      </p:pic>
      <p:pic>
        <p:nvPicPr>
          <p:cNvPr id="13" name="Picture 12" descr="A graph with dots and numbers&#10;&#10;Description automatically generated">
            <a:extLst>
              <a:ext uri="{FF2B5EF4-FFF2-40B4-BE49-F238E27FC236}">
                <a16:creationId xmlns:a16="http://schemas.microsoft.com/office/drawing/2014/main" id="{BD216144-9146-1510-38AE-F3FF411E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69" y="2201090"/>
            <a:ext cx="5524499" cy="32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6D7-138B-6EB1-4FEF-1099C91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BFAB-A5B2-F6C5-9A1C-B47F8927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Example cell: AVA Cells under stimulus 0 and 1</a:t>
            </a: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35238F90-9C5B-C6F4-9E06-3D1AC61B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9" y="1877936"/>
            <a:ext cx="5105400" cy="3975100"/>
          </a:xfrm>
          <a:prstGeom prst="rect">
            <a:avLst/>
          </a:prstGeom>
        </p:spPr>
      </p:pic>
      <p:pic>
        <p:nvPicPr>
          <p:cNvPr id="7" name="Picture 6" descr="A line graph with numbers and text&#10;&#10;Description automatically generated">
            <a:extLst>
              <a:ext uri="{FF2B5EF4-FFF2-40B4-BE49-F238E27FC236}">
                <a16:creationId xmlns:a16="http://schemas.microsoft.com/office/drawing/2014/main" id="{5ADA9FA3-6ABD-95E0-8B29-A7136F48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21" y="1877937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CD84-3E40-7F60-D3DF-EB3D32C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MNE: quadratic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E9E3-1D82-868B-8BBB-88497B52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D75B-EDCD-A8D9-D0A9-DC01E7DA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C401-34D4-B2D3-4238-BE960E87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469240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B373-D05A-23C5-66E0-C12043FC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dirty="0"/>
              <a:t>Worm 2: </a:t>
            </a:r>
            <a:r>
              <a:rPr lang="en-US" sz="4400" dirty="0" err="1"/>
              <a:t>pearson</a:t>
            </a:r>
            <a:r>
              <a:rPr lang="en-US" sz="4400" dirty="0"/>
              <a:t> </a:t>
            </a:r>
            <a:r>
              <a:rPr lang="en-US" sz="4400" dirty="0" err="1"/>
              <a:t>corr</a:t>
            </a:r>
            <a:r>
              <a:rPr lang="en-US" sz="4400" dirty="0"/>
              <a:t> distance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3614C-5C7A-3A34-1D78-329AAEDFE78C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47493"/>
          <a:stretch/>
        </p:blipFill>
        <p:spPr>
          <a:xfrm>
            <a:off x="6096000" y="953551"/>
            <a:ext cx="2754941" cy="27162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60A328-945E-4DCB-F53D-78AF2BB3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9078353" y="953551"/>
            <a:ext cx="2874494" cy="2712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60287-AFC3-4A88-454B-2FCEF3C41B7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096000" y="4121303"/>
            <a:ext cx="4598645" cy="2454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A3601-E152-810C-F0DB-BEF6EC4C26E9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1014" t="18694" r="32636" b="16163"/>
          <a:stretch/>
        </p:blipFill>
        <p:spPr>
          <a:xfrm>
            <a:off x="570769" y="1343818"/>
            <a:ext cx="3400729" cy="2862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61A782-707E-6B56-5AE4-C26F1F3FB49D}"/>
              </a:ext>
            </a:extLst>
          </p:cNvPr>
          <p:cNvSpPr txBox="1"/>
          <p:nvPr/>
        </p:nvSpPr>
        <p:spPr>
          <a:xfrm>
            <a:off x="570769" y="4544704"/>
            <a:ext cx="4219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 cells</a:t>
            </a:r>
          </a:p>
          <a:p>
            <a:r>
              <a:rPr lang="en-US" dirty="0"/>
              <a:t>Lambda ~0.01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5C25-6AD4-ECC9-D686-126AD7C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Worm 2 pearson^2 (normalized)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27E15-35C8-DC1F-4392-7BA541ED2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/>
          <a:srcRect l="31217" t="18504" r="34371" b="15228"/>
          <a:stretch/>
        </p:blipFill>
        <p:spPr>
          <a:xfrm>
            <a:off x="695671" y="1131130"/>
            <a:ext cx="3453248" cy="312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E1C6A-ECFF-8D5D-AEBE-809DEB371986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47493"/>
          <a:stretch/>
        </p:blipFill>
        <p:spPr>
          <a:xfrm>
            <a:off x="4960714" y="1091176"/>
            <a:ext cx="3060731" cy="3017790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2D37DCF-E069-B635-A4E2-DA9F73A355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043083" y="662781"/>
            <a:ext cx="3652367" cy="3446185"/>
          </a:xfrm>
          <a:prstGeom prst="rect">
            <a:avLst/>
          </a:prstGeom>
        </p:spPr>
      </p:pic>
      <p:pic>
        <p:nvPicPr>
          <p:cNvPr id="9" name="Picture 8" descr="A graph showing a red line&#10;&#10;Description automatically generated with medium confidence">
            <a:extLst>
              <a:ext uri="{FF2B5EF4-FFF2-40B4-BE49-F238E27FC236}">
                <a16:creationId xmlns:a16="http://schemas.microsoft.com/office/drawing/2014/main" id="{7D0F1693-9C10-52AD-EA35-07A75C5693B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77718" y="4417364"/>
            <a:ext cx="4573583" cy="244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3FD7F-2421-5EE5-5A79-907326B962E8}"/>
              </a:ext>
            </a:extLst>
          </p:cNvPr>
          <p:cNvSpPr txBox="1"/>
          <p:nvPr/>
        </p:nvSpPr>
        <p:spPr>
          <a:xfrm>
            <a:off x="814039" y="4865825"/>
            <a:ext cx="6177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Lambda: </a:t>
            </a:r>
            <a:r>
              <a:rPr lang="en-US" b="0" i="0" dirty="0">
                <a:effectLst/>
                <a:latin typeface="var(--notebook-cell-output-font-family)"/>
              </a:rPr>
              <a:t>5.03559</a:t>
            </a:r>
          </a:p>
          <a:p>
            <a:pPr algn="l"/>
            <a:b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14D1-30F1-E6F1-1DD8-A86863FE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Worm 2 pearson^2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27D0-DCE3-52D7-825D-4E4F0D81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changing dimension (2,8 </a:t>
            </a:r>
            <a:r>
              <a:rPr lang="en-US" dirty="0">
                <a:sym typeface="Wingdings" pitchFamily="2" charset="2"/>
              </a:rPr>
              <a:t>15) </a:t>
            </a:r>
            <a:r>
              <a:rPr lang="en-US" dirty="0"/>
              <a:t>range in </a:t>
            </a:r>
            <a:r>
              <a:rPr lang="en-US" dirty="0" err="1"/>
              <a:t>all_fits</a:t>
            </a:r>
            <a:r>
              <a:rPr lang="en-US" dirty="0"/>
              <a:t> change the radii values?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D3868-2B47-EE92-C4A7-3E239B8F9CA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253244" y="2950818"/>
            <a:ext cx="3254462" cy="3070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873BBC-5DB3-37BC-12BD-57C73229BB8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38200" y="3210018"/>
            <a:ext cx="4739283" cy="25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7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F047-EC5C-028E-DC8B-126F5F11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worms - Pearson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09210-868C-A0B6-666D-58134D5F58FA}"/>
              </a:ext>
            </a:extLst>
          </p:cNvPr>
          <p:cNvSpPr txBox="1"/>
          <p:nvPr/>
        </p:nvSpPr>
        <p:spPr>
          <a:xfrm>
            <a:off x="464024" y="5117910"/>
            <a:ext cx="23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948</a:t>
            </a:r>
          </a:p>
          <a:p>
            <a:endParaRPr lang="en-US" dirty="0"/>
          </a:p>
        </p:txBody>
      </p:sp>
      <p:pic>
        <p:nvPicPr>
          <p:cNvPr id="6" name="Picture 5" descr="A green circle with numbers and a grid&#10;&#10;Description automatically generated">
            <a:extLst>
              <a:ext uri="{FF2B5EF4-FFF2-40B4-BE49-F238E27FC236}">
                <a16:creationId xmlns:a16="http://schemas.microsoft.com/office/drawing/2014/main" id="{EE1A02F0-608F-D6B6-10B1-CFB0B3A0A4D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7637" y="1352645"/>
            <a:ext cx="49149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5E9-D063-6E76-F07C-913AEBFB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worms Clustered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7920-C745-DA23-C9F1-24C435D5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ABDE-C9F4-15C1-3AD1-061A36F1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5CEA-918E-5E96-EBBD-9514D08E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Spike triggered covariance</a:t>
            </a:r>
          </a:p>
          <a:p>
            <a:r>
              <a:rPr lang="en-US" dirty="0"/>
              <a:t>For calculation: Flip the bacteria (stimulus) and calcium (response) because  </a:t>
            </a:r>
          </a:p>
        </p:txBody>
      </p:sp>
    </p:spTree>
    <p:extLst>
      <p:ext uri="{BB962C8B-B14F-4D97-AF65-F5344CB8AC3E}">
        <p14:creationId xmlns:p14="http://schemas.microsoft.com/office/powerpoint/2010/main" val="395740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71567</TotalTime>
  <Words>342</Words>
  <Application>Microsoft Macintosh PowerPoint</Application>
  <PresentationFormat>Widescreen</PresentationFormat>
  <Paragraphs>62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Helvetica</vt:lpstr>
      <vt:lpstr>Menlo</vt:lpstr>
      <vt:lpstr>var(--notebook-cell-output-font-family)</vt:lpstr>
      <vt:lpstr>Wingdings</vt:lpstr>
      <vt:lpstr>Office Theme</vt:lpstr>
      <vt:lpstr>State-dependent network interactions differentially gate sensory input at the motor and command neuron level in Caenorhabditis elegans Revisions</vt:lpstr>
      <vt:lpstr>File System </vt:lpstr>
      <vt:lpstr>STA</vt:lpstr>
      <vt:lpstr>Worm 2: pearson corr distance </vt:lpstr>
      <vt:lpstr>Worm 2 pearson^2 (normalized) Data</vt:lpstr>
      <vt:lpstr>Worm 2 pearson^2 Data</vt:lpstr>
      <vt:lpstr>All worms - Pearson</vt:lpstr>
      <vt:lpstr>All worms Clustered </vt:lpstr>
      <vt:lpstr>STC</vt:lpstr>
      <vt:lpstr>MID</vt:lpstr>
      <vt:lpstr>MNE</vt:lpstr>
      <vt:lpstr>Misc. Notes</vt:lpstr>
      <vt:lpstr>Testing AVA/RME Clusters</vt:lpstr>
      <vt:lpstr>ON/OFF Clusters</vt:lpstr>
      <vt:lpstr>Testing AVA/RME Clusters</vt:lpstr>
      <vt:lpstr>Test AVA/RME clusters for stim 0 - Logistic Regression</vt:lpstr>
      <vt:lpstr>RME/AVA suspected clusters</vt:lpstr>
      <vt:lpstr>SMDD/SMDV</vt:lpstr>
      <vt:lpstr>Single Axis Cluster Separation </vt:lpstr>
      <vt:lpstr>PowerPoint Presentation</vt:lpstr>
      <vt:lpstr>PowerPoint Presentation</vt:lpstr>
      <vt:lpstr>ON and OFF cells, both stimuli</vt:lpstr>
      <vt:lpstr>MNE Linear</vt:lpstr>
      <vt:lpstr>MNE: quadratic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State-dependent network interactions differentially gate sensory input at the motor and command neuron level in Caenorhabditis elegans Revisions</dc:title>
  <dc:creator>Iulia Rusu</dc:creator>
  <cp:lastModifiedBy>Iulia Rusu</cp:lastModifiedBy>
  <cp:revision>3</cp:revision>
  <dcterms:created xsi:type="dcterms:W3CDTF">2024-04-24T04:50:52Z</dcterms:created>
  <dcterms:modified xsi:type="dcterms:W3CDTF">2024-06-13T06:57:47Z</dcterms:modified>
</cp:coreProperties>
</file>