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70" r:id="rId5"/>
    <p:sldId id="269" r:id="rId6"/>
    <p:sldId id="271" r:id="rId7"/>
    <p:sldId id="273" r:id="rId8"/>
    <p:sldId id="274" r:id="rId9"/>
    <p:sldId id="275" r:id="rId10"/>
    <p:sldId id="276" r:id="rId11"/>
    <p:sldId id="278" r:id="rId12"/>
    <p:sldId id="277" r:id="rId13"/>
    <p:sldId id="281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8"/>
    <p:restoredTop sz="94872"/>
  </p:normalViewPr>
  <p:slideViewPr>
    <p:cSldViewPr snapToGrid="0" showGuides="1">
      <p:cViewPr>
        <p:scale>
          <a:sx n="105" d="100"/>
          <a:sy n="105" d="100"/>
        </p:scale>
        <p:origin x="1488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3DC4-2BBD-594C-83A0-74500DE56451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4E66-1A03-F948-AB0E-399CAF3A0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 with bin size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4E66-1A03-F948-AB0E-399CAF3A02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4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RME – 12 bins, 10 size</a:t>
            </a:r>
          </a:p>
          <a:p>
            <a:r>
              <a:rPr lang="en-US" dirty="0"/>
              <a:t>AVA – 10 bins, bin size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4E66-1A03-F948-AB0E-399CAF3A02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C102-D3AD-D683-48CC-5304783F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E481E-D3D7-8B0A-8A78-98D6EF9D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035D-9EFC-FC5F-1BD8-A44E54A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60E8-26F5-4FFC-95A7-BB044D17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9C6D-9E21-A03B-6549-AF13B509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E517-500A-8BD8-43B1-E9E3DAEE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77018-8DFA-437E-579F-F2B456BD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48E6-2E64-32C2-CFBA-AAFFEF58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90A1-7167-3D21-5DDF-45D42B17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F32C-681D-8E2D-0403-07278C0D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189AB-EB51-A317-68FE-420BE789F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193B-3AA3-18B3-BB92-18681FA6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3633E-C060-0C0C-2A88-6F2A3C4C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5AD9-3127-C3D4-922E-8C7AE706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0CAB-8545-4536-D950-4AA9BB6C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F4C-6600-E5BD-3980-3FA5231D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B4FE-410A-F665-D750-E73B3804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0E0B-E00D-C265-BD39-A1F83DF9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7BA8-93DB-6F60-4D46-426F1548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ED3-00A7-3C57-033F-F5D82A56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B3EE-CDCB-BBA0-0C73-75CB6D60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C4C5F-A6F3-C386-856E-0C7A099D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45A3-9A24-F791-6F0F-A6902640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9BAD-B7B7-0975-1656-0CA77CEE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3C9D-5903-0DCB-BB87-8599DDA4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F986-F286-CE7B-0AC0-A02E3BDB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BA92-64E1-09CB-ACDA-6C622633E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FC83-A675-5257-2A0C-02EDCDF2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F91E-D133-66B0-064D-6BFD6D4F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027C7-DBE8-513B-EFD5-C8F16172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A6273-6A12-EAE6-3BA2-4B5E59E7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585-B52E-43ED-B726-257337C8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54329-6C33-5CD3-1517-F1E07331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FFE3D-9AA2-9D96-1189-390D75FB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66EC1-BB3E-F6AC-6E2C-86C11C231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6D099-7BE9-93D5-DD33-DA542B111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8AFD7-E0D8-E4CC-7092-430597C2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033F4-40B4-48BF-2F86-D8B0D98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CEC10-5BE1-C1DD-B817-DA29C997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ECD8-62D4-263F-E0C6-4B04FFCA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5935C-08B8-7FD6-262A-3E9E660C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25CA5-7BC9-677F-F6C6-B07F1DE6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91E1E-3954-426D-08C6-20F237AE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5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F1F21-4C3F-B589-4538-7EF5B9BA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D1326-BFBE-BA22-D419-55CBF697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61DA4-623E-1E51-0047-9EC5AF15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37A9-93AD-EED2-607E-21C0C6FE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CEE7-46E5-40A6-7223-849686FC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D96BD-34ED-581B-AC6D-5AF36AA0B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E282E-FF2A-0D04-B935-26C49AAE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AF18-97EA-E283-D606-8866B9B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9C92-1DDE-9B2D-6DDB-A9FEE0C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3E76-29C8-8C55-00CB-0D722A7D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FC822-8AAB-AAAE-68CF-CE9F6B57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8A498-BE73-FAEB-6B91-241AF8375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B2FC6-DBC8-204F-A7BD-6586CA52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8F18-CB7A-0989-4DF8-A7C495FF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41C3-5C0E-FF91-F683-D39E7512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49539-5D04-781E-7312-E7B1C694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11B8-4FFA-D25D-8CF3-5D5C2606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1769-03C0-C7C0-3C95-ACC2C756F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36C5-CB0D-A245-8F02-DF262A114F9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4CF5-E507-3F5F-49A2-F6823C428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AD5A-496B-A75F-2145-DF27C1A3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671-12B5-05AB-9219-A43E68449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effectLst/>
                <a:latin typeface="Helvetica" pitchFamily="2" charset="0"/>
              </a:rPr>
              <a:t>State-dependent network interactions differentially gate sensory input at the motor and</a:t>
            </a:r>
            <a:br>
              <a:rPr lang="en-US" sz="2000" dirty="0">
                <a:effectLst/>
                <a:latin typeface="Helvetica" pitchFamily="2" charset="0"/>
              </a:rPr>
            </a:br>
            <a:r>
              <a:rPr lang="en-US" sz="2000" i="1" dirty="0">
                <a:effectLst/>
                <a:latin typeface="Helvetica" pitchFamily="2" charset="0"/>
              </a:rPr>
              <a:t>command neuron level in Caenorhabditis elegans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sz="2400" dirty="0">
                <a:solidFill>
                  <a:srgbClr val="FF0000"/>
                </a:solidFill>
                <a:effectLst/>
                <a:latin typeface="Helvetica" pitchFamily="2" charset="0"/>
              </a:rPr>
              <a:t>Revisions</a:t>
            </a:r>
            <a:endParaRPr lang="en-US" dirty="0">
              <a:solidFill>
                <a:srgbClr val="FF0000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9BAA2-CBBE-6F05-3837-10EA33240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4/23/24</a:t>
            </a:r>
          </a:p>
        </p:txBody>
      </p:sp>
    </p:spTree>
    <p:extLst>
      <p:ext uri="{BB962C8B-B14F-4D97-AF65-F5344CB8AC3E}">
        <p14:creationId xmlns:p14="http://schemas.microsoft.com/office/powerpoint/2010/main" val="37005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A063-546F-B44A-5163-A01E4412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with yellow and purple dots&#10;&#10;Description automatically generated">
            <a:extLst>
              <a:ext uri="{FF2B5EF4-FFF2-40B4-BE49-F238E27FC236}">
                <a16:creationId xmlns:a16="http://schemas.microsoft.com/office/drawing/2014/main" id="{091728CC-EAD5-EAA2-BB72-53C98999A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931" y="38925"/>
            <a:ext cx="5781288" cy="3390075"/>
          </a:xfr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1CF7EF1-4083-3816-758D-81BCFD40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233"/>
            <a:ext cx="4469231" cy="339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4961F-4BC8-BE42-F649-9262B9901827}"/>
              </a:ext>
            </a:extLst>
          </p:cNvPr>
          <p:cNvSpPr txBox="1"/>
          <p:nvPr/>
        </p:nvSpPr>
        <p:spPr>
          <a:xfrm>
            <a:off x="10604810" y="6488668"/>
            <a:ext cx="47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BIC: 3 for both</a:t>
            </a:r>
          </a:p>
        </p:txBody>
      </p:sp>
      <p:pic>
        <p:nvPicPr>
          <p:cNvPr id="10" name="Picture 9" descr="A graph with dots and numbers&#10;&#10;Description automatically generated">
            <a:extLst>
              <a:ext uri="{FF2B5EF4-FFF2-40B4-BE49-F238E27FC236}">
                <a16:creationId xmlns:a16="http://schemas.microsoft.com/office/drawing/2014/main" id="{40480979-DA5B-E2B4-F558-8760E2BC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31" y="3366671"/>
            <a:ext cx="5386659" cy="3169733"/>
          </a:xfrm>
          <a:prstGeom prst="rect">
            <a:avLst/>
          </a:prstGeom>
        </p:spPr>
      </p:pic>
      <p:pic>
        <p:nvPicPr>
          <p:cNvPr id="12" name="Picture 11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23EBAE68-4F08-67ED-428C-E6A426B63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10" y="3512931"/>
            <a:ext cx="4257907" cy="31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6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65C8-AA39-29BB-F1CE-AEABD2ED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and OFF cells, both stimuli</a:t>
            </a:r>
          </a:p>
        </p:txBody>
      </p:sp>
      <p:pic>
        <p:nvPicPr>
          <p:cNvPr id="11" name="Content Placeholder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3E5E1F-41C7-198A-DAE6-7CAEAFCB2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43" y="1690688"/>
            <a:ext cx="5524500" cy="3949700"/>
          </a:xfrm>
        </p:spPr>
      </p:pic>
      <p:pic>
        <p:nvPicPr>
          <p:cNvPr id="13" name="Picture 12" descr="A graph with dots and numbers&#10;&#10;Description automatically generated">
            <a:extLst>
              <a:ext uri="{FF2B5EF4-FFF2-40B4-BE49-F238E27FC236}">
                <a16:creationId xmlns:a16="http://schemas.microsoft.com/office/drawing/2014/main" id="{BD216144-9146-1510-38AE-F3FF411E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69" y="2201090"/>
            <a:ext cx="5524499" cy="32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96D7-138B-6EB1-4FEF-1099C91A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MNE Linear- before convergence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BFAB-A5B2-F6C5-9A1C-B47F8927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/>
          <a:lstStyle/>
          <a:p>
            <a:r>
              <a:rPr lang="en-US" dirty="0"/>
              <a:t>Example cell: AVA Cells under stimulus 0 and 1</a:t>
            </a: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35238F90-9C5B-C6F4-9E06-3D1AC61B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9" y="1877936"/>
            <a:ext cx="5105400" cy="3975100"/>
          </a:xfrm>
          <a:prstGeom prst="rect">
            <a:avLst/>
          </a:prstGeom>
        </p:spPr>
      </p:pic>
      <p:pic>
        <p:nvPicPr>
          <p:cNvPr id="7" name="Picture 6" descr="A line graph with numbers and text&#10;&#10;Description automatically generated">
            <a:extLst>
              <a:ext uri="{FF2B5EF4-FFF2-40B4-BE49-F238E27FC236}">
                <a16:creationId xmlns:a16="http://schemas.microsoft.com/office/drawing/2014/main" id="{5ADA9FA3-6ABD-95E0-8B29-A7136F48A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21" y="1877937"/>
            <a:ext cx="510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8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4ADA-018B-05B9-0AE9-357EA825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/>
          <a:lstStyle/>
          <a:p>
            <a:r>
              <a:rPr lang="en-US" dirty="0"/>
              <a:t>MNE Linear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4C4E3-55B3-3CC7-51AB-65B8DD19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95" y="1453444"/>
            <a:ext cx="3670252" cy="2337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FB304E-D52F-9664-D94E-44B642F3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141" y="1457842"/>
            <a:ext cx="3642609" cy="2320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CC854-EC2F-4C4D-127F-D40FE3B3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5" y="3843600"/>
            <a:ext cx="3841635" cy="242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4AF56-931E-F89F-9917-43804CBD2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785" y="3869039"/>
            <a:ext cx="3634109" cy="2314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1EB22-3D0C-A369-6FEB-7F8CF50F0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777" y="1490058"/>
            <a:ext cx="3670252" cy="2315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15718-D58C-A0C8-5E0B-9DB3193B1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8394" y="3905025"/>
            <a:ext cx="3841635" cy="24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3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CD84-3E40-7F60-D3DF-EB3D32C8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4" y="179759"/>
            <a:ext cx="10515600" cy="1325563"/>
          </a:xfrm>
        </p:spPr>
        <p:txBody>
          <a:bodyPr/>
          <a:lstStyle/>
          <a:p>
            <a:r>
              <a:rPr lang="en-US" dirty="0"/>
              <a:t>MNE Quadratic </a:t>
            </a:r>
          </a:p>
        </p:txBody>
      </p:sp>
      <p:pic>
        <p:nvPicPr>
          <p:cNvPr id="9" name="Picture 8" descr="A graph with lines and dots&#10;&#10;Description automatically generated">
            <a:extLst>
              <a:ext uri="{FF2B5EF4-FFF2-40B4-BE49-F238E27FC236}">
                <a16:creationId xmlns:a16="http://schemas.microsoft.com/office/drawing/2014/main" id="{56B11F6B-6DAF-00A0-4AC4-D0A3241CFBF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4" y="1335988"/>
            <a:ext cx="3472526" cy="2426543"/>
          </a:xfrm>
          <a:prstGeom prst="rect">
            <a:avLst/>
          </a:prstGeom>
        </p:spPr>
      </p:pic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C133F571-1DF7-B926-3BCB-6D736C18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861" y="1279785"/>
            <a:ext cx="4026221" cy="2564513"/>
          </a:xfrm>
          <a:prstGeom prst="rect">
            <a:avLst/>
          </a:prstGeom>
        </p:spPr>
      </p:pic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DF90CA2-9384-24D2-AB97-F3E84D1F2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60" y="3936693"/>
            <a:ext cx="4201139" cy="2675928"/>
          </a:xfrm>
          <a:prstGeom prst="rect">
            <a:avLst/>
          </a:prstGeom>
        </p:spPr>
      </p:pic>
      <p:pic>
        <p:nvPicPr>
          <p:cNvPr id="15" name="Picture 1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F7E7FB5-C32E-4FFB-7582-A483E6EE0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" y="3996665"/>
            <a:ext cx="3916309" cy="2494504"/>
          </a:xfrm>
          <a:prstGeom prst="rect">
            <a:avLst/>
          </a:prstGeom>
        </p:spPr>
      </p:pic>
      <p:pic>
        <p:nvPicPr>
          <p:cNvPr id="17" name="Picture 1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ABB74EB-5B1A-7FA4-FA5D-B22FEF909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08" y="3922003"/>
            <a:ext cx="4262728" cy="2715157"/>
          </a:xfrm>
          <a:prstGeom prst="rect">
            <a:avLst/>
          </a:prstGeom>
        </p:spPr>
      </p:pic>
      <p:pic>
        <p:nvPicPr>
          <p:cNvPr id="19" name="Picture 1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BC5E926-53F5-D451-5CB9-78607F767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8808" y="1279785"/>
            <a:ext cx="3986084" cy="25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3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AA3-95A6-CEE4-F381-F3B27D19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69"/>
            <a:ext cx="10515600" cy="1325563"/>
          </a:xfrm>
        </p:spPr>
        <p:txBody>
          <a:bodyPr/>
          <a:lstStyle/>
          <a:p>
            <a:r>
              <a:rPr lang="en-US" dirty="0"/>
              <a:t>MNE Linear ON/OFF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C0D1-E082-D7B5-DA75-2136B3AB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04" y="292575"/>
            <a:ext cx="10515600" cy="523575"/>
          </a:xfrm>
        </p:spPr>
        <p:txBody>
          <a:bodyPr/>
          <a:lstStyle/>
          <a:p>
            <a:r>
              <a:rPr lang="en-US" dirty="0" err="1"/>
              <a:t>Reclustered</a:t>
            </a:r>
            <a:r>
              <a:rPr lang="en-US" dirty="0"/>
              <a:t> ON/OFF, added more data</a:t>
            </a:r>
          </a:p>
        </p:txBody>
      </p:sp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942AF51F-ABB8-B8D2-D203-21E411A5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7" y="4062667"/>
            <a:ext cx="3856709" cy="2456543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67A221-7534-1807-1734-5253AF3A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23" y="1078397"/>
            <a:ext cx="3685541" cy="2829042"/>
          </a:xfrm>
          <a:prstGeom prst="rect">
            <a:avLst/>
          </a:prstGeom>
        </p:spPr>
      </p:pic>
      <p:pic>
        <p:nvPicPr>
          <p:cNvPr id="9" name="Picture 8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69CA1C9E-3FC9-EEED-8728-7F6A5B39D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837" y="4062669"/>
            <a:ext cx="3856709" cy="2456542"/>
          </a:xfrm>
          <a:prstGeom prst="rect">
            <a:avLst/>
          </a:prstGeom>
        </p:spPr>
      </p:pic>
      <p:pic>
        <p:nvPicPr>
          <p:cNvPr id="13" name="Picture 12" descr="A graph of different models&#10;&#10;Description automatically generated">
            <a:extLst>
              <a:ext uri="{FF2B5EF4-FFF2-40B4-BE49-F238E27FC236}">
                <a16:creationId xmlns:a16="http://schemas.microsoft.com/office/drawing/2014/main" id="{87221B1F-0766-93F1-94F7-FB37F6FD9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837" y="1078397"/>
            <a:ext cx="4198056" cy="29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6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1EE0-2380-B145-9920-12B59F93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MNE Quadratic ON/OFF</a:t>
            </a:r>
            <a:endParaRPr lang="en-US" dirty="0"/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E0D68984-200A-F1F5-2540-91C6827B3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516" y="1122674"/>
            <a:ext cx="4641994" cy="2956732"/>
          </a:xfr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DF7E20F-3FBA-CF01-0E26-7F11E2228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441" y="1122674"/>
            <a:ext cx="3806680" cy="2956732"/>
          </a:xfrm>
          <a:prstGeom prst="rect">
            <a:avLst/>
          </a:prstGeom>
        </p:spPr>
      </p:pic>
      <p:pic>
        <p:nvPicPr>
          <p:cNvPr id="9" name="Picture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AE9FC54-40EB-DC3A-4D5F-6E86A6EF3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40" y="4079406"/>
            <a:ext cx="4397070" cy="2800726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7C7D519-BEAE-FA67-551C-0FBE010C5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335" y="3985513"/>
            <a:ext cx="3715786" cy="28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4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434B-880C-EF78-3CDB-30FD416D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AVA/RME Linear</a:t>
            </a:r>
          </a:p>
        </p:txBody>
      </p:sp>
      <p:pic>
        <p:nvPicPr>
          <p:cNvPr id="9" name="Content Placeholder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8CA0877-DB06-6624-107D-E7B02C128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438" y="1540617"/>
            <a:ext cx="5318513" cy="3387643"/>
          </a:xfrm>
        </p:spPr>
      </p:pic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83651AD-7964-03ED-7587-4F39C25AF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41" y="1540617"/>
            <a:ext cx="5603678" cy="35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7630-F1D6-9620-73C6-5979DC40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SMDD/SMDV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DFF3-49DA-2F09-4EA2-F8A71D4E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BFD9-8A5C-1F9E-53CA-1B964FF5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D49A-5111-C912-46A2-B46153A0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 1, keep, make a table for each cell type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biphasic response, sensory stimulus is changing the state</a:t>
            </a:r>
          </a:p>
          <a:p>
            <a:pPr marL="0" indent="0">
              <a:buNone/>
            </a:pPr>
            <a:r>
              <a:rPr lang="en-US" dirty="0"/>
              <a:t>Quadratic for ava can be greater, </a:t>
            </a:r>
            <a:r>
              <a:rPr lang="en-US" dirty="0" err="1"/>
              <a:t>ryan’s</a:t>
            </a:r>
            <a:r>
              <a:rPr lang="en-US" dirty="0"/>
              <a:t> quadratic index ( relative contribution of linear vs quad to neural response)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 rank MNE</a:t>
            </a:r>
          </a:p>
          <a:p>
            <a:pPr>
              <a:buFont typeface="Wingdings" pitchFamily="2" charset="2"/>
              <a:buChar char="è"/>
            </a:pPr>
            <a:endParaRPr lang="en-US" dirty="0"/>
          </a:p>
          <a:p>
            <a:pPr>
              <a:buFont typeface="Wingdings" pitchFamily="2" charset="2"/>
              <a:buChar char="è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5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1033-9A1E-225D-3FEB-0BA15375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3B53-4E9A-9AD5-F0E6-8AF0EE70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29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All data: 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nadata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mnlsc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/home/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ztcecere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/ProcAiryData2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bacteria stimuli cells:</a:t>
            </a:r>
          </a:p>
          <a:p>
            <a:pPr marL="0" indent="0">
              <a:buNone/>
            </a:pPr>
            <a:r>
              <a:rPr lang="en-US" sz="1800" dirty="0"/>
              <a:t>Yfull_op50_SF.npz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Stimulus Sequence:</a:t>
            </a:r>
          </a:p>
          <a:p>
            <a:pPr marL="0" indent="0">
              <a:buNone/>
            </a:pPr>
            <a:r>
              <a:rPr lang="en-US" sz="1800" dirty="0"/>
              <a:t>inpfull_op50_SF.npz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Clustered:</a:t>
            </a:r>
          </a:p>
          <a:p>
            <a:pPr marL="0" indent="0">
              <a:buNone/>
            </a:pPr>
            <a:r>
              <a:rPr lang="en-US" sz="1800" dirty="0"/>
              <a:t>Yanno_op50_SF.npz</a:t>
            </a:r>
          </a:p>
          <a:p>
            <a:pPr marL="0" indent="0">
              <a:buNone/>
            </a:pPr>
            <a:r>
              <a:rPr lang="en-US" sz="1800" dirty="0"/>
              <a:t>Same stim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ProcAiryData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2D6C-2ED8-8BF2-CBE7-050B722B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Quadratic MNE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7F55E0F0-88A6-F6D4-5FE9-A59B171D7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360" y="1441450"/>
            <a:ext cx="5105400" cy="3975100"/>
          </a:xfrm>
        </p:spPr>
      </p:pic>
      <p:pic>
        <p:nvPicPr>
          <p:cNvPr id="7" name="Picture 6" descr="A line graph with numbers&#10;&#10;Description automatically generated">
            <a:extLst>
              <a:ext uri="{FF2B5EF4-FFF2-40B4-BE49-F238E27FC236}">
                <a16:creationId xmlns:a16="http://schemas.microsoft.com/office/drawing/2014/main" id="{EA3AFCB0-D3F4-750C-C40D-53A58D86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0" y="1441450"/>
            <a:ext cx="510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6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7F0DC49B-9A48-82BA-F07C-A05684AF8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87" y="1690688"/>
            <a:ext cx="5105400" cy="3975100"/>
          </a:xfr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25F6B54B-9D63-A9BC-4814-53831FD8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40" y="1785835"/>
            <a:ext cx="510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5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35C156FF-8EF7-1C52-4E20-C17B1CFD3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88" y="1966243"/>
            <a:ext cx="5105400" cy="3975100"/>
          </a:xfrm>
        </p:spPr>
      </p:pic>
      <p:pic>
        <p:nvPicPr>
          <p:cNvPr id="7" name="Picture 6" descr="A line graph with numbers and symbols&#10;&#10;Description automatically generated">
            <a:extLst>
              <a:ext uri="{FF2B5EF4-FFF2-40B4-BE49-F238E27FC236}">
                <a16:creationId xmlns:a16="http://schemas.microsoft.com/office/drawing/2014/main" id="{A3BE2E68-C139-6C39-5B57-75762A2B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493" y="1966243"/>
            <a:ext cx="510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BBE2-56B9-CE2F-9967-4FE98B1D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40s timescale</a:t>
            </a:r>
          </a:p>
        </p:txBody>
      </p:sp>
      <p:pic>
        <p:nvPicPr>
          <p:cNvPr id="9" name="Picture 8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2E91B7C-CB6E-4ECF-A4C0-BC067D0D7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6"/>
          <a:stretch/>
        </p:blipFill>
        <p:spPr>
          <a:xfrm>
            <a:off x="230886" y="1515586"/>
            <a:ext cx="5694426" cy="4458494"/>
          </a:xfrm>
          <a:prstGeom prst="rect">
            <a:avLst/>
          </a:prstGeom>
        </p:spPr>
      </p:pic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92CFF49B-44C5-E16C-FCEC-75836C607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5"/>
          <a:stretch/>
        </p:blipFill>
        <p:spPr>
          <a:xfrm>
            <a:off x="5925312" y="1515586"/>
            <a:ext cx="5680984" cy="43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3E03-00CC-6123-2F83-2B818EA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2482-657A-50CC-0804-9BCD15B1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creation</a:t>
            </a:r>
          </a:p>
          <a:p>
            <a:pPr lvl="1"/>
            <a:r>
              <a:rPr lang="en-US" dirty="0"/>
              <a:t>Font: ariel</a:t>
            </a:r>
          </a:p>
          <a:p>
            <a:r>
              <a:rPr lang="en-US" dirty="0"/>
              <a:t>Clustering Algorithm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3FCE-D34B-D3C2-9000-44F788FC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206"/>
            <a:ext cx="10515600" cy="1325563"/>
          </a:xfrm>
        </p:spPr>
        <p:txBody>
          <a:bodyPr/>
          <a:lstStyle/>
          <a:p>
            <a:r>
              <a:rPr lang="en-US" dirty="0"/>
              <a:t>ON/OFF Clusters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752D6D10-5158-06FE-6F12-65F3BBA45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55" y="1097116"/>
            <a:ext cx="8154570" cy="3830435"/>
          </a:xfrm>
        </p:spPr>
      </p:pic>
      <p:pic>
        <p:nvPicPr>
          <p:cNvPr id="9" name="Picture 8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2D9F5B24-D652-5EFD-AF62-1927CF21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40" y="4409214"/>
            <a:ext cx="7772400" cy="20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D2D947-32A3-968B-1627-FD6846F4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Testing AVA/RME Clusters</a:t>
            </a:r>
          </a:p>
        </p:txBody>
      </p:sp>
      <p:pic>
        <p:nvPicPr>
          <p:cNvPr id="8" name="Picture 7" descr="A diagram of bacteria and virus&#10;&#10;Description automatically generated with medium confidence">
            <a:extLst>
              <a:ext uri="{FF2B5EF4-FFF2-40B4-BE49-F238E27FC236}">
                <a16:creationId xmlns:a16="http://schemas.microsoft.com/office/drawing/2014/main" id="{9154A09F-6095-A1BE-C487-F1BD03FCE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5" t="19513" b="13462"/>
          <a:stretch/>
        </p:blipFill>
        <p:spPr>
          <a:xfrm>
            <a:off x="599606" y="2134220"/>
            <a:ext cx="6633564" cy="3237876"/>
          </a:xfrm>
          <a:prstGeom prst="rect">
            <a:avLst/>
          </a:prstGeom>
        </p:spPr>
      </p:pic>
      <p:pic>
        <p:nvPicPr>
          <p:cNvPr id="10" name="Picture 9" descr="A graph of red and blue dots&#10;&#10;Description automatically generated">
            <a:extLst>
              <a:ext uri="{FF2B5EF4-FFF2-40B4-BE49-F238E27FC236}">
                <a16:creationId xmlns:a16="http://schemas.microsoft.com/office/drawing/2014/main" id="{BE988D70-71AA-18C2-4F6D-F538B468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490150"/>
            <a:ext cx="5842000" cy="3396042"/>
          </a:xfrm>
          <a:prstGeom prst="rect">
            <a:avLst/>
          </a:prstGeom>
        </p:spPr>
      </p:pic>
      <p:pic>
        <p:nvPicPr>
          <p:cNvPr id="12" name="Picture 11" descr="A graph with red dots&#10;&#10;Description automatically generated">
            <a:extLst>
              <a:ext uri="{FF2B5EF4-FFF2-40B4-BE49-F238E27FC236}">
                <a16:creationId xmlns:a16="http://schemas.microsoft.com/office/drawing/2014/main" id="{6C0FB5CB-C9A4-3E8E-B7AE-16A9EBE9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77" y="3886192"/>
            <a:ext cx="3111507" cy="2971807"/>
          </a:xfrm>
          <a:prstGeom prst="rect">
            <a:avLst/>
          </a:prstGeom>
        </p:spPr>
      </p:pic>
      <p:pic>
        <p:nvPicPr>
          <p:cNvPr id="15" name="Picture 14" descr="A diagram of bacteria and virus&#10;&#10;Description automatically generated with medium confidence">
            <a:extLst>
              <a:ext uri="{FF2B5EF4-FFF2-40B4-BE49-F238E27FC236}">
                <a16:creationId xmlns:a16="http://schemas.microsoft.com/office/drawing/2014/main" id="{2A8240C7-57BD-01AB-115D-587D88471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43" t="19513" b="53047"/>
          <a:stretch/>
        </p:blipFill>
        <p:spPr>
          <a:xfrm>
            <a:off x="3625407" y="2309026"/>
            <a:ext cx="1289570" cy="1325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513BE-8859-B9D5-F2DA-E58232E89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460" y="3863181"/>
            <a:ext cx="3898706" cy="29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8A19-80EA-04B9-98F2-45A48177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RME/AVA suspected 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9A6B2-99C8-5A7C-A2AE-62632E8D6B94}"/>
              </a:ext>
            </a:extLst>
          </p:cNvPr>
          <p:cNvSpPr txBox="1"/>
          <p:nvPr/>
        </p:nvSpPr>
        <p:spPr>
          <a:xfrm>
            <a:off x="838200" y="1402189"/>
            <a:ext cx="98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Yanno</a:t>
            </a:r>
            <a:r>
              <a:rPr lang="en-US" dirty="0"/>
              <a:t>[‘arr_2’] cell 0, cell 1</a:t>
            </a:r>
          </a:p>
        </p:txBody>
      </p:sp>
      <p:pic>
        <p:nvPicPr>
          <p:cNvPr id="10" name="Picture 9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FD2F609-6D48-41F7-FBB4-629FCC06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0344"/>
            <a:ext cx="7772400" cy="20534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6B0D9-1B26-4BEF-B308-A23ED0C843E1}"/>
              </a:ext>
            </a:extLst>
          </p:cNvPr>
          <p:cNvSpPr txBox="1"/>
          <p:nvPr/>
        </p:nvSpPr>
        <p:spPr>
          <a:xfrm>
            <a:off x="838199" y="3938582"/>
            <a:ext cx="98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Yanno</a:t>
            </a:r>
            <a:r>
              <a:rPr lang="en-US" dirty="0"/>
              <a:t>[‘arr_4’] cell 0, cell 1</a:t>
            </a:r>
          </a:p>
        </p:txBody>
      </p:sp>
      <p:pic>
        <p:nvPicPr>
          <p:cNvPr id="19" name="Content Placeholder 18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3160F30-A2CC-983F-49BC-F3E1D62ED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448" y="1855363"/>
            <a:ext cx="6857382" cy="1837710"/>
          </a:xfrm>
        </p:spPr>
      </p:pic>
    </p:spTree>
    <p:extLst>
      <p:ext uri="{BB962C8B-B14F-4D97-AF65-F5344CB8AC3E}">
        <p14:creationId xmlns:p14="http://schemas.microsoft.com/office/powerpoint/2010/main" val="370174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B905-26CD-9632-9C62-7745EE7A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SMDD/SMDV</a:t>
            </a:r>
          </a:p>
        </p:txBody>
      </p:sp>
      <p:pic>
        <p:nvPicPr>
          <p:cNvPr id="4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FE9BAA9-0A90-A2E4-DDE6-7273F9D0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41" y="2460526"/>
            <a:ext cx="7772400" cy="2055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AFD18-09D3-836F-1389-DE477590D3DE}"/>
              </a:ext>
            </a:extLst>
          </p:cNvPr>
          <p:cNvSpPr txBox="1"/>
          <p:nvPr/>
        </p:nvSpPr>
        <p:spPr>
          <a:xfrm>
            <a:off x="836341" y="1773044"/>
            <a:ext cx="1024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'arr_3'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'arr_3'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 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#orange 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pic>
        <p:nvPicPr>
          <p:cNvPr id="7" name="Picture 6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1A4FF992-2AD6-8343-BBD1-3AEC2F88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41" y="4516513"/>
            <a:ext cx="7772400" cy="2089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A7B25-6DDB-ABE9-EFA8-71C9724A89CB}"/>
              </a:ext>
            </a:extLst>
          </p:cNvPr>
          <p:cNvSpPr txBox="1"/>
          <p:nvPr/>
        </p:nvSpPr>
        <p:spPr>
          <a:xfrm>
            <a:off x="8525108" y="4594036"/>
            <a:ext cx="417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'arr_4'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 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#blue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3FFE7-369A-8E69-D3E2-39505D4604A8}"/>
              </a:ext>
            </a:extLst>
          </p:cNvPr>
          <p:cNvSpPr txBox="1"/>
          <p:nvPr/>
        </p:nvSpPr>
        <p:spPr>
          <a:xfrm>
            <a:off x="8525108" y="496336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'arr_4'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 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#orange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3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068-37C1-D5E1-EC5D-E20FB9C9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Axis Cluster Separation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DF13-E95F-4D06-4A02-23D2CF0B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AVA and RME stimulus_0</a:t>
            </a:r>
          </a:p>
          <a:p>
            <a:r>
              <a:rPr lang="en-US" sz="1800" dirty="0"/>
              <a:t>Hyperbolic embedding coordinates from HMDS, used 6 dimensions</a:t>
            </a:r>
          </a:p>
          <a:p>
            <a:r>
              <a:rPr lang="en-US" sz="1800" dirty="0"/>
              <a:t>Calculated mean of each dimension, within each cluster</a:t>
            </a:r>
          </a:p>
          <a:p>
            <a:r>
              <a:rPr lang="en-US" sz="1800" dirty="0"/>
              <a:t>Subtracted one from the other</a:t>
            </a:r>
          </a:p>
          <a:p>
            <a:r>
              <a:rPr lang="en-US" sz="1800" dirty="0"/>
              <a:t>Took dot product of each cell vector with the normalized average</a:t>
            </a:r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F8DA9B98-CE25-4CC8-055F-9A04AF00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4765"/>
            <a:ext cx="4154707" cy="3166946"/>
          </a:xfrm>
          <a:prstGeom prst="rect">
            <a:avLst/>
          </a:prstGeom>
        </p:spPr>
      </p:pic>
      <p:pic>
        <p:nvPicPr>
          <p:cNvPr id="11" name="Picture 10" descr="A graph of a number of dots&#10;&#10;Description automatically generated">
            <a:extLst>
              <a:ext uri="{FF2B5EF4-FFF2-40B4-BE49-F238E27FC236}">
                <a16:creationId xmlns:a16="http://schemas.microsoft.com/office/drawing/2014/main" id="{C94E3B4D-09CA-F3DF-48FE-7C5400B3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18" y="3455247"/>
            <a:ext cx="5618202" cy="33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F31E-2F4A-6127-A7AE-E923CF7D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44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D00184DB-AB20-8F52-C0DB-633E41D9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175"/>
            <a:ext cx="4154707" cy="3166946"/>
          </a:xfrm>
          <a:prstGeom prst="rect">
            <a:avLst/>
          </a:prstGeom>
        </p:spPr>
      </p:pic>
      <p:pic>
        <p:nvPicPr>
          <p:cNvPr id="5" name="Picture 4" descr="A graph of a number of dots&#10;&#10;Description automatically generated">
            <a:extLst>
              <a:ext uri="{FF2B5EF4-FFF2-40B4-BE49-F238E27FC236}">
                <a16:creationId xmlns:a16="http://schemas.microsoft.com/office/drawing/2014/main" id="{07E8AC85-B96F-A310-36AC-CDEB5D8E8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8" y="326139"/>
            <a:ext cx="5618202" cy="3305982"/>
          </a:xfrm>
          <a:prstGeom prst="rect">
            <a:avLst/>
          </a:prstGeo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B7C9987-2C05-6533-0176-E361335B7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098" y="3632121"/>
            <a:ext cx="5482075" cy="3225879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E7D5165-3478-3401-63A3-7E878EA44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11" y="3632121"/>
            <a:ext cx="4034883" cy="3075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794B0-B3AE-838D-FD67-214F1F85D1C2}"/>
              </a:ext>
            </a:extLst>
          </p:cNvPr>
          <p:cNvSpPr txBox="1"/>
          <p:nvPr/>
        </p:nvSpPr>
        <p:spPr>
          <a:xfrm>
            <a:off x="10946173" y="6122020"/>
            <a:ext cx="109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BIC: 6 for both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151142</TotalTime>
  <Words>337</Words>
  <Application>Microsoft Macintosh PowerPoint</Application>
  <PresentationFormat>Widescreen</PresentationFormat>
  <Paragraphs>64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Helvetica</vt:lpstr>
      <vt:lpstr>Menlo</vt:lpstr>
      <vt:lpstr>Wingdings</vt:lpstr>
      <vt:lpstr>Office Theme</vt:lpstr>
      <vt:lpstr>State-dependent network interactions differentially gate sensory input at the motor and command neuron level in Caenorhabditis elegans Revisions</vt:lpstr>
      <vt:lpstr>File System </vt:lpstr>
      <vt:lpstr>Misc. Notes</vt:lpstr>
      <vt:lpstr>ON/OFF Clusters</vt:lpstr>
      <vt:lpstr>Testing AVA/RME Clusters</vt:lpstr>
      <vt:lpstr>RME/AVA suspected clusters</vt:lpstr>
      <vt:lpstr>SMDD/SMDV</vt:lpstr>
      <vt:lpstr>Single Axis Cluster Separation </vt:lpstr>
      <vt:lpstr>PowerPoint Presentation</vt:lpstr>
      <vt:lpstr>PowerPoint Presentation</vt:lpstr>
      <vt:lpstr>ON and OFF cells, both stimuli</vt:lpstr>
      <vt:lpstr>MNE Linear- before convergence </vt:lpstr>
      <vt:lpstr>MNE Linear</vt:lpstr>
      <vt:lpstr>MNE Quadratic </vt:lpstr>
      <vt:lpstr>MNE Linear ON/OFF</vt:lpstr>
      <vt:lpstr>MNE Quadratic ON/OFF</vt:lpstr>
      <vt:lpstr>AVA/RME Linear</vt:lpstr>
      <vt:lpstr>SMDD/SMDV Linear</vt:lpstr>
      <vt:lpstr>PowerPoint Presentation</vt:lpstr>
      <vt:lpstr>Quadratic MNE</vt:lpstr>
      <vt:lpstr>PowerPoint Presentation</vt:lpstr>
      <vt:lpstr>PowerPoint Presentation</vt:lpstr>
      <vt:lpstr>40s timescale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State-dependent network interactions differentially gate sensory input at the motor and command neuron level in Caenorhabditis elegans Revisions</dc:title>
  <dc:creator>Iulia Rusu</dc:creator>
  <cp:lastModifiedBy>Iulia Rusu</cp:lastModifiedBy>
  <cp:revision>6</cp:revision>
  <dcterms:created xsi:type="dcterms:W3CDTF">2024-04-24T04:50:52Z</dcterms:created>
  <dcterms:modified xsi:type="dcterms:W3CDTF">2024-08-09T22:45:00Z</dcterms:modified>
</cp:coreProperties>
</file>