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Hyperbolic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STRILETCHI VLAD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3600" i="1" dirty="0">
                <a:solidFill>
                  <a:srgbClr val="FFFFFF"/>
                </a:solidFill>
              </a:rPr>
              <a:t>In mathematics, hyperbolic functions are analogues of the ordinary trigonometric functions, but defined using the </a:t>
            </a:r>
            <a:r>
              <a:rPr lang="en-US" sz="3600" i="1" dirty="0">
                <a:solidFill>
                  <a:srgbClr val="FFC000"/>
                </a:solidFill>
              </a:rPr>
              <a:t>hyperbola</a:t>
            </a:r>
            <a:r>
              <a:rPr lang="en-US" sz="3600" i="1" dirty="0">
                <a:solidFill>
                  <a:srgbClr val="FFFFFF"/>
                </a:solidFill>
              </a:rPr>
              <a:t> rather than the circle. Just as the points (cos t, sin t) form a circle with a unit radius, </a:t>
            </a:r>
            <a:r>
              <a:rPr lang="en-US" sz="3600" i="1" dirty="0">
                <a:solidFill>
                  <a:srgbClr val="FFC000"/>
                </a:solidFill>
              </a:rPr>
              <a:t>the points (</a:t>
            </a:r>
            <a:r>
              <a:rPr lang="en-US" sz="3600" i="1" dirty="0" err="1">
                <a:solidFill>
                  <a:srgbClr val="FFC000"/>
                </a:solidFill>
              </a:rPr>
              <a:t>cosh</a:t>
            </a:r>
            <a:r>
              <a:rPr lang="en-US" sz="3600" i="1" dirty="0">
                <a:solidFill>
                  <a:srgbClr val="FFC000"/>
                </a:solidFill>
              </a:rPr>
              <a:t> t, </a:t>
            </a:r>
            <a:r>
              <a:rPr lang="en-US" sz="3600" i="1" dirty="0" err="1">
                <a:solidFill>
                  <a:srgbClr val="FFC000"/>
                </a:solidFill>
              </a:rPr>
              <a:t>sinh</a:t>
            </a:r>
            <a:r>
              <a:rPr lang="en-US" sz="3600" i="1" dirty="0">
                <a:solidFill>
                  <a:srgbClr val="FFC000"/>
                </a:solidFill>
              </a:rPr>
              <a:t> t) form the right half of the unit hyperbola.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92500" lnSpcReduction="10000"/>
          </a:bodyPr>
          <a:lstStyle/>
          <a:p>
            <a:r>
              <a:rPr kumimoji="0" lang="en-US" sz="3600" b="0" i="1" u="none" strike="noStrike" kern="1200" cap="none" spc="-5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sinh</a:t>
            </a:r>
            <a:r>
              <a:rPr kumimoji="0" lang="en-US" sz="3600" b="0" i="1" u="none" strike="noStrike" kern="1200" cap="none" spc="-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 z = 1/2(</a:t>
            </a:r>
            <a:r>
              <a:rPr kumimoji="0" lang="en-US" sz="3600" b="0" i="1" u="none" strike="noStrike" kern="1200" cap="none" spc="-5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e^z</a:t>
            </a:r>
            <a:r>
              <a:rPr kumimoji="0" lang="en-US" sz="3600" b="0" i="1" u="none" strike="noStrike" kern="1200" cap="none" spc="-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 − e^(−z)) </a:t>
            </a:r>
            <a:br>
              <a:rPr kumimoji="0" lang="en-US" sz="3600" b="0" i="1" u="none" strike="noStrike" kern="1200" cap="none" spc="-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r>
              <a:rPr kumimoji="0" lang="en-US" sz="3600" b="0" i="1" u="none" strike="noStrike" kern="1200" cap="none" spc="-5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cosh</a:t>
            </a:r>
            <a:r>
              <a:rPr kumimoji="0" lang="en-US" sz="3600" b="0" i="1" u="none" strike="noStrike" kern="1200" cap="none" spc="-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 z = 1/2(</a:t>
            </a:r>
            <a:r>
              <a:rPr kumimoji="0" lang="en-US" sz="3600" b="0" i="1" u="none" strike="noStrike" kern="1200" cap="none" spc="-5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e^z</a:t>
            </a:r>
            <a:r>
              <a:rPr kumimoji="0" lang="en-US" sz="3600" b="0" i="1" u="none" strike="noStrike" kern="1200" cap="none" spc="-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 + e^(−z))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847" y="4142538"/>
            <a:ext cx="5941129" cy="631055"/>
          </a:xfrm>
        </p:spPr>
        <p:txBody>
          <a:bodyPr anchor="ctr">
            <a:normAutofit/>
          </a:bodyPr>
          <a:lstStyle/>
          <a:p>
            <a:pPr lvl="0"/>
            <a:r>
              <a:rPr lang="en-US" sz="3600" i="1" dirty="0">
                <a:solidFill>
                  <a:srgbClr val="FFC000"/>
                </a:solidFill>
              </a:rPr>
              <a:t>The unit hyperbola.(</a:t>
            </a:r>
            <a:r>
              <a:rPr lang="en-US" sz="3600" i="1" dirty="0">
                <a:solidFill>
                  <a:srgbClr val="0070C0"/>
                </a:solidFill>
              </a:rPr>
              <a:t>blue</a:t>
            </a:r>
            <a:r>
              <a:rPr lang="en-US" sz="3600" i="1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unit hyperbola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4B24E-C2D9-4280-AA58-3F3A15911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51" y="180556"/>
            <a:ext cx="3852450" cy="3839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037A72-982F-464A-B80B-F80044C0B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528" y="180556"/>
            <a:ext cx="4413923" cy="383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3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3600" i="1" dirty="0">
                <a:solidFill>
                  <a:schemeClr val="bg1"/>
                </a:solidFill>
              </a:rPr>
              <a:t>The </a:t>
            </a:r>
            <a:r>
              <a:rPr lang="en-US" sz="3600" i="1" dirty="0">
                <a:solidFill>
                  <a:srgbClr val="FFC000"/>
                </a:solidFill>
              </a:rPr>
              <a:t>hyperbolic</a:t>
            </a:r>
            <a:r>
              <a:rPr lang="en-US" sz="3600" i="1" dirty="0">
                <a:solidFill>
                  <a:schemeClr val="bg1"/>
                </a:solidFill>
              </a:rPr>
              <a:t> </a:t>
            </a:r>
            <a:r>
              <a:rPr lang="en-US" sz="3600" i="1" dirty="0">
                <a:solidFill>
                  <a:srgbClr val="FFC000"/>
                </a:solidFill>
              </a:rPr>
              <a:t>cosine</a:t>
            </a:r>
            <a:r>
              <a:rPr lang="en-US" sz="3600" i="1" dirty="0">
                <a:solidFill>
                  <a:schemeClr val="bg1"/>
                </a:solidFill>
              </a:rPr>
              <a:t> function may be used to describe the shape of </a:t>
            </a:r>
            <a:r>
              <a:rPr lang="en-US" sz="3600" i="1" dirty="0">
                <a:solidFill>
                  <a:srgbClr val="FFC000"/>
                </a:solidFill>
              </a:rPr>
              <a:t>the curve formed by a high-voltage line suspended between two towers </a:t>
            </a:r>
            <a:r>
              <a:rPr lang="en-US" sz="3600" i="1" dirty="0">
                <a:solidFill>
                  <a:schemeClr val="bg1"/>
                </a:solidFill>
              </a:rPr>
              <a:t>(see catenary). Hyperbolic functions may also be used to define a measure of distance in certain kinds of non-Euclidean geometry.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Their use</a:t>
            </a:r>
          </a:p>
        </p:txBody>
      </p:sp>
    </p:spTree>
    <p:extLst>
      <p:ext uri="{BB962C8B-B14F-4D97-AF65-F5344CB8AC3E}">
        <p14:creationId xmlns:p14="http://schemas.microsoft.com/office/powerpoint/2010/main" val="383975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3600" i="1" dirty="0">
                <a:solidFill>
                  <a:schemeClr val="bg1"/>
                </a:solidFill>
              </a:rPr>
              <a:t>Hyperbolic functions are used to design arches that will provide stability to structures.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Their use</a:t>
            </a:r>
          </a:p>
        </p:txBody>
      </p:sp>
    </p:spTree>
    <p:extLst>
      <p:ext uri="{BB962C8B-B14F-4D97-AF65-F5344CB8AC3E}">
        <p14:creationId xmlns:p14="http://schemas.microsoft.com/office/powerpoint/2010/main" val="229605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Their use</a:t>
            </a:r>
          </a:p>
        </p:txBody>
      </p:sp>
      <p:pic>
        <p:nvPicPr>
          <p:cNvPr id="1026" name="Picture 2" descr="The St. Louis Gateway Arch—the shape of an upside-down hyperbolic cosine">
            <a:extLst>
              <a:ext uri="{FF2B5EF4-FFF2-40B4-BE49-F238E27FC236}">
                <a16:creationId xmlns:a16="http://schemas.microsoft.com/office/drawing/2014/main" id="{2FC2D235-79D0-409F-A31A-6B01AF31E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31" y="227519"/>
            <a:ext cx="4293510" cy="449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6C28841-5D42-4554-ABEB-05D7B4EC8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4638" y="758952"/>
            <a:ext cx="5661042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3600" i="1" dirty="0">
                <a:solidFill>
                  <a:schemeClr val="bg1"/>
                </a:solidFill>
              </a:rPr>
              <a:t>The St. Louis Gateway Arch — the shape of an upside-down hyperbolic cosine.</a:t>
            </a:r>
          </a:p>
        </p:txBody>
      </p:sp>
    </p:spTree>
    <p:extLst>
      <p:ext uri="{BB962C8B-B14F-4D97-AF65-F5344CB8AC3E}">
        <p14:creationId xmlns:p14="http://schemas.microsoft.com/office/powerpoint/2010/main" val="303655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514691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3600" i="1" dirty="0">
                <a:solidFill>
                  <a:schemeClr val="bg1"/>
                </a:solidFill>
              </a:rPr>
              <a:t>In Computer Science, hyperbolic functions are often used as part of the activation functions for </a:t>
            </a:r>
            <a:r>
              <a:rPr lang="en-US" sz="3600" i="1" dirty="0">
                <a:solidFill>
                  <a:srgbClr val="FFC000"/>
                </a:solidFill>
              </a:rPr>
              <a:t>neural networks</a:t>
            </a:r>
            <a:r>
              <a:rPr lang="en-US" sz="3600" i="1" dirty="0">
                <a:solidFill>
                  <a:schemeClr val="bg1"/>
                </a:solidFill>
              </a:rPr>
              <a:t>. (Ex.: Logistic function)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Their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312FA-AEDA-49F1-895E-19FBB87E6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2281077"/>
            <a:ext cx="7516274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008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0CA684C393124D885F0BC565D9EF75" ma:contentTypeVersion="0" ma:contentTypeDescription="Create a new document." ma:contentTypeScope="" ma:versionID="90004d35341f1e2fff6bafc7582a66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E76D64-F3DB-4E58-A959-2955A0F5B93D}"/>
</file>

<file path=customXml/itemProps2.xml><?xml version="1.0" encoding="utf-8"?>
<ds:datastoreItem xmlns:ds="http://schemas.openxmlformats.org/officeDocument/2006/customXml" ds:itemID="{8F6DB541-9F9E-418E-9F2F-117ECE3A8309}"/>
</file>

<file path=customXml/itemProps3.xml><?xml version="1.0" encoding="utf-8"?>
<ds:datastoreItem xmlns:ds="http://schemas.openxmlformats.org/officeDocument/2006/customXml" ds:itemID="{6C8AD3C5-0789-4DEB-9EF8-B119F2B5C303}"/>
</file>

<file path=docProps/app.xml><?xml version="1.0" encoding="utf-8"?>
<Properties xmlns="http://schemas.openxmlformats.org/officeDocument/2006/extended-properties" xmlns:vt="http://schemas.openxmlformats.org/officeDocument/2006/docPropsVTypes">
  <Template>{A1237A86-22BF-45DE-9CD6-3F4FB946C6ED}tf56160789_win32</Template>
  <TotalTime>18</TotalTime>
  <Words>210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Hyperbolic functions</vt:lpstr>
      <vt:lpstr>In mathematics, hyperbolic functions are analogues of the ordinary trigonometric functions, but defined using the hyperbola rather than the circle. Just as the points (cos t, sin t) form a circle with a unit radius, the points (cosh t, sinh t) form the right half of the unit hyperbola.</vt:lpstr>
      <vt:lpstr>The unit hyperbola.(blue)</vt:lpstr>
      <vt:lpstr>The hyperbolic cosine function may be used to describe the shape of the curve formed by a high-voltage line suspended between two towers (see catenary). Hyperbolic functions may also be used to define a measure of distance in certain kinds of non-Euclidean geometry.</vt:lpstr>
      <vt:lpstr>Hyperbolic functions are used to design arches that will provide stability to structures.</vt:lpstr>
      <vt:lpstr>The St. Louis Gateway Arch — the shape of an upside-down hyperbolic cosine.</vt:lpstr>
      <vt:lpstr>In Computer Science, hyperbolic functions are often used as part of the activation functions for neural networks. (Ex.: Logistic function)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Hyperbolic functions</dc:title>
  <dc:creator>vlad s</dc:creator>
  <cp:lastModifiedBy>vlad s</cp:lastModifiedBy>
  <cp:revision>2</cp:revision>
  <dcterms:created xsi:type="dcterms:W3CDTF">2022-03-07T16:50:09Z</dcterms:created>
  <dcterms:modified xsi:type="dcterms:W3CDTF">2022-03-16T06:03:20Z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0x010100710CA684C393124D885F0BC565D9EF75</vt:lpwstr>
  </property>
</Properties>
</file>