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sldIdLst>
    <p:sldId id="256" r:id="rId5"/>
    <p:sldId id="260" r:id="rId6"/>
    <p:sldId id="301" r:id="rId7"/>
    <p:sldId id="265" r:id="rId8"/>
    <p:sldId id="262" r:id="rId9"/>
    <p:sldId id="266" r:id="rId10"/>
    <p:sldId id="258" r:id="rId11"/>
    <p:sldId id="261" r:id="rId12"/>
    <p:sldId id="257" r:id="rId13"/>
    <p:sldId id="268" r:id="rId14"/>
    <p:sldId id="269" r:id="rId15"/>
    <p:sldId id="291" r:id="rId16"/>
    <p:sldId id="292" r:id="rId17"/>
    <p:sldId id="322" r:id="rId18"/>
    <p:sldId id="333" r:id="rId19"/>
    <p:sldId id="270" r:id="rId20"/>
    <p:sldId id="306" r:id="rId21"/>
    <p:sldId id="302" r:id="rId22"/>
    <p:sldId id="304" r:id="rId23"/>
    <p:sldId id="305" r:id="rId24"/>
    <p:sldId id="289" r:id="rId25"/>
    <p:sldId id="273" r:id="rId26"/>
    <p:sldId id="286" r:id="rId27"/>
    <p:sldId id="307" r:id="rId28"/>
    <p:sldId id="315" r:id="rId29"/>
    <p:sldId id="316" r:id="rId30"/>
    <p:sldId id="317" r:id="rId31"/>
    <p:sldId id="319" r:id="rId32"/>
    <p:sldId id="318" r:id="rId33"/>
    <p:sldId id="320" r:id="rId34"/>
    <p:sldId id="321" r:id="rId35"/>
    <p:sldId id="282" r:id="rId36"/>
    <p:sldId id="309" r:id="rId37"/>
    <p:sldId id="276" r:id="rId38"/>
    <p:sldId id="303" r:id="rId39"/>
    <p:sldId id="312" r:id="rId40"/>
    <p:sldId id="310" r:id="rId41"/>
    <p:sldId id="311" r:id="rId42"/>
    <p:sldId id="313" r:id="rId43"/>
    <p:sldId id="335" r:id="rId44"/>
    <p:sldId id="308" r:id="rId45"/>
    <p:sldId id="323" r:id="rId46"/>
    <p:sldId id="324" r:id="rId47"/>
    <p:sldId id="325" r:id="rId48"/>
    <p:sldId id="326" r:id="rId49"/>
    <p:sldId id="327" r:id="rId50"/>
    <p:sldId id="329" r:id="rId51"/>
    <p:sldId id="328" r:id="rId52"/>
    <p:sldId id="331" r:id="rId53"/>
    <p:sldId id="332" r:id="rId54"/>
    <p:sldId id="330" r:id="rId55"/>
    <p:sldId id="336" r:id="rId56"/>
    <p:sldId id="334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2" autoAdjust="0"/>
    <p:restoredTop sz="95754" autoAdjust="0"/>
  </p:normalViewPr>
  <p:slideViewPr>
    <p:cSldViewPr>
      <p:cViewPr varScale="1">
        <p:scale>
          <a:sx n="79" d="100"/>
          <a:sy n="79" d="100"/>
        </p:scale>
        <p:origin x="79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5809-8231-406B-85C9-6B94B27E976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91F8-5FBD-4666-8AE2-9B11B460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91F8-5FBD-4666-8AE2-9B11B460A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91F8-5FBD-4666-8AE2-9B11B460AC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1638B-E1E4-42C6-B446-00BE79313556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25B6-0FC3-4139-A1F8-7DD22872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7416-1C89-4880-9132-0E721282F7FF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E1EF-9E5D-4FAE-A183-D8DB5A68A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E4CF-1668-4E79-99D3-394F64880A54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E8DC4-5E81-4383-A520-9346216D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9E7709-8E52-4F23-B72B-B8A8E54BE787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4037-92F9-47B5-B633-70989023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0558-E8E8-4BE8-9C14-8F6F52901B0D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3C7D-688D-46A6-B6EA-5E287B867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5C4-01D0-4F3F-86CB-426B1EEA395D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04B-BFFE-46A7-8471-8C3EEC39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2FF60-794E-4812-A5CB-1541DA3F0B85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6B6E3-CB67-4D39-B905-8A686D14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27CA90-4F6E-49D5-B6E3-C12E09DFA71A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A39C-6396-4758-87BE-BABCA9C7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0723-F15B-431C-B365-DAEACF5488FE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6267-6CB7-4DFB-A7B9-81301795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E7DAFA-58CF-43D3-ACC2-1B58994F36B7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F772-E953-4BAD-869C-FF191D7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2D4944-1CB6-4802-A9A0-9F8E80B7BE15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5812-02A2-4171-8B18-1E75DAFBA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7C9E6-1B18-43B8-9F98-725C1A492948}" type="datetimeFigureOut">
              <a:rPr lang="en-US"/>
              <a:pPr>
                <a:defRPr/>
              </a:pPr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3E75440F-CBE6-4467-B079-CEB0CB68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4" r:id="rId4"/>
    <p:sldLayoutId id="2147483815" r:id="rId5"/>
    <p:sldLayoutId id="2147483822" r:id="rId6"/>
    <p:sldLayoutId id="2147483816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oref/" TargetMode="External"/><Relationship Id="rId2" Type="http://schemas.openxmlformats.org/officeDocument/2006/relationships/hyperlink" Target="https://demo.allennlp.org/coreference-resolution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50900"/>
            <a:ext cx="7772400" cy="25908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Anaphora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co-reference </a:t>
            </a:r>
            <a:r>
              <a:rPr lang="en-US" dirty="0"/>
              <a:t>resolution 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67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  </a:t>
            </a:r>
            <a:r>
              <a:rPr lang="ro-RO" sz="2800" smtClean="0"/>
              <a:t> </a:t>
            </a:r>
            <a:endParaRPr lang="en-US" sz="2800" smtClean="0"/>
          </a:p>
          <a:p>
            <a:pPr eaLnBrk="1" hangingPunct="1"/>
            <a:endParaRPr lang="en-US" smtClean="0"/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71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228600"/>
            <a:ext cx="7467600" cy="6127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>Anaphora Resolution in other NLP tasks</a:t>
            </a:r>
            <a:endParaRPr lang="en-US" sz="2400" dirty="0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476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014412"/>
            <a:ext cx="8467725" cy="531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8410"/>
            <a:ext cx="7467600" cy="2587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u="sng" dirty="0"/>
              <a:t>four types of anaphor</a:t>
            </a: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75684"/>
            <a:ext cx="7467600" cy="5798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02" y="76994"/>
            <a:ext cx="7467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u="sng" dirty="0"/>
              <a:t>Pronominal </a:t>
            </a:r>
            <a:r>
              <a:rPr lang="en-US" sz="2400" b="1" u="sng" dirty="0" smtClean="0"/>
              <a:t>anaphor</a:t>
            </a:r>
            <a:r>
              <a:rPr lang="ro-RO" sz="2400" b="1" u="sng" dirty="0" smtClean="0"/>
              <a:t> </a:t>
            </a:r>
            <a:endParaRPr lang="en-US" sz="2400" b="1" u="sn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153400" cy="4572000"/>
          </a:xfrm>
          <a:prstGeom prst="rect">
            <a:avLst/>
          </a:prstGeom>
        </p:spPr>
      </p:pic>
      <p:pic>
        <p:nvPicPr>
          <p:cNvPr id="225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69850"/>
            <a:ext cx="8001000" cy="636588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Other types of anaphor</a:t>
            </a:r>
            <a:r>
              <a:rPr lang="ro-RO" sz="2600" b="1" u="sng" dirty="0" smtClean="0"/>
              <a:t>   </a:t>
            </a:r>
            <a:endParaRPr lang="en-US" sz="2600" b="1" u="sng" dirty="0"/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8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447800"/>
            <a:ext cx="6648450" cy="223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467600" cy="411162"/>
          </a:xfrm>
        </p:spPr>
        <p:txBody>
          <a:bodyPr>
            <a:normAutofit/>
          </a:bodyPr>
          <a:lstStyle/>
          <a:p>
            <a:r>
              <a:rPr lang="en-US" sz="2000" b="1" dirty="0"/>
              <a:t>RESEARCH ON ANAPHORA RESOLUTION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44855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b="1" dirty="0" smtClean="0"/>
              <a:t>Online Tools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1828800"/>
            <a:ext cx="8610600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</a:t>
            </a:r>
            <a:r>
              <a:rPr lang="en-US" sz="3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demo.allennlp.org/coreference-resolution</a:t>
            </a:r>
            <a:endParaRPr lang="en-US" sz="3000" b="1" u="sng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https://huggingface.co/coref/</a:t>
            </a:r>
            <a:endParaRPr lang="en-US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813"/>
            <a:ext cx="7467600" cy="519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Approaches for anaphora </a:t>
            </a:r>
            <a:r>
              <a:rPr lang="en-US" sz="2400" b="1" dirty="0" smtClean="0"/>
              <a:t>resolution</a:t>
            </a:r>
            <a:endParaRPr lang="en-US" sz="2200" dirty="0"/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8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181475" y="4027487"/>
            <a:ext cx="19050" cy="1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22412"/>
            <a:ext cx="8091487" cy="2287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8625"/>
            <a:ext cx="82677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304800"/>
            <a:ext cx="8186738" cy="60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7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Hard Constraints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382000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57" y="0"/>
            <a:ext cx="7467600" cy="71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Anaphora and co-reference resolution 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066800"/>
            <a:ext cx="8382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Hard Constraints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1"/>
            <a:ext cx="80771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74613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Graph-based </a:t>
            </a:r>
            <a:r>
              <a:rPr lang="en-US" sz="2400" b="1" u="sng" dirty="0" smtClean="0"/>
              <a:t>Ranking Algorithm</a:t>
            </a:r>
            <a:endParaRPr lang="en-US" sz="2400" dirty="0"/>
          </a:p>
        </p:txBody>
      </p:sp>
      <p:pic>
        <p:nvPicPr>
          <p:cNvPr id="266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-1588"/>
            <a:ext cx="631825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8841"/>
            <a:ext cx="8001000" cy="644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b="1" u="sng" dirty="0"/>
              <a:t>Preferences in Pronoun </a:t>
            </a:r>
            <a:r>
              <a:rPr lang="en-US" sz="2000" b="1" u="sng" dirty="0" smtClean="0"/>
              <a:t>Interpretation (contd.)</a:t>
            </a:r>
            <a:r>
              <a:rPr lang="en-US" sz="2000" b="1" dirty="0" smtClean="0"/>
              <a:t> </a:t>
            </a:r>
            <a:endParaRPr lang="en-US" sz="2400" b="1" u="sng" dirty="0"/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65980" y="914400"/>
            <a:ext cx="8192219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u="sng" dirty="0"/>
              <a:t>Preferences in Pronoun Interpretation (contd.)</a:t>
            </a:r>
            <a:r>
              <a:rPr lang="en-US" sz="2000" b="1" dirty="0"/>
              <a:t> </a:t>
            </a:r>
            <a:endParaRPr lang="en-US" sz="2000" b="1" u="sng" dirty="0"/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8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37072" y="1295400"/>
            <a:ext cx="7467600" cy="4873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661987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47" y="152400"/>
            <a:ext cx="7467600" cy="487362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Algorithms based on traditional approaches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220075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Autofit/>
          </a:bodyPr>
          <a:lstStyle/>
          <a:p>
            <a:r>
              <a:rPr lang="en-US" sz="2400" b="1" u="sng" dirty="0" err="1"/>
              <a:t>Lappin</a:t>
            </a:r>
            <a:r>
              <a:rPr lang="en-US" sz="2400" b="1" u="sng" dirty="0"/>
              <a:t> and </a:t>
            </a:r>
            <a:r>
              <a:rPr lang="en-US" sz="2400" b="1" u="sng" dirty="0" err="1"/>
              <a:t>Leass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Algorithm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53399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914400"/>
          </a:xfrm>
        </p:spPr>
        <p:txBody>
          <a:bodyPr>
            <a:normAutofit/>
          </a:bodyPr>
          <a:lstStyle/>
          <a:p>
            <a:pPr algn="ctr"/>
            <a:r>
              <a:rPr lang="en-US" sz="2200" b="1" u="sng" dirty="0" err="1"/>
              <a:t>Lappin</a:t>
            </a:r>
            <a:r>
              <a:rPr lang="en-US" sz="2200" b="1" u="sng" dirty="0"/>
              <a:t> and </a:t>
            </a:r>
            <a:r>
              <a:rPr lang="en-US" sz="2200" b="1" u="sng" dirty="0" err="1"/>
              <a:t>Leass</a:t>
            </a:r>
            <a:r>
              <a:rPr lang="en-US" sz="2200" b="1" u="sng" dirty="0"/>
              <a:t> </a:t>
            </a:r>
            <a:r>
              <a:rPr lang="en-US" sz="2200" b="1" u="sng" dirty="0" smtClean="0"/>
              <a:t>Algorithm (contd.)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000" b="1" dirty="0" smtClean="0"/>
              <a:t>- syntactic </a:t>
            </a:r>
            <a:r>
              <a:rPr lang="en-US" sz="2000" b="1" dirty="0"/>
              <a:t>criteria</a:t>
            </a:r>
            <a:r>
              <a:rPr lang="en-US" sz="2000" dirty="0"/>
              <a:t> (hard constraints</a:t>
            </a:r>
            <a:r>
              <a:rPr lang="en-US" sz="2000" dirty="0" smtClean="0"/>
              <a:t>)-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7638"/>
            <a:ext cx="6572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sng" dirty="0"/>
              <a:t>Salience factor types with initial weights 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819400"/>
            <a:ext cx="7924800" cy="3228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89" y="959548"/>
            <a:ext cx="7724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78771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Example 1 (Lapin and Less alg.)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38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348663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200" b="1" u="sng" dirty="0"/>
              <a:t>Example </a:t>
            </a:r>
            <a:r>
              <a:rPr lang="en-US" sz="2200" b="1" u="sng" dirty="0" smtClean="0"/>
              <a:t>2 </a:t>
            </a:r>
            <a:r>
              <a:rPr lang="en-US" sz="2200" b="1" u="sng" dirty="0"/>
              <a:t>(Lapin and Less alg.)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2581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2233"/>
            <a:ext cx="7467600" cy="106362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Example 2 </a:t>
            </a:r>
            <a:r>
              <a:rPr lang="en-US" sz="2000" b="1" u="sng" dirty="0" smtClean="0"/>
              <a:t>(contd</a:t>
            </a:r>
            <a:r>
              <a:rPr lang="en-US" sz="2200" b="1" u="sng" dirty="0" smtClean="0"/>
              <a:t>.)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62390"/>
            <a:ext cx="6019800" cy="379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4" y="515439"/>
            <a:ext cx="8667750" cy="60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u="sng" dirty="0" err="1"/>
              <a:t>Mitkov’s</a:t>
            </a:r>
            <a:r>
              <a:rPr lang="en-US" sz="2000" b="1" u="sng" dirty="0"/>
              <a:t> Anaphora Resolution </a:t>
            </a:r>
            <a:r>
              <a:rPr lang="en-US" sz="2000" b="1" u="sng" dirty="0" smtClean="0"/>
              <a:t>System</a:t>
            </a:r>
            <a:endParaRPr lang="en-US" sz="2000" b="1" dirty="0"/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93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" y="981075"/>
            <a:ext cx="8334375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077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11" y="136525"/>
            <a:ext cx="7391400" cy="396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u="sng" dirty="0"/>
              <a:t>Boosting </a:t>
            </a:r>
            <a:r>
              <a:rPr lang="en-US" sz="2000" b="1" u="sng" dirty="0" smtClean="0"/>
              <a:t>indicators</a:t>
            </a:r>
            <a:endParaRPr lang="en-US" sz="20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391525" cy="5864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8762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Impeding </a:t>
            </a:r>
            <a:r>
              <a:rPr lang="en-US" sz="2000" b="1" u="sng" dirty="0" smtClean="0"/>
              <a:t>indicators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068574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457200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Mitkov’s</a:t>
            </a:r>
            <a:r>
              <a:rPr lang="en-US" sz="2000" b="1" dirty="0" smtClean="0"/>
              <a:t> algorithm  </a:t>
            </a:r>
            <a:r>
              <a:rPr lang="en-US" sz="2000" dirty="0" smtClean="0"/>
              <a:t>step by step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7458075" cy="61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Mitkov’s</a:t>
            </a:r>
            <a:r>
              <a:rPr lang="en-US" sz="2000" b="1" dirty="0"/>
              <a:t> algorithm  </a:t>
            </a:r>
            <a:r>
              <a:rPr lang="en-US" sz="2000" dirty="0"/>
              <a:t>step by </a:t>
            </a:r>
            <a:r>
              <a:rPr lang="en-US" sz="2000" dirty="0" smtClean="0"/>
              <a:t>step (contd.)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7391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Mitkov’s</a:t>
            </a:r>
            <a:r>
              <a:rPr lang="en-US" sz="2000" b="1" dirty="0"/>
              <a:t> algorithm  </a:t>
            </a:r>
            <a:r>
              <a:rPr lang="en-US" sz="2000" dirty="0"/>
              <a:t>step by step (contd.)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" y="838200"/>
            <a:ext cx="7467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Mitkov’s</a:t>
            </a:r>
            <a:r>
              <a:rPr lang="en-US" sz="2000" b="1" dirty="0"/>
              <a:t> algorithm  </a:t>
            </a:r>
            <a:r>
              <a:rPr lang="en-US" sz="2000" dirty="0"/>
              <a:t>step by step (contd.)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3010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450" y="138113"/>
            <a:ext cx="7467600" cy="4111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/>
              <a:t>Anaphora Resolution </a:t>
            </a:r>
            <a:r>
              <a:rPr lang="en-US" sz="2400" b="1" dirty="0"/>
              <a:t>(AR) </a:t>
            </a:r>
            <a:r>
              <a:rPr lang="en-US" sz="2400" b="1" u="sng" dirty="0" smtClean="0"/>
              <a:t> </a:t>
            </a:r>
            <a:endParaRPr lang="en-US" sz="2400" dirty="0"/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158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81000" y="785183"/>
            <a:ext cx="8077200" cy="5246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5334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Anaphora </a:t>
            </a:r>
            <a:r>
              <a:rPr lang="en-US" sz="1800" b="1" dirty="0" smtClean="0"/>
              <a:t>resolution </a:t>
            </a:r>
            <a:r>
              <a:rPr lang="en-US" sz="1800" b="1" dirty="0" smtClean="0"/>
              <a:t>system – a machine learning approach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7239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Autofit/>
          </a:bodyPr>
          <a:lstStyle/>
          <a:p>
            <a:r>
              <a:rPr lang="en-US" sz="2200" b="1" dirty="0"/>
              <a:t>A Machine Learning Approach to </a:t>
            </a:r>
            <a:r>
              <a:rPr lang="en-US" sz="2200" b="1" dirty="0" smtClean="0"/>
              <a:t>Co-reference</a:t>
            </a:r>
            <a:br>
              <a:rPr lang="en-US" sz="2200" b="1" dirty="0" smtClean="0"/>
            </a:br>
            <a:r>
              <a:rPr lang="en-US" sz="2200" b="1" dirty="0"/>
              <a:t> </a:t>
            </a:r>
            <a:r>
              <a:rPr lang="en-US" sz="2200" b="1" dirty="0" smtClean="0"/>
              <a:t>                                  </a:t>
            </a:r>
            <a:r>
              <a:rPr lang="en-US" sz="2200" b="1" dirty="0"/>
              <a:t>Resolution of Noun </a:t>
            </a:r>
            <a:r>
              <a:rPr lang="en-US" sz="2200" b="1" dirty="0" smtClean="0"/>
              <a:t>Phrases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26293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7948612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8256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B. Determination of Feature </a:t>
            </a:r>
            <a:r>
              <a:rPr lang="en-US" sz="2000" b="1" dirty="0" smtClean="0"/>
              <a:t>Vectors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9" y="533400"/>
            <a:ext cx="7181850" cy="60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B. Determination </a:t>
            </a:r>
            <a:r>
              <a:rPr lang="en-US" sz="2000" b="1" dirty="0"/>
              <a:t>of Feature </a:t>
            </a:r>
            <a:r>
              <a:rPr lang="en-US" sz="2000" b="1" dirty="0" smtClean="0"/>
              <a:t>Vectors (contd.)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0772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000" b="1" dirty="0"/>
              <a:t>B. Determination of Feature Vectors (contd.)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8486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2400"/>
            <a:ext cx="86677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r>
              <a:rPr lang="en-US" sz="2000" b="1" dirty="0"/>
              <a:t>Feature </a:t>
            </a:r>
            <a:r>
              <a:rPr lang="en-US" sz="2000" b="1" dirty="0" smtClean="0"/>
              <a:t>vector </a:t>
            </a:r>
            <a:r>
              <a:rPr lang="en-US" sz="2000" b="1" dirty="0"/>
              <a:t>- </a:t>
            </a:r>
            <a:r>
              <a:rPr lang="en-US" sz="2000" b="1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3247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/>
          <a:lstStyle/>
          <a:p>
            <a:r>
              <a:rPr lang="en-US" sz="2000" b="1" dirty="0"/>
              <a:t>B</a:t>
            </a:r>
            <a:r>
              <a:rPr lang="en-US" sz="2000" b="1" dirty="0" smtClean="0"/>
              <a:t>. </a:t>
            </a:r>
            <a:r>
              <a:rPr lang="en-US" sz="2000" b="1" u="sng" dirty="0" smtClean="0"/>
              <a:t>Generation </a:t>
            </a:r>
            <a:r>
              <a:rPr lang="en-US" sz="2000" b="1" u="sng" dirty="0"/>
              <a:t>of Training Data 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66800"/>
            <a:ext cx="7820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715962"/>
          </a:xfrm>
        </p:spPr>
        <p:txBody>
          <a:bodyPr>
            <a:normAutofit/>
          </a:bodyPr>
          <a:lstStyle/>
          <a:p>
            <a:r>
              <a:rPr lang="en-US" sz="2000" b="1" dirty="0"/>
              <a:t>The co-reference resolution </a:t>
            </a:r>
            <a:r>
              <a:rPr lang="en-US" sz="2000" b="1" dirty="0" smtClean="0"/>
              <a:t>algorithm</a:t>
            </a:r>
            <a:br>
              <a:rPr lang="en-US" sz="2000" b="1" dirty="0" smtClean="0"/>
            </a:br>
            <a:r>
              <a:rPr lang="en-US" sz="2000" b="1" dirty="0"/>
              <a:t> </a:t>
            </a:r>
            <a:r>
              <a:rPr lang="en-US" sz="2000" b="1" dirty="0" smtClean="0"/>
              <a:t>                                based on a decision tree classifier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115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0488"/>
            <a:ext cx="7467600" cy="3968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dirty="0"/>
              <a:t>What is Anaphora Resolution? </a:t>
            </a:r>
            <a:endParaRPr lang="en-US" sz="2600" u="sng" dirty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85800"/>
            <a:ext cx="8124825" cy="558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000" b="1" dirty="0"/>
              <a:t>Testing </a:t>
            </a:r>
            <a:r>
              <a:rPr lang="en-US" sz="2000" b="1" dirty="0" smtClean="0"/>
              <a:t>method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9" y="1371600"/>
            <a:ext cx="7600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36320"/>
            <a:ext cx="86106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04800"/>
            <a:ext cx="441960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62000"/>
            <a:ext cx="3810000" cy="461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4486275" cy="3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74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80" y="-76200"/>
            <a:ext cx="7140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75"/>
            <a:ext cx="74676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854421"/>
            <a:ext cx="8153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8505"/>
            <a:ext cx="7467600" cy="487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b="1" u="sng" dirty="0" smtClean="0"/>
              <a:t>Co-reference resolution</a:t>
            </a:r>
            <a:endParaRPr lang="en-US" sz="2000" b="1" u="sng" dirty="0"/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62938" cy="505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962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dirty="0" smtClean="0"/>
              <a:t>Co-reference chains – formal definition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2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815975"/>
            <a:ext cx="7972425" cy="552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/>
              <a:t>	Co-reference chains</a:t>
            </a:r>
            <a:endParaRPr lang="en-US" b="1" u="sng" dirty="0"/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5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869270"/>
            <a:ext cx="7924800" cy="4907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13D53629F7A4097908101A1D4BB2A" ma:contentTypeVersion="4" ma:contentTypeDescription="Create a new document." ma:contentTypeScope="" ma:versionID="582da1e58378745c81c86e3a86b5f921">
  <xsd:schema xmlns:xsd="http://www.w3.org/2001/XMLSchema" xmlns:xs="http://www.w3.org/2001/XMLSchema" xmlns:p="http://schemas.microsoft.com/office/2006/metadata/properties" xmlns:ns2="6a93b345-bc7d-4475-a0ff-cc5da85368ce" targetNamespace="http://schemas.microsoft.com/office/2006/metadata/properties" ma:root="true" ma:fieldsID="14a262d09b28ac1afb8833e3168d661e" ns2:_="">
    <xsd:import namespace="6a93b345-bc7d-4475-a0ff-cc5da85368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93b345-bc7d-4475-a0ff-cc5da85368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61D310-7E4B-476A-963F-3D5A58C69196}"/>
</file>

<file path=customXml/itemProps2.xml><?xml version="1.0" encoding="utf-8"?>
<ds:datastoreItem xmlns:ds="http://schemas.openxmlformats.org/officeDocument/2006/customXml" ds:itemID="{1225925D-4886-4E14-8BA5-4C0E41D628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DF1015-91DC-43DB-BDB2-4E29F6515A8F}">
  <ds:schemaRefs>
    <ds:schemaRef ds:uri="http://www.w3.org/XML/1998/namespace"/>
    <ds:schemaRef ds:uri="ed45be2d-2f73-463e-971e-1c3b851ffbfb"/>
    <ds:schemaRef ds:uri="http://schemas.microsoft.com/office/2006/documentManagement/types"/>
    <ds:schemaRef ds:uri="55108ca4-7a29-4022-b9a8-1d7281820cca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6214</TotalTime>
  <Words>208</Words>
  <Application>Microsoft Office PowerPoint</Application>
  <PresentationFormat>On-screen Show (4:3)</PresentationFormat>
  <Paragraphs>50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Anaphora and            co-reference resolution  </vt:lpstr>
      <vt:lpstr>Anaphora and co-reference resolution </vt:lpstr>
      <vt:lpstr>PowerPoint Presentation</vt:lpstr>
      <vt:lpstr>Anaphora Resolution (AR)  </vt:lpstr>
      <vt:lpstr>What is Anaphora Resolution? </vt:lpstr>
      <vt:lpstr> </vt:lpstr>
      <vt:lpstr>Co-reference resolution</vt:lpstr>
      <vt:lpstr>Co-reference chains – formal definition </vt:lpstr>
      <vt:lpstr> Co-reference chains</vt:lpstr>
      <vt:lpstr>            Anaphora Resolution in other NLP tasks</vt:lpstr>
      <vt:lpstr>four types of anaphor</vt:lpstr>
      <vt:lpstr>Pronominal anaphor </vt:lpstr>
      <vt:lpstr>Other types of anaphor   </vt:lpstr>
      <vt:lpstr>RESEARCH ON ANAPHORA RESOLUTION</vt:lpstr>
      <vt:lpstr>Online Tools</vt:lpstr>
      <vt:lpstr>Approaches for anaphora resolution</vt:lpstr>
      <vt:lpstr>PowerPoint Presentation</vt:lpstr>
      <vt:lpstr>PowerPoint Presentation</vt:lpstr>
      <vt:lpstr>Hard Constraints</vt:lpstr>
      <vt:lpstr>Hard Constraints</vt:lpstr>
      <vt:lpstr>Graph-based Ranking Algorithm</vt:lpstr>
      <vt:lpstr>Preferences in Pronoun Interpretation (contd.) </vt:lpstr>
      <vt:lpstr>Preferences in Pronoun Interpretation (contd.) </vt:lpstr>
      <vt:lpstr>Algorithms based on traditional approaches</vt:lpstr>
      <vt:lpstr>Lappin and Leass Algorithm</vt:lpstr>
      <vt:lpstr>Lappin and Leass Algorithm (contd.) - syntactic criteria (hard constraints)-</vt:lpstr>
      <vt:lpstr>Salience factor types with initial weights </vt:lpstr>
      <vt:lpstr>PowerPoint Presentation</vt:lpstr>
      <vt:lpstr>Example 1 (Lapin and Less alg.)</vt:lpstr>
      <vt:lpstr>Example 2 (Lapin and Less alg.)</vt:lpstr>
      <vt:lpstr>Example 2 (contd.)</vt:lpstr>
      <vt:lpstr>Mitkov’s Anaphora Resolution System</vt:lpstr>
      <vt:lpstr>PowerPoint Presentation</vt:lpstr>
      <vt:lpstr>Boosting indicators</vt:lpstr>
      <vt:lpstr>Impeding indicators</vt:lpstr>
      <vt:lpstr>Mitkov’s algorithm  step by step</vt:lpstr>
      <vt:lpstr>Mitkov’s algorithm  step by step (contd.)</vt:lpstr>
      <vt:lpstr>Mitkov’s algorithm  step by step (contd.)</vt:lpstr>
      <vt:lpstr>Mitkov’s algorithm  step by step (contd.)</vt:lpstr>
      <vt:lpstr>Anaphora resolution system – a machine learning approach</vt:lpstr>
      <vt:lpstr>A Machine Learning Approach to Co-reference                                    Resolution of Noun Phrases</vt:lpstr>
      <vt:lpstr>PowerPoint Presentation</vt:lpstr>
      <vt:lpstr>B. Determination of Feature Vectors</vt:lpstr>
      <vt:lpstr>B. Determination of Feature Vectors (contd.)</vt:lpstr>
      <vt:lpstr>B. Determination of Feature Vectors (contd.)</vt:lpstr>
      <vt:lpstr>PowerPoint Presentation</vt:lpstr>
      <vt:lpstr>Feature vector - example</vt:lpstr>
      <vt:lpstr>B. Generation of Training Data </vt:lpstr>
      <vt:lpstr>The co-reference resolution algorithm                                  based on a decision tree classifier </vt:lpstr>
      <vt:lpstr>Testing method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Windows User</cp:lastModifiedBy>
  <cp:revision>260</cp:revision>
  <dcterms:created xsi:type="dcterms:W3CDTF">2018-02-26T18:52:17Z</dcterms:created>
  <dcterms:modified xsi:type="dcterms:W3CDTF">2023-03-29T12:23:24Z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0x01010021D13D53629F7A4097908101A1D4BB2A</vt:lpwstr>
  </property>
</Properties>
</file>