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64" r:id="rId20"/>
    <p:sldId id="276" r:id="rId21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4660"/>
  </p:normalViewPr>
  <p:slideViewPr>
    <p:cSldViewPr>
      <p:cViewPr varScale="1">
        <p:scale>
          <a:sx n="88" d="100"/>
          <a:sy n="88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smtClean="0"/>
              <a:t>Numeration systems</a:t>
            </a:r>
            <a:endParaRPr lang="ro-RO" sz="3200" u="sng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9550" y="990600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345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510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219200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it is recommended for </a:t>
            </a:r>
            <a:r>
              <a:rPr lang="en-US" sz="2200" b="1" i="1" smtClean="0"/>
              <a:t>b </a:t>
            </a:r>
            <a:r>
              <a:rPr lang="en-US" sz="2200" smtClean="0"/>
              <a:t>&gt; </a:t>
            </a:r>
            <a:r>
              <a:rPr lang="en-US" sz="2200" b="1" i="1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calculations are performed in the source base (</a:t>
            </a:r>
            <a:r>
              <a:rPr lang="en-US" sz="2200" b="1" i="1" smtClean="0"/>
              <a:t>b</a:t>
            </a:r>
            <a:r>
              <a:rPr lang="en-US" sz="220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integer part the method of </a:t>
            </a:r>
            <a:r>
              <a:rPr lang="en-US" sz="2200" b="1" i="1" smtClean="0"/>
              <a:t>successive divisions</a:t>
            </a:r>
            <a:r>
              <a:rPr lang="en-US" sz="2200" smtClean="0"/>
              <a:t> 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fractional part we apply a complementary method: </a:t>
            </a:r>
            <a:r>
              <a:rPr lang="en-US" sz="2200" b="1" i="1" smtClean="0"/>
              <a:t>successive multiplications </a:t>
            </a:r>
            <a:r>
              <a:rPr lang="en-US" sz="2200" smtClean="0"/>
              <a:t>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</a:t>
            </a:r>
            <a:endParaRPr lang="ro-RO" sz="220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At the mental level </a:t>
            </a:r>
            <a:r>
              <a:rPr lang="en-US" sz="2400" b="1" smtClean="0"/>
              <a:t>people work</a:t>
            </a:r>
            <a:r>
              <a:rPr lang="en-US" sz="2400" smtClean="0"/>
              <a:t> with </a:t>
            </a:r>
            <a:r>
              <a:rPr lang="en-US" sz="2400" b="1" smtClean="0"/>
              <a:t>values</a:t>
            </a:r>
            <a:r>
              <a:rPr lang="en-US" sz="240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smtClean="0"/>
              <a:t>Computers work</a:t>
            </a:r>
            <a:r>
              <a:rPr lang="en-US" sz="2400" smtClean="0"/>
              <a:t> with </a:t>
            </a:r>
            <a:r>
              <a:rPr lang="en-US" sz="2400" b="1" smtClean="0"/>
              <a:t>number representations</a:t>
            </a:r>
            <a:r>
              <a:rPr lang="en-US" sz="240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smtClean="0"/>
          </a:p>
          <a:p>
            <a:pPr eaLnBrk="1" hangingPunct="1">
              <a:lnSpc>
                <a:spcPct val="115000"/>
              </a:lnSpc>
            </a:pPr>
            <a:r>
              <a:rPr lang="en-US" sz="2400" b="1" smtClean="0"/>
              <a:t>Numeration system </a:t>
            </a:r>
            <a:r>
              <a:rPr lang="en-US" sz="2400" smtClean="0"/>
              <a:t>-  </a:t>
            </a:r>
            <a:r>
              <a:rPr lang="en-US" sz="2200" smtClean="0"/>
              <a:t>a set of rules for the representation and manipulation (operations) of numerical values using symbols called </a:t>
            </a:r>
            <a:r>
              <a:rPr lang="en-US" sz="2200" b="1" smtClean="0"/>
              <a:t>digits</a:t>
            </a:r>
            <a:r>
              <a:rPr lang="en-US" sz="2200" smtClean="0"/>
              <a:t>.</a:t>
            </a:r>
          </a:p>
          <a:p>
            <a:pPr eaLnBrk="1" hangingPunct="1"/>
            <a:r>
              <a:rPr lang="en-US" sz="2400" smtClean="0"/>
              <a:t>The total number of digits is called </a:t>
            </a:r>
            <a:r>
              <a:rPr lang="en-US" sz="2400" b="1" smtClean="0"/>
              <a:t>numeration base</a:t>
            </a:r>
            <a:r>
              <a:rPr lang="en-US" sz="2400" smtClean="0"/>
              <a:t>(radix)</a:t>
            </a:r>
            <a:r>
              <a:rPr lang="en-US" sz="2400" b="1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    Classification of numeration systems:</a:t>
            </a:r>
            <a:endParaRPr lang="en-US" sz="240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smtClean="0"/>
              <a:t> </a:t>
            </a:r>
            <a:r>
              <a:rPr lang="en-US" sz="2200" b="1" smtClean="0"/>
              <a:t>	positional systems</a:t>
            </a:r>
            <a:r>
              <a:rPr lang="en-US" sz="2200" smtClean="0"/>
              <a:t> and </a:t>
            </a:r>
            <a:r>
              <a:rPr lang="en-US" sz="2200" b="1" smtClean="0"/>
              <a:t>non-positional systems</a:t>
            </a:r>
            <a:endParaRPr lang="ro-RO" sz="2200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436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966" y="367857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162" y="1231014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304800"/>
            <a:ext cx="87852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81" y="37962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326"/>
            <a:ext cx="7543800" cy="12954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516637"/>
            <a:ext cx="632515" cy="792549"/>
          </a:xfrm>
          <a:prstGeom prst="rect">
            <a:avLst/>
          </a:prstGeom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04800"/>
            <a:ext cx="792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0" ma:contentTypeDescription="Create a new document." ma:contentTypeScope="" ma:versionID="3868f716b6597b24ed5dfeef2b5816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1BE232-7EE0-4068-8CC0-F4E8C3C08B8B}"/>
</file>

<file path=customXml/itemProps2.xml><?xml version="1.0" encoding="utf-8"?>
<ds:datastoreItem xmlns:ds="http://schemas.openxmlformats.org/officeDocument/2006/customXml" ds:itemID="{9BEA1DB2-863C-485A-8C9E-F56C185F337F}"/>
</file>

<file path=customXml/itemProps3.xml><?xml version="1.0" encoding="utf-8"?>
<ds:datastoreItem xmlns:ds="http://schemas.openxmlformats.org/officeDocument/2006/customXml" ds:itemID="{4B11AB86-895B-4AD3-A333-788B791A3E45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1799</TotalTime>
  <Words>1061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PowerPoint Presentation</vt:lpstr>
      <vt:lpstr>Examples</vt:lpstr>
      <vt:lpstr>Examples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MIHAELA-ANA LUPEA</cp:lastModifiedBy>
  <cp:revision>68</cp:revision>
  <dcterms:created xsi:type="dcterms:W3CDTF">2017-10-04T15:14:35Z</dcterms:created>
  <dcterms:modified xsi:type="dcterms:W3CDTF">2021-09-22T08:05:03Z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