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78" r:id="rId25"/>
    <p:sldId id="279" r:id="rId26"/>
    <p:sldId id="280" r:id="rId27"/>
    <p:sldId id="277" r:id="rId28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7" autoAdjust="0"/>
    <p:restoredTop sz="94660"/>
  </p:normalViewPr>
  <p:slideViewPr>
    <p:cSldViewPr>
      <p:cViewPr varScale="1">
        <p:scale>
          <a:sx n="91" d="100"/>
          <a:sy n="91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94945-3F2E-4156-A98E-1506C19B289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5395-FADA-4BDB-8CD8-FD95BC9D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47010D-371F-42FB-8C3C-FEF254D2066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9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7E82-F447-4329-85A3-DA2C9B94E0E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7DF7-492B-497C-A5EB-D3F3B716DC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09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79DB-B617-4CD7-8423-C895C9C591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3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749B-5DFF-4499-8027-51D24379740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0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0089-1408-4068-BB8A-7D87F79EA06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47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DBCA-CBB6-4256-A3CE-DABBB50DEB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3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8775F-19AF-460B-9986-F7747CF1CC5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86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9CD49-3625-4400-A873-1BD3295E5FB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54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8012-E14D-4D2B-BB2A-04F849E6D98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7380-656B-4742-AED2-4FCEC9CFE22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00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8963-4847-4B91-96E6-C7C1B39034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9F5D8D28-F772-428D-B5A3-5776A4C4659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Numbers representations</a:t>
            </a:r>
            <a:endParaRPr lang="ro-RO" sz="32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for </a:t>
            </a:r>
            <a:r>
              <a:rPr lang="en-US" sz="2400" b="1" i="1" dirty="0" smtClean="0"/>
              <a:t>integers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i="1" dirty="0" smtClean="0"/>
              <a:t>unsigned representation</a:t>
            </a:r>
            <a:r>
              <a:rPr lang="en-US" sz="2200" b="1" dirty="0" smtClean="0"/>
              <a:t>: only for natural numbers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 signed representations (codes)</a:t>
            </a:r>
            <a:r>
              <a:rPr lang="en-US" sz="2200" b="1" dirty="0" smtClean="0"/>
              <a:t>: for integers with sign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direct code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inverse code (one’s complement)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complementary code (two’s complement)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for </a:t>
            </a:r>
            <a:r>
              <a:rPr lang="en-US" sz="2400" b="1" i="1" dirty="0" smtClean="0"/>
              <a:t>real numbers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fixed-point representation</a:t>
            </a:r>
            <a:r>
              <a:rPr lang="en-US" sz="2200" b="1" dirty="0" smtClean="0"/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floating-point representation</a:t>
            </a:r>
            <a:endParaRPr lang="ro-RO" sz="2200" b="1" i="1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Addition and subtraction of integers   </a:t>
            </a:r>
            <a:br>
              <a:rPr lang="en-US" sz="3200" b="1" smtClean="0"/>
            </a:br>
            <a:r>
              <a:rPr lang="en-US" sz="3200" b="1" smtClean="0"/>
              <a:t>                                  in complementary code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631826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</a:t>
            </a:r>
            <a:endParaRPr lang="ro-RO" sz="3600" b="1" smtClean="0"/>
          </a:p>
        </p:txBody>
      </p:sp>
      <p:graphicFrame>
        <p:nvGraphicFramePr>
          <p:cNvPr id="22549" name="Group 21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77200" cy="49942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040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39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535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Subunitary convention</a:t>
            </a:r>
            <a:r>
              <a:rPr lang="ro-RO" smtClean="0"/>
              <a:t>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27" name="Group 51"/>
          <p:cNvGraphicFramePr>
            <a:graphicFrameLocks noGrp="1"/>
          </p:cNvGraphicFramePr>
          <p:nvPr>
            <p:ph type="tbl" idx="1"/>
          </p:nvPr>
        </p:nvGraphicFramePr>
        <p:xfrm>
          <a:off x="609600" y="3200400"/>
          <a:ext cx="8229600" cy="304800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581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10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800" b="1" i="1" u="sng" smtClean="0"/>
              <a:t>Codes</a:t>
            </a:r>
            <a:r>
              <a:rPr lang="en-US" sz="3800" smtClean="0"/>
              <a:t> </a:t>
            </a:r>
            <a:r>
              <a:rPr lang="en-US" sz="3800" b="1" smtClean="0"/>
              <a:t>for signed subunitary numbers</a:t>
            </a:r>
            <a:endParaRPr lang="ro-RO" sz="3800" b="1" smtClean="0"/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13617"/>
              </p:ext>
            </p:extLst>
          </p:nvPr>
        </p:nvGraphicFramePr>
        <p:xfrm>
          <a:off x="228600" y="1600200"/>
          <a:ext cx="8763000" cy="4530725"/>
        </p:xfrm>
        <a:graphic>
          <a:graphicData uri="http://schemas.openxmlformats.org/drawingml/2006/table">
            <a:tbl>
              <a:tblPr/>
              <a:tblGrid>
                <a:gridCol w="4267200"/>
                <a:gridCol w="4495800"/>
              </a:tblGrid>
              <a:tr h="4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1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24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6"/>
            <a:ext cx="3962400" cy="40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u="sng" smtClean="0"/>
              <a:t>Addition and subtraction</a:t>
            </a:r>
            <a:r>
              <a:rPr lang="en-US" sz="3200" b="1" smtClean="0"/>
              <a:t> of subunitary numbers in complementary code</a:t>
            </a:r>
            <a:endParaRPr lang="ro-RO" sz="3200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9"/>
            <a:ext cx="80772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Examples</a:t>
            </a:r>
            <a:r>
              <a:rPr lang="en-US" sz="3200" b="1" smtClean="0"/>
              <a:t> </a:t>
            </a:r>
            <a:r>
              <a:rPr lang="en-US" sz="3200" b="1" smtClean="0"/>
              <a:t/>
            </a:r>
            <a:br>
              <a:rPr lang="en-US" sz="3200" b="1" smtClean="0"/>
            </a:br>
            <a:r>
              <a:rPr lang="en-US" sz="3200" b="1" smtClean="0"/>
              <a:t>addition </a:t>
            </a:r>
            <a:r>
              <a:rPr lang="en-US" sz="3200" b="1" smtClean="0"/>
              <a:t>and </a:t>
            </a:r>
            <a:r>
              <a:rPr lang="en-US" sz="3200" b="1" smtClean="0"/>
              <a:t>subtraction of </a:t>
            </a:r>
            <a:r>
              <a:rPr lang="en-US" sz="3200" b="1" dirty="0" err="1" smtClean="0"/>
              <a:t>subunitary</a:t>
            </a:r>
            <a:r>
              <a:rPr lang="en-US" sz="3200" b="1" dirty="0" smtClean="0"/>
              <a:t> numbers</a:t>
            </a:r>
            <a:endParaRPr lang="ro-RO" sz="3200" b="1" dirty="0" smtClean="0"/>
          </a:p>
        </p:txBody>
      </p:sp>
      <p:graphicFrame>
        <p:nvGraphicFramePr>
          <p:cNvPr id="29719" name="Group 23"/>
          <p:cNvGraphicFramePr>
            <a:graphicFrameLocks noGrp="1"/>
          </p:cNvGraphicFramePr>
          <p:nvPr>
            <p:ph idx="1"/>
          </p:nvPr>
        </p:nvGraphicFramePr>
        <p:xfrm>
          <a:off x="914400" y="1447800"/>
          <a:ext cx="7772400" cy="52324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77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553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6944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Fixed-point representation</a:t>
            </a:r>
            <a:r>
              <a:rPr lang="ro-RO" sz="3200" smtClean="0"/>
              <a:t> </a:t>
            </a:r>
            <a:r>
              <a:rPr lang="en-US" sz="3200" b="1" smtClean="0"/>
              <a:t>of real numbers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530725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smtClean="0"/>
              <a:t>Dimensions of memory location:  </a:t>
            </a:r>
            <a:r>
              <a:rPr lang="en-US" sz="2000" b="1" i="1" smtClean="0"/>
              <a:t>n </a:t>
            </a:r>
            <a:r>
              <a:rPr lang="en-US" sz="2000" b="1" smtClean="0"/>
              <a:t>= 16,32,64  bits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smtClean="0"/>
              <a:t>3 zones of the memory location with predefined dimensions (1,I,F): </a:t>
            </a:r>
            <a:r>
              <a:rPr lang="it-IT" sz="2000" b="1" smtClean="0"/>
              <a:t>1+I+F = </a:t>
            </a:r>
            <a:r>
              <a:rPr lang="it-IT" sz="2000" b="1" i="1" smtClean="0"/>
              <a:t>n </a:t>
            </a:r>
            <a:r>
              <a:rPr lang="it-IT" sz="2000" b="1" smtClean="0"/>
              <a:t>bits 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endParaRPr lang="en-US" sz="500" b="1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u="sng" smtClean="0"/>
              <a:t>the most significant bit (S)</a:t>
            </a:r>
            <a:r>
              <a:rPr lang="en-US" sz="2000" b="1" smtClean="0"/>
              <a:t>, position </a:t>
            </a:r>
            <a:r>
              <a:rPr lang="en-US" sz="2000" b="1" i="1" smtClean="0"/>
              <a:t>n</a:t>
            </a:r>
            <a:r>
              <a:rPr lang="en-US" sz="2000" b="1" smtClean="0"/>
              <a:t>-1, is the sign bit with the values: 0 for positive numbers and 1 for negative numbers;</a:t>
            </a:r>
          </a:p>
          <a:p>
            <a:pPr lvl="1" eaLnBrk="1" hangingPunct="1">
              <a:buClr>
                <a:schemeClr val="tx1"/>
              </a:buClr>
            </a:pPr>
            <a:endParaRPr lang="en-US" sz="500" b="1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smtClean="0"/>
              <a:t>the decimal point has a </a:t>
            </a:r>
            <a:r>
              <a:rPr lang="en-US" sz="2000" b="1" i="1" u="sng" smtClean="0"/>
              <a:t>fixed position</a:t>
            </a:r>
            <a:r>
              <a:rPr lang="en-US" sz="2000" b="1" smtClean="0"/>
              <a:t>, a virtual one, separating the integer part from the fractional one;</a:t>
            </a:r>
            <a:endParaRPr lang="ro-RO" sz="2000" b="1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Fixed-point representation (contd.)</a:t>
            </a:r>
            <a:endParaRPr lang="ro-RO" sz="32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u="sng" dirty="0" smtClean="0"/>
              <a:t>the integer part</a:t>
            </a:r>
            <a:r>
              <a:rPr lang="en-US" sz="1800" b="1" dirty="0" smtClean="0"/>
              <a:t> (I bits) 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memorizes (aligned to the right relative to the virtual position of the decimal point) the digits of the absolute integer value of the number converted into binary;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&gt; the number of digits of the binary representation of the absolute integer value of the number, the remaining bits to the left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&lt;  the number of digits of the binary representation of the absolute value of the number, then </a:t>
            </a:r>
            <a:r>
              <a:rPr lang="en-US" sz="1800" b="1" u="sng" dirty="0" smtClean="0"/>
              <a:t>the most significant digits of the integer part are lost   </a:t>
            </a:r>
            <a:r>
              <a:rPr lang="en-US" sz="1800" b="1" dirty="0" smtClean="0">
                <a:solidFill>
                  <a:schemeClr val="accent2"/>
                </a:solidFill>
              </a:rPr>
              <a:t>(!! disadvantage).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dirty="0" smtClean="0"/>
              <a:t>t</a:t>
            </a:r>
            <a:r>
              <a:rPr lang="en-US" sz="1800" b="1" u="sng" dirty="0" smtClean="0"/>
              <a:t>he fractional part</a:t>
            </a:r>
            <a:r>
              <a:rPr lang="en-US" sz="1800" b="1" dirty="0" smtClean="0"/>
              <a:t> (F bits)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memorizes (aligned to the left relative to the virtual position of the decimal point) the digits of the fractional part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&gt; the number of binary digits of the fractional part then the remaining digits to the right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&lt; the number of binary digits of the fractional part then the least significant digits of the fractional part are lost.</a:t>
            </a:r>
            <a:r>
              <a:rPr lang="en-US" sz="1800" dirty="0" smtClean="0"/>
              <a:t> </a:t>
            </a:r>
            <a:endParaRPr lang="ro-RO" sz="1800" dirty="0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Fixed-point representation (contd.)</a:t>
            </a:r>
            <a:endParaRPr lang="ro-RO" sz="2600" b="1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1</a:t>
            </a:r>
            <a:endParaRPr lang="ro-RO" sz="2600" b="1" u="sn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111250"/>
            <a:ext cx="76962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325438"/>
          </a:xfrm>
        </p:spPr>
        <p:txBody>
          <a:bodyPr/>
          <a:lstStyle/>
          <a:p>
            <a:pPr eaLnBrk="1" hangingPunct="1"/>
            <a:r>
              <a:rPr lang="it-IT" sz="2800" b="1" dirty="0" smtClean="0"/>
              <a:t>Binary representations of integers</a:t>
            </a:r>
            <a:endParaRPr lang="ro-RO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" y="1198562"/>
            <a:ext cx="86106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2</a:t>
            </a:r>
            <a:endParaRPr lang="ro-RO" sz="2600" b="1" u="sng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2263"/>
            <a:ext cx="8153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 </a:t>
            </a:r>
            <a:r>
              <a:rPr lang="en-US" sz="2800" b="1" smtClean="0"/>
              <a:t>Floating point representation of real numbers</a:t>
            </a:r>
            <a:endParaRPr lang="ro-RO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smtClean="0"/>
              <a:t>used to represent very large and very small numbers with a high precision</a:t>
            </a:r>
            <a:endParaRPr lang="en-US" sz="2000" b="1" i="1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i="1" u="sng" smtClean="0"/>
              <a:t>advantage</a:t>
            </a:r>
            <a:r>
              <a:rPr lang="en-US" sz="2000" b="1" smtClean="0"/>
              <a:t>: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smtClean="0"/>
              <a:t>          if there is an overflow, then the </a:t>
            </a:r>
            <a:r>
              <a:rPr lang="en-US" sz="2000" b="1" i="1" smtClean="0"/>
              <a:t>least significant digits are lost</a:t>
            </a:r>
            <a:endParaRPr lang="ro-RO" sz="2000" b="1" i="1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Definitions</a:t>
            </a:r>
            <a:endParaRPr lang="ro-RO" sz="32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Floating point representation (contd.)</a:t>
            </a:r>
            <a:endParaRPr lang="ro-RO" sz="32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it-IT" sz="2800" b="1" smtClean="0"/>
              <a:t>IEEE Standards:  1&lt;mantissa&lt; 2</a:t>
            </a:r>
            <a:r>
              <a:rPr lang="ro-RO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865187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Floating point representation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Min and max values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9475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5540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700" b="1" dirty="0" smtClean="0"/>
              <a:t>      </a:t>
            </a:r>
            <a:r>
              <a:rPr lang="en-US" sz="2700" b="1" u="sng" dirty="0" smtClean="0"/>
              <a:t>Example</a:t>
            </a:r>
            <a:r>
              <a:rPr lang="en-US" sz="2700" b="1" dirty="0" smtClean="0"/>
              <a:t>: </a:t>
            </a:r>
            <a:r>
              <a:rPr lang="en-US" sz="2400" b="1" dirty="0" smtClean="0"/>
              <a:t>Represent in floating point notation,</a:t>
            </a:r>
            <a:br>
              <a:rPr lang="en-US" sz="2400" b="1" dirty="0" smtClean="0"/>
            </a:br>
            <a:r>
              <a:rPr lang="en-US" sz="2400" b="1" dirty="0" smtClean="0"/>
              <a:t>             single precision, with mantissa&gt;1, the number  2530,41.</a:t>
            </a:r>
            <a:endParaRPr lang="ro-RO" sz="24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176"/>
            <a:ext cx="8534400" cy="5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65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2800" b="1" dirty="0" smtClean="0"/>
              <a:t>Unsigned representation</a:t>
            </a:r>
            <a:endParaRPr lang="ro-RO" sz="28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4" y="15240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Examples of representations and operations on 8 bits</a:t>
            </a:r>
            <a:endParaRPr lang="ro-RO" sz="2800" b="1" smtClean="0"/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4364038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Signed representations – </a:t>
            </a:r>
            <a:r>
              <a:rPr lang="en-US" sz="2800" b="1" i="1" u="sng" dirty="0" smtClean="0"/>
              <a:t>codes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dirty="0" smtClean="0"/>
              <a:t>		(direct, inverse, complementary)</a:t>
            </a:r>
            <a:endParaRPr lang="ro-RO" sz="2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24000"/>
            <a:ext cx="8001000" cy="478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 b="1" smtClean="0"/>
              <a:t>Direct code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b="1" smtClean="0"/>
              <a:t>Inverse code (one’s complement)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7" y="1524000"/>
            <a:ext cx="80010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Complementary code (two’s complement)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4" y="1503362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 of codes on 8 bits</a:t>
            </a:r>
            <a:endParaRPr lang="ro-RO" sz="3600" b="1" smtClean="0"/>
          </a:p>
        </p:txBody>
      </p:sp>
      <p:graphicFrame>
        <p:nvGraphicFramePr>
          <p:cNvPr id="18460" name="Group 28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6705600" cy="46482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26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7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10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2" ma:contentTypeDescription="Create a new document." ma:contentTypeScope="" ma:versionID="e616d37a9cccb7f76f6b8b11a656928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c2ba795f7c66e19596c0c48ef2b95e03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9CF716-D6B4-478B-BEF6-E1B652099537}"/>
</file>

<file path=customXml/itemProps2.xml><?xml version="1.0" encoding="utf-8"?>
<ds:datastoreItem xmlns:ds="http://schemas.openxmlformats.org/officeDocument/2006/customXml" ds:itemID="{A604A540-3223-48BD-94D2-AA889FD47E76}"/>
</file>

<file path=customXml/itemProps3.xml><?xml version="1.0" encoding="utf-8"?>
<ds:datastoreItem xmlns:ds="http://schemas.openxmlformats.org/officeDocument/2006/customXml" ds:itemID="{3672DF81-9FD6-41DC-8C70-4CA4A3136F04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3093</TotalTime>
  <Words>450</Words>
  <Application>Microsoft Office PowerPoint</Application>
  <PresentationFormat>On-screen Show (4:3)</PresentationFormat>
  <Paragraphs>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Layers</vt:lpstr>
      <vt:lpstr>Numbers representations</vt:lpstr>
      <vt:lpstr>Binary representations of integers</vt:lpstr>
      <vt:lpstr>Unsigned representation</vt:lpstr>
      <vt:lpstr>Examples of representations and operations on 8 bits</vt:lpstr>
      <vt:lpstr>Signed representations – codes   (direct, inverse, complementary)</vt:lpstr>
      <vt:lpstr>Direct code</vt:lpstr>
      <vt:lpstr>Inverse code (one’s complement)</vt:lpstr>
      <vt:lpstr>Complementary code (two’s complement)</vt:lpstr>
      <vt:lpstr>Examples of codes on 8 bits</vt:lpstr>
      <vt:lpstr>Addition and subtraction of integers                                      in complementary code</vt:lpstr>
      <vt:lpstr>Examples</vt:lpstr>
      <vt:lpstr>Subunitary convention </vt:lpstr>
      <vt:lpstr>Codes for signed subunitary numbers</vt:lpstr>
      <vt:lpstr>Addition and subtraction of subunitary numbers in complementary code</vt:lpstr>
      <vt:lpstr>Examples  addition and subtraction of subunitary numbers</vt:lpstr>
      <vt:lpstr>Fixed-point representation of real numbers</vt:lpstr>
      <vt:lpstr>Fixed-point representation (contd.)</vt:lpstr>
      <vt:lpstr>Fixed-point representation (contd.)</vt:lpstr>
      <vt:lpstr>Example 1</vt:lpstr>
      <vt:lpstr>Example 2</vt:lpstr>
      <vt:lpstr> Floating point representation of real numbers</vt:lpstr>
      <vt:lpstr>Definitions</vt:lpstr>
      <vt:lpstr>Floating point representation (contd.)</vt:lpstr>
      <vt:lpstr>IEEE Standards:  1&lt;mantissa&lt; 2 </vt:lpstr>
      <vt:lpstr>Floating point representation (contd.)</vt:lpstr>
      <vt:lpstr>Min and max values</vt:lpstr>
      <vt:lpstr>      Example: Represent in floating point notation,              single precision, with mantissa&gt;1, the number  2530,41.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representations</dc:title>
  <dc:creator>Iulian Lupea</dc:creator>
  <cp:lastModifiedBy>MIHAELA-ANA LUPEA</cp:lastModifiedBy>
  <cp:revision>94</cp:revision>
  <dcterms:created xsi:type="dcterms:W3CDTF">2017-10-08T16:17:14Z</dcterms:created>
  <dcterms:modified xsi:type="dcterms:W3CDTF">2021-09-29T17:55:03Z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