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58" r:id="rId6"/>
    <p:sldId id="278" r:id="rId7"/>
    <p:sldId id="277" r:id="rId8"/>
    <p:sldId id="268" r:id="rId9"/>
    <p:sldId id="274" r:id="rId10"/>
    <p:sldId id="275" r:id="rId11"/>
    <p:sldId id="261" r:id="rId12"/>
    <p:sldId id="279" r:id="rId13"/>
    <p:sldId id="263" r:id="rId14"/>
    <p:sldId id="280" r:id="rId15"/>
    <p:sldId id="284" r:id="rId16"/>
    <p:sldId id="264" r:id="rId17"/>
    <p:sldId id="269" r:id="rId18"/>
    <p:sldId id="281" r:id="rId19"/>
    <p:sldId id="282" r:id="rId20"/>
    <p:sldId id="271" r:id="rId21"/>
    <p:sldId id="283" r:id="rId22"/>
    <p:sldId id="272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8511-F8C1-4501-BAE3-E47A8F56BF21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E60E660-5F57-450B-B3B3-12C7CDCB2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421-EAB6-4B56-A265-5C24553DD571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23D7-3D88-47F9-BF53-6F74EE3B3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2F9D-FF3C-496C-9653-8CBA42AAA6AE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184D-3960-475A-BDCD-A692F38C2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A8FA1-3DE6-477F-90A9-6950711104D4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BE1CFF-1F7F-4EBC-A29E-3A272B922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177B-F6D0-4BEA-B172-A18E1208319E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298BA1-011E-4273-9959-6BD73777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C806-54BF-434A-8D64-5BC005035DD3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2E80-E127-4886-A497-02612D688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B5FF-2B48-4937-8879-C9E606981607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3C2D-69BC-4839-B8C6-E46276E9F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B97A55-5891-41B9-92C5-5A0BC8A85915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72590-86E1-44FE-A533-6B41CCE21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ED46-CDBA-4DF4-B60C-A1FD734F0C44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714B0-A285-4EBF-A3BD-98CE78BBF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98EAF-F47B-46D4-9B60-6C5752A3E5D7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5BEBF-E006-4A75-9338-B3BC463D0A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26724-9D4B-484D-80A9-55FFB1381CEE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19341-401A-48AB-BD98-56757208A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16E71-3A5E-4EA2-A165-27D7A31B1F7B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75F09A5-61FD-4C0F-A282-A73F6C0B8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9" r:id="rId4"/>
    <p:sldLayoutId id="2147483768" r:id="rId5"/>
    <p:sldLayoutId id="2147483773" r:id="rId6"/>
    <p:sldLayoutId id="2147483767" r:id="rId7"/>
    <p:sldLayoutId id="2147483774" r:id="rId8"/>
    <p:sldLayoutId id="2147483775" r:id="rId9"/>
    <p:sldLayoutId id="2147483766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9.png"/><Relationship Id="rId18" Type="http://schemas.openxmlformats.org/officeDocument/2006/relationships/image" Target="../media/image34.wmf"/><Relationship Id="rId3" Type="http://schemas.openxmlformats.org/officeDocument/2006/relationships/image" Target="../media/image2.png"/><Relationship Id="rId21" Type="http://schemas.openxmlformats.org/officeDocument/2006/relationships/image" Target="../media/image35.wmf"/><Relationship Id="rId7" Type="http://schemas.openxmlformats.org/officeDocument/2006/relationships/image" Target="../media/image37.png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pn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3.wmf"/><Relationship Id="rId10" Type="http://schemas.openxmlformats.org/officeDocument/2006/relationships/image" Target="../media/image3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cap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Syntactic Approach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 (CONTD.)</a:t>
            </a:r>
            <a:endParaRPr lang="en-US" sz="2400" cap="none" smtClean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cap="none" smtClean="0"/>
              <a:t>PROPOSITIONAL INFERENCE RULES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792162"/>
          </a:xfrm>
        </p:spPr>
        <p:txBody>
          <a:bodyPr>
            <a:noAutofit/>
          </a:bodyPr>
          <a:lstStyle/>
          <a:p>
            <a:r>
              <a:rPr lang="en-US" sz="1600" b="1" cap="none" dirty="0" smtClean="0"/>
              <a:t>WHICH RULE OF INFERENCE IS USED IN EACH ARGUMENT BELOW?</a:t>
            </a:r>
            <a:br>
              <a:rPr lang="en-US" sz="1600" b="1" cap="none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5800"/>
            <a:ext cx="8145517" cy="762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2930"/>
              </p:ext>
            </p:extLst>
          </p:nvPr>
        </p:nvGraphicFramePr>
        <p:xfrm>
          <a:off x="6705600" y="1066800"/>
          <a:ext cx="914400" cy="30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4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914400" cy="30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03" y="1432049"/>
            <a:ext cx="8145517" cy="717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99708"/>
              </p:ext>
            </p:extLst>
          </p:nvPr>
        </p:nvGraphicFramePr>
        <p:xfrm>
          <a:off x="6846887" y="1722438"/>
          <a:ext cx="963188" cy="31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5" name="Equation" r:id="rId8" imgW="634725" imgH="203112" progId="Equation.3">
                  <p:embed/>
                </p:oleObj>
              </mc:Choice>
              <mc:Fallback>
                <p:oleObj name="Equation" r:id="rId8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722438"/>
                        <a:ext cx="963188" cy="314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74" y="2132220"/>
            <a:ext cx="8132577" cy="1086681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62644"/>
              </p:ext>
            </p:extLst>
          </p:nvPr>
        </p:nvGraphicFramePr>
        <p:xfrm>
          <a:off x="6676006" y="2630420"/>
          <a:ext cx="1324994" cy="3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6" name="Equation" r:id="rId11" imgW="837836" imgH="203112" progId="Equation.3">
                  <p:embed/>
                </p:oleObj>
              </mc:Choice>
              <mc:Fallback>
                <p:oleObj name="Equation" r:id="rId11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2630420"/>
                        <a:ext cx="1324994" cy="32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02" y="3218901"/>
            <a:ext cx="8123951" cy="1104226"/>
          </a:xfrm>
          <a:prstGeom prst="rect">
            <a:avLst/>
          </a:prstGeom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99279"/>
              </p:ext>
            </p:extLst>
          </p:nvPr>
        </p:nvGraphicFramePr>
        <p:xfrm>
          <a:off x="6655589" y="3785485"/>
          <a:ext cx="1503872" cy="30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Equation" r:id="rId14" imgW="1028254" imgH="203112" progId="Equation.3">
                  <p:embed/>
                </p:oleObj>
              </mc:Choice>
              <mc:Fallback>
                <p:oleObj name="Equation" r:id="rId14" imgW="1028254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89" y="3785485"/>
                        <a:ext cx="1503872" cy="301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73" y="4305582"/>
            <a:ext cx="8130654" cy="1028418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780"/>
              </p:ext>
            </p:extLst>
          </p:nvPr>
        </p:nvGraphicFramePr>
        <p:xfrm>
          <a:off x="6676006" y="4923637"/>
          <a:ext cx="1512678" cy="22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name="Equation" r:id="rId17" imgW="1409088" imgH="203112" progId="Equation.3">
                  <p:embed/>
                </p:oleObj>
              </mc:Choice>
              <mc:Fallback>
                <p:oleObj name="Equation" r:id="rId17" imgW="140908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4923637"/>
                        <a:ext cx="1512678" cy="221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02" y="5332074"/>
            <a:ext cx="8123951" cy="1106613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4217"/>
              </p:ext>
            </p:extLst>
          </p:nvPr>
        </p:nvGraphicFramePr>
        <p:xfrm>
          <a:off x="6696489" y="5908167"/>
          <a:ext cx="1228311" cy="29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9" name="Equation" r:id="rId20" imgW="863225" imgH="203112" progId="Equation.3">
                  <p:embed/>
                </p:oleObj>
              </mc:Choice>
              <mc:Fallback>
                <p:oleObj name="Equation" r:id="rId20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489" y="5908167"/>
                        <a:ext cx="1228311" cy="29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FALLACIES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2484"/>
            <a:ext cx="7239000" cy="44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472754"/>
            <a:ext cx="56388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FALLACIES (contd.)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290998" cy="47244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ÎNŢELEPCIUNE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382000" cy="3948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1648167" cy="19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9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91" y="228600"/>
            <a:ext cx="7982309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THEOREM OF DEDUCTION AND ITS REVERSE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u="sng" cap="none" smtClean="0"/>
              <a:t>Theorem of deduction - consequences</a:t>
            </a:r>
            <a:endParaRPr lang="en-US" sz="2700" u="sng" cap="none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u="sng" dirty="0" smtClean="0"/>
              <a:t>Proof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329"/>
            <a:ext cx="6477000" cy="58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7486650" cy="35623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EXAMPLE</a:t>
            </a:r>
            <a:r>
              <a:rPr lang="en-US" sz="2400" cap="none" dirty="0"/>
              <a:t> </a:t>
            </a:r>
            <a:r>
              <a:rPr lang="en-US" sz="2400" b="1" cap="none" dirty="0"/>
              <a:t>4 </a:t>
            </a:r>
            <a:r>
              <a:rPr lang="en-US" sz="2400" cap="none" dirty="0"/>
              <a:t>– THEOREM OF DEDUCTION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924800" cy="2060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3043330"/>
            <a:ext cx="7307931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677"/>
            <a:ext cx="5867400" cy="50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2600"/>
            <a:ext cx="2943225" cy="533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175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(FORMAL) SYSTEM</a:t>
            </a:r>
            <a:r>
              <a:rPr lang="en-US" sz="2000" cap="none" dirty="0" smtClean="0"/>
              <a:t>: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0" y="990600"/>
            <a:ext cx="8215313" cy="5029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43404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EXAMPLE 4</a:t>
            </a:r>
            <a:r>
              <a:rPr lang="en-US" sz="2400" cap="none" dirty="0" smtClean="0"/>
              <a:t> (CONTD.)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90600"/>
            <a:ext cx="76962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u="sng" cap="none" dirty="0"/>
              <a:t>EXAMPLE 4</a:t>
            </a:r>
            <a:r>
              <a:rPr lang="en-US" sz="2400" cap="none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" y="845389"/>
            <a:ext cx="69818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51" y="2245564"/>
            <a:ext cx="36861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51" y="3125907"/>
            <a:ext cx="2705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3996725"/>
            <a:ext cx="66198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6" y="4838968"/>
            <a:ext cx="31623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6" y="5646526"/>
            <a:ext cx="6948488" cy="85491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EXAMPLE 4</a:t>
            </a:r>
            <a:r>
              <a:rPr lang="en-US" sz="2400" cap="none" smtClean="0"/>
              <a:t> (CONTD.)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419600"/>
            <a:ext cx="4953000" cy="1981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DECISION PROBLEMS</a:t>
            </a:r>
            <a:r>
              <a:rPr lang="en-US" sz="2400" cap="none" smtClean="0"/>
              <a:t> </a:t>
            </a:r>
            <a:br>
              <a:rPr lang="en-US" sz="2400" cap="none" smtClean="0"/>
            </a:br>
            <a:r>
              <a:rPr lang="en-US" sz="2400" cap="none" smtClean="0"/>
              <a:t>	                </a:t>
            </a:r>
            <a:r>
              <a:rPr lang="en-US" sz="2400" b="1" u="sng" cap="none" smtClean="0"/>
              <a:t>IN PROPOSITIONAL LOGIC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cap="none" smtClean="0"/>
              <a:t>CLASSIFICATION OF PROOF METHODS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PROPERTIES OF DERIVABILITY RELATION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200" b="1" u="sng" cap="none" dirty="0" smtClean="0"/>
              <a:t>EXAMPLE</a:t>
            </a:r>
            <a:r>
              <a:rPr lang="en-US" sz="2200" u="sng" cap="none" dirty="0" smtClean="0"/>
              <a:t> </a:t>
            </a:r>
            <a:r>
              <a:rPr lang="en-US" sz="2200" b="1" u="sng" cap="none" dirty="0" smtClean="0"/>
              <a:t>1</a:t>
            </a:r>
            <a:r>
              <a:rPr lang="en-US" sz="2200" u="sng" cap="none" dirty="0" smtClean="0"/>
              <a:t> OF REASONING MODELING: </a:t>
            </a:r>
            <a:r>
              <a:rPr lang="en-US" sz="2200" i="1" u="sng" cap="none" dirty="0" smtClean="0"/>
              <a:t>PARTY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68" y="1600200"/>
            <a:ext cx="5562600" cy="3657600"/>
          </a:xfrm>
          <a:noFill/>
        </p:spPr>
      </p:pic>
      <p:pic>
        <p:nvPicPr>
          <p:cNvPr id="1229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3581400" cy="2362200"/>
          </a:xfrm>
          <a:noFill/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624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7010400" cy="1891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" y="2724795"/>
            <a:ext cx="4206815" cy="4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20" y="3175892"/>
            <a:ext cx="5105400" cy="39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3753082"/>
            <a:ext cx="4982653" cy="32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5" y="4251394"/>
            <a:ext cx="5471988" cy="35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4817563"/>
            <a:ext cx="5629275" cy="35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273835"/>
            <a:ext cx="7543800" cy="76603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559" y="1090143"/>
            <a:ext cx="1714500" cy="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EXAMPLE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4295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62357"/>
            <a:ext cx="7124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948257"/>
            <a:ext cx="58864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4191000"/>
            <a:ext cx="258127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22728"/>
            <a:ext cx="7953375" cy="52387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320" y="1882983"/>
            <a:ext cx="1714500" cy="42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95" y="2306244"/>
            <a:ext cx="1914525" cy="2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PROPERTIES OF PROPOSITIONAL LOGIC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7848600" cy="49466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3581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76200"/>
            <a:ext cx="708025" cy="8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991AF8-8012-4E96-B624-8D10BDAA246D}"/>
</file>

<file path=customXml/itemProps2.xml><?xml version="1.0" encoding="utf-8"?>
<ds:datastoreItem xmlns:ds="http://schemas.openxmlformats.org/officeDocument/2006/customXml" ds:itemID="{2EFBE6FA-D6E3-4E7B-86D1-991B83E1B866}"/>
</file>

<file path=customXml/itemProps3.xml><?xml version="1.0" encoding="utf-8"?>
<ds:datastoreItem xmlns:ds="http://schemas.openxmlformats.org/officeDocument/2006/customXml" ds:itemID="{AE230A62-AF16-4ACC-9014-37124D1866C9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1883</TotalTime>
  <Words>90</Words>
  <Application>Microsoft Office PowerPoint</Application>
  <PresentationFormat>On-screen Show (4:3)</PresentationFormat>
  <Paragraphs>24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Wingdings</vt:lpstr>
      <vt:lpstr>Wingdings 2</vt:lpstr>
      <vt:lpstr>Oriel</vt:lpstr>
      <vt:lpstr>Equation</vt:lpstr>
      <vt:lpstr>           PROPOSITIONAL LOGIC</vt:lpstr>
      <vt:lpstr>AXIOMATIC (FORMAL) SYSTEM:</vt:lpstr>
      <vt:lpstr>DEDUCTION</vt:lpstr>
      <vt:lpstr>PROPERTIES OF DERIVABILITY RELATION</vt:lpstr>
      <vt:lpstr>EXAMPLE 1 OF REASONING MODELING: PARTY</vt:lpstr>
      <vt:lpstr>PowerPoint Presentation</vt:lpstr>
      <vt:lpstr>EXAMPLE 2</vt:lpstr>
      <vt:lpstr>PROPERTIES OF PROPOSITIONAL LOGIC</vt:lpstr>
      <vt:lpstr>COMPACTNESS PROPERTY</vt:lpstr>
      <vt:lpstr>COMPACTNESS PROPERTY (CONTD.)</vt:lpstr>
      <vt:lpstr>PROPOSITIONAL INFERENCE RULES</vt:lpstr>
      <vt:lpstr>WHICH RULE OF INFERENCE IS USED IN EACH ARGUMENT BELOW? </vt:lpstr>
      <vt:lpstr>FALLACIES</vt:lpstr>
      <vt:lpstr>FALLACIES (contd.)</vt:lpstr>
      <vt:lpstr>    ÎNŢELEPCIUNE</vt:lpstr>
      <vt:lpstr>THEOREM OF DEDUCTION AND ITS REVERSE</vt:lpstr>
      <vt:lpstr>       Theorem of deduction - consequences</vt:lpstr>
      <vt:lpstr>Proof</vt:lpstr>
      <vt:lpstr>EXAMPLE 4 – THEOREM OF DEDUCTION</vt:lpstr>
      <vt:lpstr>EXAMPLE 4 (CONTD.)</vt:lpstr>
      <vt:lpstr>EXAMPLE 4 (CONTD.)</vt:lpstr>
      <vt:lpstr>EXAMPLE 4 (CONTD.)</vt:lpstr>
      <vt:lpstr>DECISION PROBLEMS                   IN PROPOSITIONAL LOGIC</vt:lpstr>
      <vt:lpstr>CLASSIFICATION OF PROOF METHODS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MIHAELA-ANA LUPEA</cp:lastModifiedBy>
  <cp:revision>109</cp:revision>
  <dcterms:created xsi:type="dcterms:W3CDTF">2017-10-24T14:24:02Z</dcterms:created>
  <dcterms:modified xsi:type="dcterms:W3CDTF">2021-10-19T06:08:57Z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