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73" r:id="rId2"/>
    <p:sldId id="274" r:id="rId3"/>
    <p:sldId id="275" r:id="rId4"/>
    <p:sldId id="260" r:id="rId5"/>
    <p:sldId id="258" r:id="rId6"/>
    <p:sldId id="259" r:id="rId7"/>
    <p:sldId id="261" r:id="rId8"/>
    <p:sldId id="262" r:id="rId9"/>
    <p:sldId id="264" r:id="rId10"/>
    <p:sldId id="263" r:id="rId11"/>
    <p:sldId id="282" r:id="rId12"/>
    <p:sldId id="280" r:id="rId13"/>
    <p:sldId id="279" r:id="rId14"/>
    <p:sldId id="278" r:id="rId15"/>
    <p:sldId id="266" r:id="rId16"/>
    <p:sldId id="276" r:id="rId17"/>
    <p:sldId id="267" r:id="rId18"/>
    <p:sldId id="281" r:id="rId19"/>
    <p:sldId id="269" r:id="rId20"/>
    <p:sldId id="270" r:id="rId21"/>
    <p:sldId id="284" r:id="rId22"/>
    <p:sldId id="283" r:id="rId23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6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 smtClean="0"/>
            </a:p>
          </p:txBody>
        </p:sp>
      </p:grpSp>
      <p:sp>
        <p:nvSpPr>
          <p:cNvPr id="46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46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98A5A24-8A6B-430E-A0FA-E8B3A57652F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7205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E8AFB-02A9-4E98-8676-C34678F1F79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381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C08AD-0885-4384-89BD-811E855B835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273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6218D-6463-49AC-AD12-B9C73BF1A50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08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2E92-CD6E-45B2-BCEE-CBC3B29184F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762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401DE-933F-4AAE-BC74-B3BFDB2BF4A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3506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A1650-9BD3-4C9C-9BE0-9BE8252D634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718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79772-4598-435D-BAFB-2AD8F52E901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3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BAF97-CB85-4F55-B553-AA7AEA63C83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346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31009-5BE9-46CF-B81B-13049D4E2C7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476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D3B31-F824-40D5-81F3-86EC92C7EAD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817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90B87-5F8E-40FF-A4CB-C9ABEDCB3BE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778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2400" dirty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E5FFC7C-C34C-4738-90FB-C112F8395C8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42900" y="307975"/>
            <a:ext cx="7696200" cy="914400"/>
          </a:xfrm>
        </p:spPr>
        <p:txBody>
          <a:bodyPr/>
          <a:lstStyle/>
          <a:p>
            <a:r>
              <a:rPr lang="en-US" sz="2400" b="1" u="sng" dirty="0" smtClean="0"/>
              <a:t>DECISION PROBLEMS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	   </a:t>
            </a:r>
            <a:r>
              <a:rPr lang="en-US" sz="2400" b="1" u="sng" dirty="0" smtClean="0"/>
              <a:t>IN PROPOSITIONAL/PREDICATE LOGIC</a:t>
            </a:r>
          </a:p>
        </p:txBody>
      </p:sp>
      <p:sp>
        <p:nvSpPr>
          <p:cNvPr id="307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8962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03300"/>
            <a:ext cx="8534400" cy="762000"/>
          </a:xfrm>
        </p:spPr>
        <p:txBody>
          <a:bodyPr/>
          <a:lstStyle/>
          <a:p>
            <a:pPr eaLnBrk="1" hangingPunct="1"/>
            <a:r>
              <a:rPr lang="en-US" sz="2400" b="1" u="sng" dirty="0" smtClean="0"/>
              <a:t>Theorems </a:t>
            </a:r>
            <a:br>
              <a:rPr lang="en-US" sz="2400" b="1" u="sng" dirty="0" smtClean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000" b="1" dirty="0" smtClean="0"/>
              <a:t>Semantic tableaux method – a </a:t>
            </a:r>
            <a:r>
              <a:rPr lang="en-US" sz="2000" b="1" i="1" dirty="0" smtClean="0"/>
              <a:t>refutation</a:t>
            </a:r>
            <a:r>
              <a:rPr lang="en-US" sz="2000" b="1" dirty="0" smtClean="0"/>
              <a:t> proof method</a:t>
            </a:r>
            <a:endParaRPr lang="ro-RO" sz="2000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24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46" y="1981200"/>
            <a:ext cx="7815842" cy="4151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Predicate logic - undecidable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60550"/>
            <a:ext cx="8201891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8" y="4475911"/>
            <a:ext cx="8392881" cy="1924889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"/>
            <a:ext cx="6781800" cy="64805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1" y="152400"/>
            <a:ext cx="1276350" cy="409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3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 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17780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33" y="945356"/>
            <a:ext cx="84772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9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1200150" cy="25717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39817"/>
            <a:ext cx="5962650" cy="589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6096000"/>
            <a:ext cx="60864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49325" y="803275"/>
            <a:ext cx="8181975" cy="838200"/>
          </a:xfrm>
        </p:spPr>
        <p:txBody>
          <a:bodyPr/>
          <a:lstStyle/>
          <a:p>
            <a:pPr eaLnBrk="1" hangingPunct="1"/>
            <a:r>
              <a:rPr lang="en-US" sz="2200" b="1" u="sng" smtClean="0"/>
              <a:t>Example 3</a:t>
            </a:r>
            <a:r>
              <a:rPr lang="en-US" sz="2200" smtClean="0"/>
              <a:t>. </a:t>
            </a:r>
            <a:br>
              <a:rPr lang="en-US" sz="2200" smtClean="0"/>
            </a:br>
            <a:r>
              <a:rPr lang="en-US" sz="2200" smtClean="0"/>
              <a:t>Prove the validity of</a:t>
            </a:r>
            <a:br>
              <a:rPr lang="en-US" sz="2200" smtClean="0"/>
            </a:br>
            <a:endParaRPr lang="ro-RO" sz="2200" smtClean="0"/>
          </a:p>
        </p:txBody>
      </p:sp>
      <p:pic>
        <p:nvPicPr>
          <p:cNvPr id="122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81125"/>
            <a:ext cx="5543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59075" y="3067050"/>
            <a:ext cx="3676650" cy="95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2073275"/>
            <a:ext cx="39624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4070350"/>
            <a:ext cx="43148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4495800"/>
            <a:ext cx="421481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5249863"/>
            <a:ext cx="64865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222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4626" y="1004094"/>
            <a:ext cx="1143000" cy="15017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48600" y="2819400"/>
            <a:ext cx="1181100" cy="1065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30" y="76200"/>
            <a:ext cx="7793037" cy="430917"/>
          </a:xfrm>
        </p:spPr>
        <p:txBody>
          <a:bodyPr/>
          <a:lstStyle/>
          <a:p>
            <a:r>
              <a:rPr lang="en-US" sz="2000" b="1" u="sng" dirty="0"/>
              <a:t>Example 4</a:t>
            </a:r>
            <a:r>
              <a:rPr lang="en-US" sz="2000" b="1" dirty="0"/>
              <a:t>.</a:t>
            </a:r>
            <a:r>
              <a:rPr lang="en-US" sz="2000" dirty="0"/>
              <a:t> Build two different semantic tableaux for the formula: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0" y="944100"/>
            <a:ext cx="4086225" cy="5743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58477"/>
            <a:ext cx="3790950" cy="5686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773" y="497368"/>
            <a:ext cx="4019550" cy="3143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74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2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pPr eaLnBrk="1" hangingPunct="1"/>
            <a:r>
              <a:rPr lang="en-US" sz="2400" u="sng" smtClean="0"/>
              <a:t>Example 5:</a:t>
            </a:r>
            <a:endParaRPr lang="ro-RO" sz="2400" u="sng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391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111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1" y="5842386"/>
            <a:ext cx="6324599" cy="8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76200"/>
            <a:ext cx="6838950" cy="333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0" y="409575"/>
            <a:ext cx="5876925" cy="1013263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1445929"/>
            <a:ext cx="4724400" cy="962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1" y="2476320"/>
            <a:ext cx="4114800" cy="544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3020562"/>
            <a:ext cx="5181600" cy="1000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6351" y="3982786"/>
            <a:ext cx="5472113" cy="8590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9400" y="4829123"/>
            <a:ext cx="4343400" cy="9438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460" y="1828800"/>
            <a:ext cx="1928078" cy="3251268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56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12738"/>
            <a:ext cx="7793038" cy="1462087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533400"/>
            <a:ext cx="701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162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682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1"/>
            <a:ext cx="7793037" cy="1295400"/>
          </a:xfrm>
        </p:spPr>
        <p:txBody>
          <a:bodyPr/>
          <a:lstStyle/>
          <a:p>
            <a:r>
              <a:rPr lang="en-GB" sz="2400" b="1" dirty="0"/>
              <a:t>C</a:t>
            </a:r>
            <a:r>
              <a:rPr lang="en-GB" sz="2400" b="1" dirty="0" smtClean="0"/>
              <a:t>lassification</a:t>
            </a:r>
            <a:r>
              <a:rPr lang="en-GB" sz="2400" b="1" dirty="0"/>
              <a:t>: </a:t>
            </a:r>
            <a:r>
              <a:rPr lang="en-GB" sz="2400" b="1" dirty="0" smtClean="0"/>
              <a:t/>
            </a:r>
            <a:br>
              <a:rPr lang="en-GB" sz="2400" b="1" dirty="0" smtClean="0"/>
            </a:br>
            <a:r>
              <a:rPr lang="en-GB" sz="2400" b="1" dirty="0" smtClean="0"/>
              <a:t/>
            </a:r>
            <a:br>
              <a:rPr lang="en-GB" sz="2400" b="1" dirty="0" smtClean="0"/>
            </a:br>
            <a:r>
              <a:rPr lang="en-GB" sz="2400" b="1" dirty="0"/>
              <a:t>	</a:t>
            </a:r>
            <a:r>
              <a:rPr lang="en-GB" sz="2400" b="1" u="sng" dirty="0" smtClean="0"/>
              <a:t>semantic</a:t>
            </a:r>
            <a:r>
              <a:rPr lang="en-GB" sz="2400" b="1" dirty="0" smtClean="0"/>
              <a:t> </a:t>
            </a:r>
            <a:r>
              <a:rPr lang="en-GB" sz="2400" b="1" i="1" dirty="0"/>
              <a:t>versus</a:t>
            </a:r>
            <a:r>
              <a:rPr lang="en-GB" sz="2400" b="1" dirty="0"/>
              <a:t> </a:t>
            </a:r>
            <a:r>
              <a:rPr lang="en-GB" sz="2400" b="1" u="sng" dirty="0"/>
              <a:t>syntactic</a:t>
            </a:r>
            <a:r>
              <a:rPr lang="en-GB" sz="2400" b="1" dirty="0"/>
              <a:t> </a:t>
            </a:r>
            <a:r>
              <a:rPr lang="en-GB" sz="2400" b="1" dirty="0" smtClean="0"/>
              <a:t>proof methods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0"/>
            <a:ext cx="8382000" cy="3057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0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62769"/>
            <a:ext cx="701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24025"/>
            <a:ext cx="71628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64" y="423306"/>
            <a:ext cx="6638336" cy="56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37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46027"/>
            <a:ext cx="7793037" cy="609599"/>
          </a:xfrm>
        </p:spPr>
        <p:txBody>
          <a:bodyPr/>
          <a:lstStyle/>
          <a:p>
            <a:r>
              <a:rPr lang="en-US" sz="2400" u="sng" dirty="0" smtClean="0"/>
              <a:t>Example 6</a:t>
            </a:r>
            <a:r>
              <a:rPr lang="en-US" sz="2400" dirty="0" smtClean="0"/>
              <a:t>: Prove the non-validity of</a:t>
            </a:r>
            <a:endParaRPr lang="en-US" sz="2400" dirty="0"/>
          </a:p>
        </p:txBody>
      </p:sp>
      <p:pic>
        <p:nvPicPr>
          <p:cNvPr id="4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64293"/>
            <a:ext cx="23622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6" y="45098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371" y="916864"/>
            <a:ext cx="5267325" cy="942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5" y="1836027"/>
            <a:ext cx="5191125" cy="133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58" y="3110411"/>
            <a:ext cx="5257800" cy="695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3" y="3726696"/>
            <a:ext cx="5248275" cy="1295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03" y="4981156"/>
            <a:ext cx="524827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70" y="5579265"/>
            <a:ext cx="5210175" cy="1047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3211" y="933642"/>
            <a:ext cx="3962400" cy="47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3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/>
              <a:t>Classification: </a:t>
            </a:r>
            <a:br>
              <a:rPr lang="en-GB" sz="2400" b="1" dirty="0"/>
            </a:br>
            <a:r>
              <a:rPr lang="en-GB" sz="2400" b="1" dirty="0"/>
              <a:t/>
            </a:r>
            <a:br>
              <a:rPr lang="en-GB" sz="2400" b="1" dirty="0"/>
            </a:br>
            <a:r>
              <a:rPr lang="en-GB" sz="2400" b="1" dirty="0"/>
              <a:t>	</a:t>
            </a:r>
            <a:r>
              <a:rPr lang="en-US" sz="2400" b="1" u="sng" dirty="0"/>
              <a:t>direct</a:t>
            </a:r>
            <a:r>
              <a:rPr lang="en-US" sz="2400" b="1" dirty="0"/>
              <a:t> </a:t>
            </a:r>
            <a:r>
              <a:rPr lang="en-US" sz="2400" b="1" i="1" dirty="0"/>
              <a:t>versus</a:t>
            </a:r>
            <a:r>
              <a:rPr lang="en-US" sz="2400" b="1" dirty="0"/>
              <a:t> </a:t>
            </a:r>
            <a:r>
              <a:rPr lang="en-US" sz="2400" b="1" u="sng" dirty="0"/>
              <a:t>refutation</a:t>
            </a:r>
            <a:r>
              <a:rPr lang="en-US" sz="2400" b="1" dirty="0"/>
              <a:t> </a:t>
            </a:r>
            <a:r>
              <a:rPr lang="en-US" sz="2400" b="1" dirty="0" smtClean="0"/>
              <a:t>proof methods</a:t>
            </a:r>
            <a:endParaRPr lang="en-US" sz="24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903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2133600"/>
            <a:ext cx="863917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33400"/>
            <a:ext cx="7793037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Semantic Tableaux Method</a:t>
            </a:r>
            <a:endParaRPr lang="ro-RO" sz="32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It was proposed as a proof method for classical logics by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dirty="0" smtClean="0"/>
              <a:t>    R. </a:t>
            </a:r>
            <a:r>
              <a:rPr lang="en-US" sz="2200" dirty="0" err="1" smtClean="0"/>
              <a:t>Smullyan</a:t>
            </a:r>
            <a:r>
              <a:rPr lang="en-US" sz="2200" dirty="0" smtClean="0"/>
              <a:t> in 1968.</a:t>
            </a:r>
          </a:p>
          <a:p>
            <a:pPr eaLnBrk="1" hangingPunct="1"/>
            <a:endParaRPr lang="en-US" sz="400" dirty="0" smtClean="0"/>
          </a:p>
          <a:p>
            <a:pPr eaLnBrk="1" hangingPunct="1"/>
            <a:r>
              <a:rPr lang="en-US" sz="2200" dirty="0" smtClean="0"/>
              <a:t>Dedicated theorem </a:t>
            </a:r>
            <a:r>
              <a:rPr lang="en-US" sz="2200" dirty="0" err="1" smtClean="0"/>
              <a:t>provers</a:t>
            </a:r>
            <a:r>
              <a:rPr lang="en-US" sz="2200" dirty="0" smtClean="0"/>
              <a:t>: 3TAP, </a:t>
            </a:r>
            <a:r>
              <a:rPr lang="en-US" sz="2200" dirty="0" err="1" smtClean="0"/>
              <a:t>pTAP</a:t>
            </a:r>
            <a:r>
              <a:rPr lang="en-US" sz="2200" dirty="0" smtClean="0"/>
              <a:t>, </a:t>
            </a:r>
            <a:r>
              <a:rPr lang="en-US" sz="2200" dirty="0" err="1" smtClean="0"/>
              <a:t>leanTAP</a:t>
            </a:r>
            <a:r>
              <a:rPr lang="en-US" sz="2200" dirty="0" smtClean="0"/>
              <a:t>, Cassandra.</a:t>
            </a:r>
          </a:p>
          <a:p>
            <a:pPr eaLnBrk="1" hangingPunct="1"/>
            <a:endParaRPr lang="en-US" sz="400" dirty="0" smtClean="0"/>
          </a:p>
          <a:p>
            <a:pPr eaLnBrk="1" hangingPunct="1"/>
            <a:r>
              <a:rPr lang="en-US" sz="2200" dirty="0" smtClean="0"/>
              <a:t>It was easily adapted to </a:t>
            </a:r>
            <a:r>
              <a:rPr lang="en-US" sz="2200" i="1" dirty="0" smtClean="0"/>
              <a:t>nonstandard logics</a:t>
            </a:r>
            <a:r>
              <a:rPr lang="en-US" sz="2200" dirty="0" smtClean="0"/>
              <a:t> (modal, temporal, many-valued, non-monotonic).</a:t>
            </a:r>
          </a:p>
          <a:p>
            <a:pPr eaLnBrk="1" hangingPunct="1"/>
            <a:endParaRPr lang="en-US" sz="400" dirty="0" smtClean="0"/>
          </a:p>
          <a:p>
            <a:pPr eaLnBrk="1" hangingPunct="1"/>
            <a:r>
              <a:rPr lang="en-US" sz="2200" dirty="0" smtClean="0"/>
              <a:t>It is based on semantic considerations =&gt; </a:t>
            </a:r>
            <a:r>
              <a:rPr lang="en-US" sz="2200" b="1" i="1" dirty="0" smtClean="0"/>
              <a:t>semantic method.</a:t>
            </a:r>
          </a:p>
          <a:p>
            <a:pPr eaLnBrk="1" hangingPunct="1"/>
            <a:endParaRPr lang="en-US" sz="400" b="1" i="1" dirty="0" smtClean="0"/>
          </a:p>
          <a:p>
            <a:pPr eaLnBrk="1" hangingPunct="1"/>
            <a:r>
              <a:rPr lang="en-GB" sz="2200" dirty="0" smtClean="0"/>
              <a:t>Its basic aim is to decide </a:t>
            </a:r>
            <a:r>
              <a:rPr lang="en-GB" sz="2200" b="1" i="1" dirty="0" smtClean="0"/>
              <a:t>consistency</a:t>
            </a:r>
            <a:r>
              <a:rPr lang="en-GB" sz="2200" dirty="0" smtClean="0"/>
              <a:t>  and to find all the models of a formula by decomposing the formula in </a:t>
            </a:r>
            <a:r>
              <a:rPr lang="en-GB" sz="2200" dirty="0" err="1" smtClean="0"/>
              <a:t>subformulas</a:t>
            </a:r>
            <a:r>
              <a:rPr lang="en-GB" sz="2200" dirty="0" smtClean="0"/>
              <a:t>.</a:t>
            </a:r>
          </a:p>
          <a:p>
            <a:pPr eaLnBrk="1" hangingPunct="1"/>
            <a:endParaRPr lang="en-GB" sz="400" dirty="0" smtClean="0"/>
          </a:p>
          <a:p>
            <a:pPr eaLnBrk="1" hangingPunct="1"/>
            <a:r>
              <a:rPr lang="en-GB" sz="2200" dirty="0" smtClean="0"/>
              <a:t>The </a:t>
            </a:r>
            <a:r>
              <a:rPr lang="en-GB" sz="2200" b="1" i="1" dirty="0" smtClean="0"/>
              <a:t>validity</a:t>
            </a:r>
            <a:r>
              <a:rPr lang="en-GB" sz="2200" dirty="0" smtClean="0"/>
              <a:t> of a formula </a:t>
            </a:r>
            <a:r>
              <a:rPr lang="en-GB" sz="2200" b="1" dirty="0" smtClean="0"/>
              <a:t>is proved by contradiction</a:t>
            </a:r>
            <a:r>
              <a:rPr lang="en-GB" sz="2200" dirty="0" smtClean="0"/>
              <a:t>=&gt;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sz="2200" b="1" i="1" dirty="0" smtClean="0"/>
              <a:t>                                                              </a:t>
            </a:r>
            <a:r>
              <a:rPr lang="en-GB" sz="2200" dirty="0" smtClean="0"/>
              <a:t>=&gt;</a:t>
            </a:r>
            <a:r>
              <a:rPr lang="en-GB" sz="2200" b="1" i="1" dirty="0" smtClean="0"/>
              <a:t> refutation method.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o-RO" sz="2200" b="1" i="1" dirty="0" smtClean="0"/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152400"/>
            <a:ext cx="8610600" cy="700088"/>
          </a:xfrm>
        </p:spPr>
        <p:txBody>
          <a:bodyPr/>
          <a:lstStyle/>
          <a:p>
            <a:pPr eaLnBrk="1" hangingPunct="1"/>
            <a:r>
              <a:rPr lang="en-US" sz="2400" b="1" smtClean="0"/>
              <a:t>Decomposition rules for </a:t>
            </a:r>
            <a:r>
              <a:rPr lang="en-US" sz="2400" b="1" i="1" smtClean="0"/>
              <a:t>propositional formulas</a:t>
            </a:r>
            <a:endParaRPr lang="ro-RO" sz="2400" b="1" i="1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157288"/>
            <a:ext cx="80010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4313"/>
            <a:ext cx="8686800" cy="852487"/>
          </a:xfrm>
        </p:spPr>
        <p:txBody>
          <a:bodyPr/>
          <a:lstStyle/>
          <a:p>
            <a:pPr eaLnBrk="1" hangingPunct="1"/>
            <a:r>
              <a:rPr lang="en-US" sz="2800" b="1" smtClean="0"/>
              <a:t>    Decomposition rules for </a:t>
            </a:r>
            <a:r>
              <a:rPr lang="en-US" sz="2800" b="1" i="1" smtClean="0"/>
              <a:t>predicate formulas</a:t>
            </a:r>
            <a:endParaRPr lang="ro-RO" sz="2800" b="1" i="1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14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3716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4313"/>
            <a:ext cx="8029575" cy="1157287"/>
          </a:xfrm>
        </p:spPr>
        <p:txBody>
          <a:bodyPr/>
          <a:lstStyle/>
          <a:p>
            <a:pPr marL="838200" indent="-838200" eaLnBrk="1" hangingPunct="1"/>
            <a:r>
              <a:rPr lang="en-GB" sz="3200" b="1" smtClean="0"/>
              <a:t>Construction of a semantic tableau</a:t>
            </a:r>
            <a:endParaRPr lang="ro-RO" sz="3200" b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86106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smtClean="0"/>
              <a:t>   </a:t>
            </a:r>
            <a:endParaRPr lang="ro-RO" smtClean="0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pPr eaLnBrk="1" hangingPunct="1"/>
            <a:r>
              <a:rPr lang="en-GB" sz="2200" b="1" u="sng" smtClean="0"/>
              <a:t>Definitions</a:t>
            </a:r>
            <a:r>
              <a:rPr lang="ro-RO" sz="2200" u="sng" smtClean="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1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56" y="400844"/>
            <a:ext cx="8264974" cy="501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pPr eaLnBrk="1" hangingPunct="1"/>
            <a:r>
              <a:rPr lang="en-US" sz="2400" b="1" u="sng" smtClean="0"/>
              <a:t>Models of a formula</a:t>
            </a:r>
            <a:endParaRPr lang="ro-RO" sz="2400" b="1" u="sng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6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6" ma:contentTypeDescription="Create a new document." ma:contentTypeScope="" ma:versionID="f355f2d5b3272ad46a017297351f3d7e">
  <xsd:schema xmlns:xsd="http://www.w3.org/2001/XMLSchema" xmlns:xs="http://www.w3.org/2001/XMLSchema" xmlns:p="http://schemas.microsoft.com/office/2006/metadata/properties" xmlns:ns2="f7ab6679-d4d8-40a3-aa7a-4381b81cea6a" targetNamespace="http://schemas.microsoft.com/office/2006/metadata/properties" ma:root="true" ma:fieldsID="6f20a7124d3df95ccce994c8510be50e" ns2:_="">
    <xsd:import namespace="f7ab6679-d4d8-40a3-aa7a-4381b81ce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B75977-CB17-4FEE-9468-DC9355D81266}"/>
</file>

<file path=customXml/itemProps2.xml><?xml version="1.0" encoding="utf-8"?>
<ds:datastoreItem xmlns:ds="http://schemas.openxmlformats.org/officeDocument/2006/customXml" ds:itemID="{677162FB-234A-48EB-A7AD-550EC7D1EE85}"/>
</file>

<file path=customXml/itemProps3.xml><?xml version="1.0" encoding="utf-8"?>
<ds:datastoreItem xmlns:ds="http://schemas.openxmlformats.org/officeDocument/2006/customXml" ds:itemID="{156C822D-205D-4D40-82B8-9C7CAEFF8FB7}"/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2081</TotalTime>
  <Words>157</Words>
  <Application>Microsoft Office PowerPoint</Application>
  <PresentationFormat>On-screen Show (4:3)</PresentationFormat>
  <Paragraphs>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Tahoma</vt:lpstr>
      <vt:lpstr>Wingdings</vt:lpstr>
      <vt:lpstr>Blends</vt:lpstr>
      <vt:lpstr>DECISION PROBLEMS      IN PROPOSITIONAL/PREDICATE LOGIC</vt:lpstr>
      <vt:lpstr>Classification:    semantic versus syntactic proof methods</vt:lpstr>
      <vt:lpstr>Classification:    direct versus refutation proof methods</vt:lpstr>
      <vt:lpstr>Semantic Tableaux Method</vt:lpstr>
      <vt:lpstr>Decomposition rules for propositional formulas</vt:lpstr>
      <vt:lpstr>    Decomposition rules for predicate formulas</vt:lpstr>
      <vt:lpstr>Construction of a semantic tableau</vt:lpstr>
      <vt:lpstr>Definitions </vt:lpstr>
      <vt:lpstr>Models of a formula</vt:lpstr>
      <vt:lpstr>Theorems   Semantic tableaux method – a refutation proof method</vt:lpstr>
      <vt:lpstr>Predicate logic - undecidable</vt:lpstr>
      <vt:lpstr>PowerPoint Presentation</vt:lpstr>
      <vt:lpstr>Example 2</vt:lpstr>
      <vt:lpstr>PowerPoint Presentation</vt:lpstr>
      <vt:lpstr>Example 3.  Prove the validity of </vt:lpstr>
      <vt:lpstr>Example 4. Build two different semantic tableaux for the formula: </vt:lpstr>
      <vt:lpstr>Example 5:</vt:lpstr>
      <vt:lpstr>PowerPoint Presentation</vt:lpstr>
      <vt:lpstr>PowerPoint Presentation</vt:lpstr>
      <vt:lpstr>PowerPoint Presentation</vt:lpstr>
      <vt:lpstr>PowerPoint Presentation</vt:lpstr>
      <vt:lpstr>Example 6: Prove the non-validity of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Tableaux Method</dc:title>
  <dc:creator>Iulian Lupea</dc:creator>
  <cp:lastModifiedBy>MIHAELA-ANA LUPEA</cp:lastModifiedBy>
  <cp:revision>76</cp:revision>
  <dcterms:created xsi:type="dcterms:W3CDTF">2017-11-03T20:27:27Z</dcterms:created>
  <dcterms:modified xsi:type="dcterms:W3CDTF">2021-11-02T13:24:10Z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</Properties>
</file>