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5"/>
  </p:notesMasterIdLst>
  <p:sldIdLst>
    <p:sldId id="260" r:id="rId2"/>
    <p:sldId id="272" r:id="rId3"/>
    <p:sldId id="282" r:id="rId4"/>
    <p:sldId id="273" r:id="rId5"/>
    <p:sldId id="274" r:id="rId6"/>
    <p:sldId id="275" r:id="rId7"/>
    <p:sldId id="276" r:id="rId8"/>
    <p:sldId id="277" r:id="rId9"/>
    <p:sldId id="278" r:id="rId10"/>
    <p:sldId id="283" r:id="rId11"/>
    <p:sldId id="279" r:id="rId12"/>
    <p:sldId id="280" r:id="rId13"/>
    <p:sldId id="281" r:id="rId14"/>
    <p:sldId id="263" r:id="rId15"/>
    <p:sldId id="264" r:id="rId16"/>
    <p:sldId id="261" r:id="rId17"/>
    <p:sldId id="265" r:id="rId18"/>
    <p:sldId id="266" r:id="rId19"/>
    <p:sldId id="284" r:id="rId20"/>
    <p:sldId id="267" r:id="rId21"/>
    <p:sldId id="268" r:id="rId22"/>
    <p:sldId id="269" r:id="rId23"/>
    <p:sldId id="270" r:id="rId24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9F0CB3-22F1-40E7-A23F-C8F947F73484}" type="datetimeFigureOut">
              <a:rPr lang="en-US"/>
              <a:pPr>
                <a:defRPr/>
              </a:pPr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8E1F71-045E-4180-8B23-FF7A86A08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3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BEC078-A189-49BC-B809-883CDE1E5070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4E88A8-1F7E-4BFA-ADF5-7219F3183883}" type="slidenum">
              <a:rPr lang="en-US"/>
              <a:pPr eaLnBrk="1" hangingPunct="1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0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6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3937BC-A29A-407C-9E66-C8341A6F532B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777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74C9E-0621-48F5-818B-EDF77F4A8E3E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288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AB65C8-A24F-48CD-9206-790917AB3BC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64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CD82A-3934-4C56-9B81-04A60EF2FD07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797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494A5-780B-43B2-9538-1D2F4AC5BDD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553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775D8-9FAE-4FC6-940E-C2804726AE5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426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CA7C1-140E-4CD6-8969-42D2AA6DC00F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547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E6A0A-8685-456C-AF04-6F8CA419AAD9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943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4DDB2-6DAC-4560-A24D-ADCB6B3C23FA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3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0A2CE-8BC2-4168-9C8E-BABD00A28A56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9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C4B6B-9CA8-46C5-9676-0A32F1EAB06A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092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BA9069-B461-4E48-B33F-5DEB9BB89C27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79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0F78F9-193B-4853-90FD-646D8ADBE044}" type="slidenum">
              <a:rPr lang="ro-RO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793037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Resolution in predicate Logic</a:t>
            </a:r>
            <a:br>
              <a:rPr lang="en-US" sz="4000" smtClean="0"/>
            </a:br>
            <a:endParaRPr lang="ro-RO" sz="40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Normal forms of predicate (first-order) formulas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z="2200" b="1" smtClean="0"/>
              <a:t>prenex, Skolem, clausal normal forms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Substitutions and unifiers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Resolution formal system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Refinements of predicate resolution</a:t>
            </a:r>
          </a:p>
          <a:p>
            <a:pPr eaLnBrk="1" hangingPunct="1"/>
            <a:endParaRPr lang="ro-RO" sz="2400" b="1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309687"/>
          </a:xfrm>
        </p:spPr>
        <p:txBody>
          <a:bodyPr/>
          <a:lstStyle/>
          <a:p>
            <a:r>
              <a:rPr lang="en-US" sz="2800" b="1" smtClean="0"/>
              <a:t>Example 3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81200"/>
            <a:ext cx="7315200" cy="3886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76287"/>
          </a:xfrm>
        </p:spPr>
        <p:txBody>
          <a:bodyPr/>
          <a:lstStyle/>
          <a:p>
            <a:r>
              <a:rPr lang="en-GB" sz="2000" b="1" i="1" smtClean="0"/>
              <a:t>Algorithm for computing the mgu of two literals </a:t>
            </a:r>
            <a:r>
              <a:rPr lang="en-US" sz="2000" b="1" smtClean="0"/>
              <a:t/>
            </a:r>
            <a:br>
              <a:rPr lang="en-US" sz="2000" b="1" smtClean="0"/>
            </a:br>
            <a:endParaRPr lang="en-US" sz="2000" b="1" smtClean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55249"/>
            <a:ext cx="80010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547687"/>
          </a:xfrm>
        </p:spPr>
        <p:txBody>
          <a:bodyPr/>
          <a:lstStyle/>
          <a:p>
            <a:r>
              <a:rPr lang="en-US" sz="2800" b="1" smtClean="0"/>
              <a:t>Example 4</a:t>
            </a: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838200"/>
            <a:ext cx="7772400" cy="5715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547687"/>
          </a:xfrm>
        </p:spPr>
        <p:txBody>
          <a:bodyPr/>
          <a:lstStyle/>
          <a:p>
            <a:r>
              <a:rPr lang="en-US" sz="2800" b="1" smtClean="0"/>
              <a:t>Example 5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914400"/>
            <a:ext cx="80772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1081087"/>
          </a:xfrm>
        </p:spPr>
        <p:txBody>
          <a:bodyPr/>
          <a:lstStyle/>
          <a:p>
            <a:r>
              <a:rPr lang="en-US" sz="2800" smtClean="0">
                <a:latin typeface="Aharoni" pitchFamily="2" charset="-79"/>
                <a:cs typeface="Aharoni" pitchFamily="2" charset="-79"/>
              </a:rPr>
              <a:t>Predicate resolution </a:t>
            </a:r>
            <a:br>
              <a:rPr lang="en-US" sz="2800" smtClean="0">
                <a:latin typeface="Aharoni" pitchFamily="2" charset="-79"/>
                <a:cs typeface="Aharoni" pitchFamily="2" charset="-79"/>
              </a:rPr>
            </a:br>
            <a:r>
              <a:rPr lang="en-US" sz="2800" smtClean="0">
                <a:latin typeface="Aharoni" pitchFamily="2" charset="-79"/>
                <a:cs typeface="Aharoni" pitchFamily="2" charset="-79"/>
              </a:rPr>
              <a:t>		- </a:t>
            </a:r>
            <a:r>
              <a:rPr lang="en-US" sz="2800" u="sng" smtClean="0">
                <a:latin typeface="Aharoni" pitchFamily="2" charset="-79"/>
                <a:cs typeface="Aharoni" pitchFamily="2" charset="-79"/>
              </a:rPr>
              <a:t>formal (axiomatic system) </a:t>
            </a:r>
            <a:r>
              <a:rPr lang="en-US" sz="2800" smtClean="0">
                <a:latin typeface="Aharoni" pitchFamily="2" charset="-79"/>
                <a:cs typeface="Aharoni" pitchFamily="2" charset="-79"/>
              </a:rPr>
              <a:t>-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371600"/>
            <a:ext cx="79248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623887"/>
          </a:xfrm>
        </p:spPr>
        <p:txBody>
          <a:bodyPr/>
          <a:lstStyle/>
          <a:p>
            <a:r>
              <a:rPr lang="en-US" sz="2800" b="1" smtClean="0"/>
              <a:t>Definitions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914400"/>
            <a:ext cx="8153400" cy="5562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547687"/>
          </a:xfrm>
        </p:spPr>
        <p:txBody>
          <a:bodyPr/>
          <a:lstStyle/>
          <a:p>
            <a:r>
              <a:rPr lang="en-US" sz="2200" b="1" u="sng" smtClean="0"/>
              <a:t>Algorithm:</a:t>
            </a:r>
            <a:r>
              <a:rPr lang="en-US" sz="2200" b="1" smtClean="0"/>
              <a:t> </a:t>
            </a:r>
            <a:r>
              <a:rPr lang="en-US" sz="2200" b="1" i="1" smtClean="0"/>
              <a:t>Predicate Resolution</a:t>
            </a:r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6200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14400" y="214313"/>
            <a:ext cx="8029575" cy="700087"/>
          </a:xfrm>
        </p:spPr>
        <p:txBody>
          <a:bodyPr/>
          <a:lstStyle/>
          <a:p>
            <a:r>
              <a:rPr lang="en-US" sz="2800" b="1" smtClean="0"/>
              <a:t>Theoretical results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69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04800" y="183357"/>
            <a:ext cx="7793037" cy="471487"/>
          </a:xfrm>
        </p:spPr>
        <p:txBody>
          <a:bodyPr/>
          <a:lstStyle/>
          <a:p>
            <a:r>
              <a:rPr lang="en-US" sz="2800" b="1" smtClean="0"/>
              <a:t>Example 6</a:t>
            </a:r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762000"/>
            <a:ext cx="7467600" cy="5486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668" y="138113"/>
            <a:ext cx="7793037" cy="700087"/>
          </a:xfrm>
        </p:spPr>
        <p:txBody>
          <a:bodyPr/>
          <a:lstStyle/>
          <a:p>
            <a:r>
              <a:rPr lang="en-US" sz="2800" b="1" dirty="0"/>
              <a:t>Example </a:t>
            </a:r>
            <a:r>
              <a:rPr lang="en-US" sz="2800" b="1" dirty="0"/>
              <a:t>7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9809"/>
            <a:ext cx="8258173" cy="495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4191000"/>
            <a:ext cx="2546250" cy="199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6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547687"/>
          </a:xfrm>
        </p:spPr>
        <p:txBody>
          <a:bodyPr/>
          <a:lstStyle/>
          <a:p>
            <a:r>
              <a:rPr lang="en-US" sz="2400" b="1" smtClean="0"/>
              <a:t>Prenex normal form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38200"/>
            <a:ext cx="80772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105775" cy="471487"/>
          </a:xfrm>
        </p:spPr>
        <p:txBody>
          <a:bodyPr/>
          <a:lstStyle/>
          <a:p>
            <a:r>
              <a:rPr lang="en-US" sz="2800" b="1" dirty="0" smtClean="0"/>
              <a:t>Example </a:t>
            </a:r>
            <a:r>
              <a:rPr lang="en-US" sz="2800" b="1" dirty="0" smtClean="0"/>
              <a:t>8</a:t>
            </a:r>
            <a:endParaRPr lang="en-US" sz="2800" b="1" dirty="0" smtClean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93580"/>
            <a:ext cx="80010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150938" y="381000"/>
            <a:ext cx="7793037" cy="533400"/>
          </a:xfrm>
        </p:spPr>
        <p:txBody>
          <a:bodyPr/>
          <a:lstStyle/>
          <a:p>
            <a:r>
              <a:rPr lang="en-US" sz="2800" b="1" dirty="0" smtClean="0"/>
              <a:t>Example </a:t>
            </a:r>
            <a:r>
              <a:rPr lang="en-US" sz="2800" b="1" dirty="0" smtClean="0"/>
              <a:t>9</a:t>
            </a:r>
            <a:endParaRPr lang="en-US" sz="2800" b="1" dirty="0" smtClean="0"/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143000"/>
            <a:ext cx="74676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547687"/>
          </a:xfrm>
        </p:spPr>
        <p:txBody>
          <a:bodyPr/>
          <a:lstStyle/>
          <a:p>
            <a:r>
              <a:rPr lang="en-US" sz="2800" b="1" smtClean="0"/>
              <a:t>Example 8 (contd.)</a:t>
            </a:r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51012"/>
            <a:ext cx="819308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471487"/>
          </a:xfrm>
        </p:spPr>
        <p:txBody>
          <a:bodyPr/>
          <a:lstStyle/>
          <a:p>
            <a:r>
              <a:rPr lang="en-US" sz="2800" b="1" dirty="0" smtClean="0"/>
              <a:t>Example </a:t>
            </a:r>
            <a:r>
              <a:rPr lang="en-US" sz="2800" b="1" dirty="0" smtClean="0"/>
              <a:t>9(contd</a:t>
            </a:r>
            <a:r>
              <a:rPr lang="en-US" sz="2800" b="1" dirty="0" smtClean="0"/>
              <a:t>.)</a:t>
            </a:r>
            <a:endParaRPr lang="en-US" sz="2800" dirty="0" smtClean="0"/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68363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38225" y="762000"/>
            <a:ext cx="8105775" cy="1081088"/>
          </a:xfrm>
        </p:spPr>
        <p:txBody>
          <a:bodyPr/>
          <a:lstStyle/>
          <a:p>
            <a:r>
              <a:rPr lang="en-US" sz="2800" b="1" smtClean="0"/>
              <a:t>Extraction of quantifiers</a:t>
            </a:r>
            <a:br>
              <a:rPr lang="en-US" sz="2800" b="1" smtClean="0"/>
            </a:br>
            <a:r>
              <a:rPr lang="en-US" sz="2800" b="1" smtClean="0"/>
              <a:t>                                 in front of the formula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81200"/>
            <a:ext cx="7772400" cy="3505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50963" y="0"/>
            <a:ext cx="7793037" cy="700088"/>
          </a:xfrm>
        </p:spPr>
        <p:txBody>
          <a:bodyPr/>
          <a:lstStyle/>
          <a:p>
            <a:r>
              <a:rPr lang="en-US" sz="2800" b="1" smtClean="0"/>
              <a:t>Skolem and clausal normal forms</a:t>
            </a:r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38200"/>
            <a:ext cx="8153400" cy="5562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r>
              <a:rPr lang="en-US" sz="2800" b="1" smtClean="0"/>
              <a:t>Theoretical results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7013" y="214313"/>
            <a:ext cx="8181975" cy="395287"/>
          </a:xfrm>
        </p:spPr>
        <p:txBody>
          <a:bodyPr/>
          <a:lstStyle/>
          <a:p>
            <a:r>
              <a:rPr lang="en-US" sz="2800" b="1" dirty="0" smtClean="0"/>
              <a:t>Example 1</a:t>
            </a:r>
            <a:r>
              <a:rPr lang="en-US" sz="2800" dirty="0" smtClean="0"/>
              <a:t> </a:t>
            </a:r>
            <a:r>
              <a:rPr lang="en-US" sz="2000" dirty="0" smtClean="0"/>
              <a:t>Transform into normal forms the formula: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39763"/>
            <a:ext cx="512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623887"/>
          </a:xfrm>
        </p:spPr>
        <p:txBody>
          <a:bodyPr/>
          <a:lstStyle/>
          <a:p>
            <a:r>
              <a:rPr lang="en-US" sz="2800" b="1" smtClean="0"/>
              <a:t>Example 2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8486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471487"/>
          </a:xfrm>
        </p:spPr>
        <p:txBody>
          <a:bodyPr/>
          <a:lstStyle/>
          <a:p>
            <a:r>
              <a:rPr lang="en-US" sz="2800" b="1" smtClean="0"/>
              <a:t>Substitutions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9248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471487"/>
          </a:xfrm>
        </p:spPr>
        <p:txBody>
          <a:bodyPr/>
          <a:lstStyle/>
          <a:p>
            <a:r>
              <a:rPr lang="en-US" sz="2800" b="1" smtClean="0"/>
              <a:t>Substitutions and unifiers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8001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6" ma:contentTypeDescription="Create a new document." ma:contentTypeScope="" ma:versionID="f355f2d5b3272ad46a017297351f3d7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6f20a7124d3df95ccce994c8510be50e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1C42B8-A259-47A4-B5EB-88D97B4F3048}"/>
</file>

<file path=customXml/itemProps2.xml><?xml version="1.0" encoding="utf-8"?>
<ds:datastoreItem xmlns:ds="http://schemas.openxmlformats.org/officeDocument/2006/customXml" ds:itemID="{8924C474-ED5E-4CB1-B8DA-586F970CB346}"/>
</file>

<file path=customXml/itemProps3.xml><?xml version="1.0" encoding="utf-8"?>
<ds:datastoreItem xmlns:ds="http://schemas.openxmlformats.org/officeDocument/2006/customXml" ds:itemID="{E35608D2-02C3-4C1D-92A6-0B3381BAEEF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4837</TotalTime>
  <Words>98</Words>
  <Application>Microsoft Office PowerPoint</Application>
  <PresentationFormat>On-screen Show (4:3)</PresentationFormat>
  <Paragraphs>30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Aharoni</vt:lpstr>
      <vt:lpstr>Calibri</vt:lpstr>
      <vt:lpstr>Tahoma</vt:lpstr>
      <vt:lpstr>Wingdings</vt:lpstr>
      <vt:lpstr>Blends</vt:lpstr>
      <vt:lpstr>Resolution in predicate Logic </vt:lpstr>
      <vt:lpstr>Prenex normal form</vt:lpstr>
      <vt:lpstr>Extraction of quantifiers                                  in front of the formula </vt:lpstr>
      <vt:lpstr>Skolem and clausal normal forms</vt:lpstr>
      <vt:lpstr>Theoretical results</vt:lpstr>
      <vt:lpstr>Example 1 Transform into normal forms the formula:</vt:lpstr>
      <vt:lpstr>Example 2</vt:lpstr>
      <vt:lpstr>Substitutions</vt:lpstr>
      <vt:lpstr>Substitutions and unifiers</vt:lpstr>
      <vt:lpstr>Example 3</vt:lpstr>
      <vt:lpstr>Algorithm for computing the mgu of two literals  </vt:lpstr>
      <vt:lpstr>Example 4</vt:lpstr>
      <vt:lpstr>Example 5</vt:lpstr>
      <vt:lpstr>Predicate resolution    - formal (axiomatic system) -</vt:lpstr>
      <vt:lpstr>Definitions</vt:lpstr>
      <vt:lpstr>Algorithm: Predicate Resolution</vt:lpstr>
      <vt:lpstr>Theoretical results</vt:lpstr>
      <vt:lpstr>Example 6</vt:lpstr>
      <vt:lpstr>Example 7</vt:lpstr>
      <vt:lpstr>Example 8</vt:lpstr>
      <vt:lpstr>Example 9</vt:lpstr>
      <vt:lpstr>Example 8 (contd.)</vt:lpstr>
      <vt:lpstr>Example 9(contd.)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</dc:title>
  <dc:creator>Iulian Lupea</dc:creator>
  <cp:lastModifiedBy>Internet</cp:lastModifiedBy>
  <cp:revision>101</cp:revision>
  <dcterms:created xsi:type="dcterms:W3CDTF">2017-11-03T20:27:27Z</dcterms:created>
  <dcterms:modified xsi:type="dcterms:W3CDTF">2021-11-15T20:35:31Z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