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A6456-5C56-49A4-92BA-A2E56487B16C}" v="303" dt="2021-10-19T13:06:57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 luminos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-1088572" y="-728208"/>
            <a:ext cx="9144000" cy="2387600"/>
          </a:xfrm>
        </p:spPr>
        <p:txBody>
          <a:bodyPr/>
          <a:lstStyle/>
          <a:p>
            <a:r>
              <a:rPr lang="ro-RO" dirty="0">
                <a:cs typeface="Calibri Light"/>
              </a:rPr>
              <a:t>Problem </a:t>
            </a:r>
            <a:r>
              <a:rPr lang="ro-RO" dirty="0" err="1">
                <a:cs typeface="Calibri Light"/>
              </a:rPr>
              <a:t>Statement</a:t>
            </a:r>
            <a:endParaRPr lang="ro-RO" dirty="0" err="1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E57D4B8-0670-449E-A3EC-5E4ECD59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" y="2324623"/>
            <a:ext cx="11604171" cy="1936608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93C58D1D-5421-4722-85D0-46209B3D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4256097"/>
            <a:ext cx="5780314" cy="5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D719501-AF5F-48CA-854F-F5186700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dirty="0" err="1">
                <a:cs typeface="Calibri Light"/>
              </a:rPr>
              <a:t>Theoretical</a:t>
            </a:r>
            <a:r>
              <a:rPr lang="ro-RO" sz="6000" dirty="0">
                <a:cs typeface="Calibri Light"/>
              </a:rPr>
              <a:t> </a:t>
            </a:r>
            <a:r>
              <a:rPr lang="ro-RO" sz="6000" dirty="0" err="1">
                <a:cs typeface="Calibri Light"/>
              </a:rPr>
              <a:t>results</a:t>
            </a:r>
            <a:endParaRPr lang="ro-RO" sz="6000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F5D6E5-0BB8-48D5-B7F5-0F29A5AE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 formula U is consistent (or satisfiable) if it has at least one interpretation that is a model i.e. an interpretation which evaluates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Inconsistency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 formula U is inconsistent if it has no models &lt;=&gt; all interpretations are anti-models &lt;=&gt; all interpretations evaluate the formula as false.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Tautology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 formula U is a tautology (valid) if all interpretations are models i.e. all interpretations evaluate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Contingency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  formula U is contingent if it is consistent but not a tautology.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      U has at least one model and one anti-model.</a:t>
            </a:r>
          </a:p>
        </p:txBody>
      </p:sp>
    </p:spTree>
    <p:extLst>
      <p:ext uri="{BB962C8B-B14F-4D97-AF65-F5344CB8AC3E}">
        <p14:creationId xmlns:p14="http://schemas.microsoft.com/office/powerpoint/2010/main" val="284038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1AD705-409F-440C-B87A-EC747D9C9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14154"/>
              </p:ext>
            </p:extLst>
          </p:nvPr>
        </p:nvGraphicFramePr>
        <p:xfrm>
          <a:off x="0" y="0"/>
          <a:ext cx="12192005" cy="7117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98143865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21354185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7279601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46189452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8563869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2154521723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30114209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441747680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88471841"/>
                    </a:ext>
                  </a:extLst>
                </a:gridCol>
                <a:gridCol w="1607128">
                  <a:extLst>
                    <a:ext uri="{9D8B030D-6E8A-4147-A177-3AD203B41FA5}">
                      <a16:colId xmlns:a16="http://schemas.microsoft.com/office/drawing/2014/main" val="217067029"/>
                    </a:ext>
                  </a:extLst>
                </a:gridCol>
                <a:gridCol w="2724732">
                  <a:extLst>
                    <a:ext uri="{9D8B030D-6E8A-4147-A177-3AD203B41FA5}">
                      <a16:colId xmlns:a16="http://schemas.microsoft.com/office/drawing/2014/main" val="3702291261"/>
                    </a:ext>
                  </a:extLst>
                </a:gridCol>
              </a:tblGrid>
              <a:tr h="68580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noProof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="0" u="none" strike="noStrike" noProof="0" dirty="0"/>
                        <a:t>  </a:t>
                      </a:r>
                      <a:r>
                        <a:rPr lang="ro-RO" sz="2400" b="1" u="none" strike="noStrike" noProof="0" dirty="0"/>
                        <a:t>U = ¬p ∧ (¬q ∨ r) → q ∧ ¬p ∨ r</a:t>
                      </a:r>
                      <a:endParaRPr lang="ro-RO" sz="2400" b="1" dirty="0"/>
                    </a:p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286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118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94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104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476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916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62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792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93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870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8E0BEE-6A2B-4C05-9BD0-845F379AC5F4}"/>
              </a:ext>
            </a:extLst>
          </p:cNvPr>
          <p:cNvSpPr txBox="1"/>
          <p:nvPr/>
        </p:nvSpPr>
        <p:spPr>
          <a:xfrm>
            <a:off x="683491" y="951284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         q        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68665-3955-4921-8756-BB3C7DC7A93B}"/>
              </a:ext>
            </a:extLst>
          </p:cNvPr>
          <p:cNvSpPr txBox="1"/>
          <p:nvPr/>
        </p:nvSpPr>
        <p:spPr>
          <a:xfrm>
            <a:off x="0" y="1597891"/>
            <a:ext cx="5911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i1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i2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i4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i5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i6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i7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C4D5E-F034-4B48-834F-6F6E63D10F7D}"/>
              </a:ext>
            </a:extLst>
          </p:cNvPr>
          <p:cNvSpPr txBox="1"/>
          <p:nvPr/>
        </p:nvSpPr>
        <p:spPr>
          <a:xfrm>
            <a:off x="2364509" y="951284"/>
            <a:ext cx="976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</a:rPr>
              <a:t>   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¬q ∨ r</a:t>
            </a: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¬p ∧ (¬q ∨ r) </a:t>
            </a:r>
            <a:r>
              <a:rPr lang="en-US" dirty="0">
                <a:latin typeface="Arial" panose="020B0604020202020204" pitchFamily="34" charset="0"/>
              </a:rPr>
              <a:t>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 ∧ ¬p</a:t>
            </a:r>
            <a:r>
              <a:rPr lang="en-US" dirty="0">
                <a:latin typeface="Arial" panose="020B0604020202020204" pitchFamily="34" charset="0"/>
              </a:rPr>
              <a:t>     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 ∧ ¬p ∨ r</a:t>
            </a:r>
            <a:r>
              <a:rPr lang="en-US" dirty="0">
                <a:latin typeface="Arial" panose="020B0604020202020204" pitchFamily="34" charset="0"/>
              </a:rPr>
              <a:t>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¬p ∧ (¬q ∨ r) → q ∧ ¬p ∨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F333D-C5B3-4AD9-84A4-43C78B97385D}"/>
              </a:ext>
            </a:extLst>
          </p:cNvPr>
          <p:cNvSpPr txBox="1"/>
          <p:nvPr/>
        </p:nvSpPr>
        <p:spPr>
          <a:xfrm>
            <a:off x="591127" y="1662270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A8A10-83B4-4E34-8199-F533FC346125}"/>
              </a:ext>
            </a:extLst>
          </p:cNvPr>
          <p:cNvSpPr txBox="1"/>
          <p:nvPr/>
        </p:nvSpPr>
        <p:spPr>
          <a:xfrm>
            <a:off x="591127" y="4440317"/>
            <a:ext cx="591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5FE3E-FF01-4476-9D3F-9537BEC2D764}"/>
              </a:ext>
            </a:extLst>
          </p:cNvPr>
          <p:cNvSpPr txBox="1"/>
          <p:nvPr/>
        </p:nvSpPr>
        <p:spPr>
          <a:xfrm>
            <a:off x="1182253" y="166199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467CD-AC82-4D4F-80FB-2859A5B76A13}"/>
              </a:ext>
            </a:extLst>
          </p:cNvPr>
          <p:cNvSpPr txBox="1"/>
          <p:nvPr/>
        </p:nvSpPr>
        <p:spPr>
          <a:xfrm>
            <a:off x="1173014" y="2982886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7BE31-8C3E-4C19-8FEB-1EC8F485B966}"/>
              </a:ext>
            </a:extLst>
          </p:cNvPr>
          <p:cNvSpPr txBox="1"/>
          <p:nvPr/>
        </p:nvSpPr>
        <p:spPr>
          <a:xfrm>
            <a:off x="1163775" y="442938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7FC9A-8D66-4930-855A-87D5FF2F6A6F}"/>
              </a:ext>
            </a:extLst>
          </p:cNvPr>
          <p:cNvSpPr txBox="1"/>
          <p:nvPr/>
        </p:nvSpPr>
        <p:spPr>
          <a:xfrm>
            <a:off x="1154536" y="5821087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08BE6-AEAB-491D-AF04-E677F7B5225E}"/>
              </a:ext>
            </a:extLst>
          </p:cNvPr>
          <p:cNvSpPr txBox="1"/>
          <p:nvPr/>
        </p:nvSpPr>
        <p:spPr>
          <a:xfrm>
            <a:off x="1902682" y="1661994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EA16D-BF78-4EE0-A338-D890DB16A8A3}"/>
              </a:ext>
            </a:extLst>
          </p:cNvPr>
          <p:cNvSpPr txBox="1"/>
          <p:nvPr/>
        </p:nvSpPr>
        <p:spPr>
          <a:xfrm>
            <a:off x="1874973" y="2511035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3A72D-91F1-4431-9BD3-1E089EBC8E92}"/>
              </a:ext>
            </a:extLst>
          </p:cNvPr>
          <p:cNvSpPr txBox="1"/>
          <p:nvPr/>
        </p:nvSpPr>
        <p:spPr>
          <a:xfrm>
            <a:off x="1874973" y="3023920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FF495-7641-4A8C-9953-8768325D95E0}"/>
              </a:ext>
            </a:extLst>
          </p:cNvPr>
          <p:cNvSpPr txBox="1"/>
          <p:nvPr/>
        </p:nvSpPr>
        <p:spPr>
          <a:xfrm>
            <a:off x="1874973" y="3792968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DE71E-77CA-4607-8374-39E9F34F2A9C}"/>
              </a:ext>
            </a:extLst>
          </p:cNvPr>
          <p:cNvSpPr txBox="1"/>
          <p:nvPr/>
        </p:nvSpPr>
        <p:spPr>
          <a:xfrm>
            <a:off x="1874973" y="4429388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B8F9F-9FC8-4C0C-A21C-9100D221BD9D}"/>
              </a:ext>
            </a:extLst>
          </p:cNvPr>
          <p:cNvSpPr txBox="1"/>
          <p:nvPr/>
        </p:nvSpPr>
        <p:spPr>
          <a:xfrm>
            <a:off x="1874973" y="5176522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07E6FD-219F-41CB-82DC-F47E2FEE8D08}"/>
              </a:ext>
            </a:extLst>
          </p:cNvPr>
          <p:cNvSpPr txBox="1"/>
          <p:nvPr/>
        </p:nvSpPr>
        <p:spPr>
          <a:xfrm>
            <a:off x="1874973" y="5821087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37AFE-732C-4C46-BED4-60C45F774304}"/>
              </a:ext>
            </a:extLst>
          </p:cNvPr>
          <p:cNvSpPr txBox="1"/>
          <p:nvPr/>
        </p:nvSpPr>
        <p:spPr>
          <a:xfrm>
            <a:off x="1902682" y="6413993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B44CC-3E6B-4BBB-92E7-2F8262812D35}"/>
              </a:ext>
            </a:extLst>
          </p:cNvPr>
          <p:cNvSpPr txBox="1"/>
          <p:nvPr/>
        </p:nvSpPr>
        <p:spPr>
          <a:xfrm>
            <a:off x="2355263" y="1659399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3B5CF-F616-4CFB-A299-12DD6DA6556B}"/>
              </a:ext>
            </a:extLst>
          </p:cNvPr>
          <p:cNvSpPr txBox="1"/>
          <p:nvPr/>
        </p:nvSpPr>
        <p:spPr>
          <a:xfrm>
            <a:off x="2364501" y="4477108"/>
            <a:ext cx="591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93DAB-5F5B-4DEF-9E9B-7DF14F681A53}"/>
              </a:ext>
            </a:extLst>
          </p:cNvPr>
          <p:cNvSpPr txBox="1"/>
          <p:nvPr/>
        </p:nvSpPr>
        <p:spPr>
          <a:xfrm>
            <a:off x="3103407" y="166199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1DA1E-7408-44C1-82D5-2F57F3A30AAF}"/>
              </a:ext>
            </a:extLst>
          </p:cNvPr>
          <p:cNvSpPr txBox="1"/>
          <p:nvPr/>
        </p:nvSpPr>
        <p:spPr>
          <a:xfrm>
            <a:off x="3084915" y="305430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59139-640A-4D9D-B18A-3F2291DC8D52}"/>
              </a:ext>
            </a:extLst>
          </p:cNvPr>
          <p:cNvSpPr txBox="1"/>
          <p:nvPr/>
        </p:nvSpPr>
        <p:spPr>
          <a:xfrm>
            <a:off x="3075669" y="4372369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9F80BF-407B-4CE7-BE2A-10D03B287D0C}"/>
              </a:ext>
            </a:extLst>
          </p:cNvPr>
          <p:cNvSpPr txBox="1"/>
          <p:nvPr/>
        </p:nvSpPr>
        <p:spPr>
          <a:xfrm>
            <a:off x="3082592" y="5831321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802E5-1DAE-46CB-8F36-268DA998538E}"/>
              </a:ext>
            </a:extLst>
          </p:cNvPr>
          <p:cNvSpPr txBox="1"/>
          <p:nvPr/>
        </p:nvSpPr>
        <p:spPr>
          <a:xfrm>
            <a:off x="4147116" y="166199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9C09B3-1F8D-47B0-9E8B-4EBF2B71074D}"/>
              </a:ext>
            </a:extLst>
          </p:cNvPr>
          <p:cNvSpPr txBox="1"/>
          <p:nvPr/>
        </p:nvSpPr>
        <p:spPr>
          <a:xfrm>
            <a:off x="4147115" y="3023920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02166-3B33-447A-B63F-E074DB267148}"/>
              </a:ext>
            </a:extLst>
          </p:cNvPr>
          <p:cNvSpPr txBox="1"/>
          <p:nvPr/>
        </p:nvSpPr>
        <p:spPr>
          <a:xfrm>
            <a:off x="4165591" y="442938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939A9-88CC-4D86-93B6-A53234B25894}"/>
              </a:ext>
            </a:extLst>
          </p:cNvPr>
          <p:cNvSpPr txBox="1"/>
          <p:nvPr/>
        </p:nvSpPr>
        <p:spPr>
          <a:xfrm>
            <a:off x="4156336" y="5821086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38024B-95D7-45EF-910A-0A694527CD35}"/>
              </a:ext>
            </a:extLst>
          </p:cNvPr>
          <p:cNvSpPr txBox="1"/>
          <p:nvPr/>
        </p:nvSpPr>
        <p:spPr>
          <a:xfrm>
            <a:off x="5537208" y="1659399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8F7688-99A6-48DA-9768-7EA9BB7624B0}"/>
              </a:ext>
            </a:extLst>
          </p:cNvPr>
          <p:cNvSpPr txBox="1"/>
          <p:nvPr/>
        </p:nvSpPr>
        <p:spPr>
          <a:xfrm>
            <a:off x="5518716" y="4372369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46718-4D47-423A-81B4-A42115819A80}"/>
              </a:ext>
            </a:extLst>
          </p:cNvPr>
          <p:cNvSpPr txBox="1"/>
          <p:nvPr/>
        </p:nvSpPr>
        <p:spPr>
          <a:xfrm>
            <a:off x="5555680" y="5801078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6AE5FA-9608-4075-BDC0-236540CF6EBA}"/>
              </a:ext>
            </a:extLst>
          </p:cNvPr>
          <p:cNvSpPr txBox="1"/>
          <p:nvPr/>
        </p:nvSpPr>
        <p:spPr>
          <a:xfrm>
            <a:off x="6915733" y="1659399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1161BF-6415-4D2D-A02A-D2E191616118}"/>
              </a:ext>
            </a:extLst>
          </p:cNvPr>
          <p:cNvSpPr txBox="1"/>
          <p:nvPr/>
        </p:nvSpPr>
        <p:spPr>
          <a:xfrm>
            <a:off x="6915733" y="442765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A9AAD0-FED5-45B3-8E62-5FBE699ABD24}"/>
              </a:ext>
            </a:extLst>
          </p:cNvPr>
          <p:cNvSpPr txBox="1"/>
          <p:nvPr/>
        </p:nvSpPr>
        <p:spPr>
          <a:xfrm>
            <a:off x="6945769" y="5828316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4C4A5B-F68F-46A3-A520-F0243243FA08}"/>
              </a:ext>
            </a:extLst>
          </p:cNvPr>
          <p:cNvSpPr txBox="1"/>
          <p:nvPr/>
        </p:nvSpPr>
        <p:spPr>
          <a:xfrm>
            <a:off x="8423589" y="166780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367F1F-A7F2-4FA0-B6E3-D7966B090B77}"/>
              </a:ext>
            </a:extLst>
          </p:cNvPr>
          <p:cNvSpPr txBox="1"/>
          <p:nvPr/>
        </p:nvSpPr>
        <p:spPr>
          <a:xfrm>
            <a:off x="8405097" y="305430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AC3DA5-246E-4CE0-A008-F88308D4F8DF}"/>
              </a:ext>
            </a:extLst>
          </p:cNvPr>
          <p:cNvSpPr txBox="1"/>
          <p:nvPr/>
        </p:nvSpPr>
        <p:spPr>
          <a:xfrm>
            <a:off x="8386605" y="442765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8128F7-E612-43E8-9A75-0FB34463EE64}"/>
              </a:ext>
            </a:extLst>
          </p:cNvPr>
          <p:cNvSpPr txBox="1"/>
          <p:nvPr/>
        </p:nvSpPr>
        <p:spPr>
          <a:xfrm>
            <a:off x="8386605" y="5808427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73DB-A095-4CA9-942F-AF0DBE83E6E2}"/>
              </a:ext>
            </a:extLst>
          </p:cNvPr>
          <p:cNvSpPr txBox="1"/>
          <p:nvPr/>
        </p:nvSpPr>
        <p:spPr>
          <a:xfrm>
            <a:off x="9578111" y="1679995"/>
            <a:ext cx="2521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70AD47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70AD47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70AD47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211842-6507-4A6C-A374-047C5918F352}"/>
              </a:ext>
            </a:extLst>
          </p:cNvPr>
          <p:cNvSpPr txBox="1"/>
          <p:nvPr/>
        </p:nvSpPr>
        <p:spPr>
          <a:xfrm>
            <a:off x="10704944" y="6420499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ro-RO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3F79-7F90-4475-AADF-C028E761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33DD-0F5C-4C9C-8213-B2E40B6E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766218"/>
            <a:ext cx="5885329" cy="1325563"/>
          </a:xfrm>
        </p:spPr>
        <p:txBody>
          <a:bodyPr/>
          <a:lstStyle/>
          <a:p>
            <a:r>
              <a:rPr lang="en-US" dirty="0"/>
              <a:t>Models of U: i1, i2, i3, i4, i5, i6, i7</a:t>
            </a:r>
          </a:p>
          <a:p>
            <a:r>
              <a:rPr lang="en-US" dirty="0"/>
              <a:t>Anti-model of U: i8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DDC07-6C58-43B4-A1E1-654262C73CD0}"/>
              </a:ext>
            </a:extLst>
          </p:cNvPr>
          <p:cNvSpPr txBox="1"/>
          <p:nvPr/>
        </p:nvSpPr>
        <p:spPr>
          <a:xfrm>
            <a:off x="5824130" y="30121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EA4C3-D23D-4F3A-9C5A-B1D5DD8217A0}"/>
              </a:ext>
            </a:extLst>
          </p:cNvPr>
          <p:cNvSpPr txBox="1"/>
          <p:nvPr/>
        </p:nvSpPr>
        <p:spPr>
          <a:xfrm>
            <a:off x="6433552" y="2581252"/>
            <a:ext cx="5534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 is a contingent formula, since it is consistent, but not valid.</a:t>
            </a:r>
          </a:p>
          <a:p>
            <a:r>
              <a:rPr lang="en-US" sz="2800" dirty="0"/>
              <a:t>It has both models and anti-models.</a:t>
            </a:r>
          </a:p>
        </p:txBody>
      </p:sp>
    </p:spTree>
    <p:extLst>
      <p:ext uri="{BB962C8B-B14F-4D97-AF65-F5344CB8AC3E}">
        <p14:creationId xmlns:p14="http://schemas.microsoft.com/office/powerpoint/2010/main" val="170681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C3C-D21E-46D9-890A-7F201EC7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Models and anti-models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3DE7-6953-48C3-B3F6-8C218B13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5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Models:</a:t>
            </a:r>
          </a:p>
          <a:p>
            <a:pPr marL="0" indent="0">
              <a:buNone/>
            </a:pPr>
            <a:r>
              <a:rPr lang="en-US" dirty="0"/>
              <a:t>i1, i2, i3, i5, i6, i7, i8 : {p, q, r} -&gt; {T, F}</a:t>
            </a:r>
          </a:p>
          <a:p>
            <a:pPr marL="0" indent="0">
              <a:buNone/>
            </a:pPr>
            <a:r>
              <a:rPr lang="en-US" dirty="0"/>
              <a:t>i1(p)=T, i1(q)=T, i1(r)=T, </a:t>
            </a:r>
            <a:r>
              <a:rPr lang="en-US" dirty="0">
                <a:solidFill>
                  <a:schemeClr val="accent6"/>
                </a:solidFill>
              </a:rPr>
              <a:t>i1(U3)=T</a:t>
            </a:r>
          </a:p>
          <a:p>
            <a:pPr marL="0" indent="0">
              <a:buNone/>
            </a:pPr>
            <a:r>
              <a:rPr lang="en-US" dirty="0"/>
              <a:t>i2(p)=T, i2(q)=T, i2(r)=F, </a:t>
            </a:r>
            <a:r>
              <a:rPr lang="en-US" dirty="0">
                <a:solidFill>
                  <a:schemeClr val="accent6"/>
                </a:solidFill>
              </a:rPr>
              <a:t>i2(U3)=T</a:t>
            </a:r>
          </a:p>
          <a:p>
            <a:pPr marL="0" indent="0">
              <a:buNone/>
            </a:pPr>
            <a:r>
              <a:rPr lang="en-US" dirty="0"/>
              <a:t>i3(p)=T, i3(q)=F, i3(r)=T, </a:t>
            </a:r>
            <a:r>
              <a:rPr lang="en-US" dirty="0">
                <a:solidFill>
                  <a:schemeClr val="accent6"/>
                </a:solidFill>
              </a:rPr>
              <a:t>i3(U3)=T</a:t>
            </a:r>
          </a:p>
          <a:p>
            <a:pPr marL="0" indent="0">
              <a:buNone/>
            </a:pPr>
            <a:r>
              <a:rPr lang="en-US" dirty="0"/>
              <a:t>i4(p)=T, i4(q)=F, i4(r)=F, </a:t>
            </a:r>
            <a:r>
              <a:rPr lang="en-US" dirty="0">
                <a:solidFill>
                  <a:schemeClr val="accent6"/>
                </a:solidFill>
              </a:rPr>
              <a:t>i4(U3)=T</a:t>
            </a:r>
          </a:p>
          <a:p>
            <a:pPr marL="0" indent="0">
              <a:buNone/>
            </a:pPr>
            <a:r>
              <a:rPr lang="en-US" dirty="0"/>
              <a:t>i5(p)=F, i5(q)=T, i5(r)=T, </a:t>
            </a:r>
            <a:r>
              <a:rPr lang="en-US" dirty="0">
                <a:solidFill>
                  <a:schemeClr val="accent6"/>
                </a:solidFill>
              </a:rPr>
              <a:t>i4(U3)=T</a:t>
            </a:r>
          </a:p>
          <a:p>
            <a:pPr marL="0" indent="0">
              <a:buNone/>
            </a:pPr>
            <a:r>
              <a:rPr lang="en-US" dirty="0"/>
              <a:t>i6(p)=F, i6(q)=T, i6(r)=F, </a:t>
            </a:r>
            <a:r>
              <a:rPr lang="en-US" dirty="0">
                <a:solidFill>
                  <a:schemeClr val="accent6"/>
                </a:solidFill>
              </a:rPr>
              <a:t>i6(U3)=T</a:t>
            </a:r>
          </a:p>
          <a:p>
            <a:pPr marL="0" indent="0">
              <a:buNone/>
            </a:pPr>
            <a:r>
              <a:rPr lang="en-US" dirty="0"/>
              <a:t>i7(p)=F, i7(q)=F, i7(r)=T, </a:t>
            </a:r>
            <a:r>
              <a:rPr lang="en-US" dirty="0">
                <a:solidFill>
                  <a:schemeClr val="accent6"/>
                </a:solidFill>
              </a:rPr>
              <a:t>i7(U3)=T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1511-0761-4A7B-9942-7D98B50B3292}"/>
              </a:ext>
            </a:extLst>
          </p:cNvPr>
          <p:cNvSpPr txBox="1"/>
          <p:nvPr/>
        </p:nvSpPr>
        <p:spPr>
          <a:xfrm>
            <a:off x="6660776" y="1825625"/>
            <a:ext cx="4796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Anti-model:</a:t>
            </a:r>
          </a:p>
          <a:p>
            <a:r>
              <a:rPr lang="en-US" sz="2800" dirty="0"/>
              <a:t>i8 : {p, q, r} -&gt; {T, F}</a:t>
            </a:r>
          </a:p>
          <a:p>
            <a:r>
              <a:rPr lang="en-US" sz="2800" dirty="0"/>
              <a:t>i8(p)=F, i8(q)=F, i8(r)=F, </a:t>
            </a:r>
            <a:r>
              <a:rPr lang="en-US" sz="2800" dirty="0">
                <a:solidFill>
                  <a:srgbClr val="FF0000"/>
                </a:solidFill>
              </a:rPr>
              <a:t>i8(U3)=F</a:t>
            </a:r>
          </a:p>
        </p:txBody>
      </p:sp>
    </p:spTree>
    <p:extLst>
      <p:ext uri="{BB962C8B-B14F-4D97-AF65-F5344CB8AC3E}">
        <p14:creationId xmlns:p14="http://schemas.microsoft.com/office/powerpoint/2010/main" val="116098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549</Words>
  <Application>Microsoft Office PowerPoint</Application>
  <PresentationFormat>Widescreen</PresentationFormat>
  <Paragraphs>207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Temă Office</vt:lpstr>
      <vt:lpstr>Problem Statement</vt:lpstr>
      <vt:lpstr>Theoretical results</vt:lpstr>
      <vt:lpstr>PowerPoint Presentation</vt:lpstr>
      <vt:lpstr>Conclusions</vt:lpstr>
      <vt:lpstr>Models and anti-models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>Iulia Groza</cp:lastModifiedBy>
  <cp:revision>76</cp:revision>
  <dcterms:created xsi:type="dcterms:W3CDTF">2021-10-19T12:44:41Z</dcterms:created>
  <dcterms:modified xsi:type="dcterms:W3CDTF">2021-10-20T08:49:00Z</dcterms:modified>
</cp:coreProperties>
</file>