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6"/>
  </p:notesMasterIdLst>
  <p:sldIdLst>
    <p:sldId id="256" r:id="rId5"/>
    <p:sldId id="257" r:id="rId6"/>
    <p:sldId id="317" r:id="rId7"/>
    <p:sldId id="258" r:id="rId8"/>
    <p:sldId id="259" r:id="rId9"/>
    <p:sldId id="314" r:id="rId10"/>
    <p:sldId id="315" r:id="rId11"/>
    <p:sldId id="305" r:id="rId12"/>
    <p:sldId id="260" r:id="rId13"/>
    <p:sldId id="261" r:id="rId14"/>
    <p:sldId id="311" r:id="rId15"/>
    <p:sldId id="262" r:id="rId16"/>
    <p:sldId id="300" r:id="rId17"/>
    <p:sldId id="268" r:id="rId18"/>
    <p:sldId id="316" r:id="rId19"/>
    <p:sldId id="306" r:id="rId20"/>
    <p:sldId id="271" r:id="rId21"/>
    <p:sldId id="338" r:id="rId22"/>
    <p:sldId id="323" r:id="rId23"/>
    <p:sldId id="324" r:id="rId24"/>
    <p:sldId id="329" r:id="rId25"/>
    <p:sldId id="330" r:id="rId26"/>
    <p:sldId id="331" r:id="rId27"/>
    <p:sldId id="332" r:id="rId28"/>
    <p:sldId id="333" r:id="rId29"/>
    <p:sldId id="318" r:id="rId30"/>
    <p:sldId id="325" r:id="rId31"/>
    <p:sldId id="326" r:id="rId32"/>
    <p:sldId id="335" r:id="rId33"/>
    <p:sldId id="327" r:id="rId34"/>
    <p:sldId id="328" r:id="rId35"/>
    <p:sldId id="334" r:id="rId36"/>
    <p:sldId id="336" r:id="rId37"/>
    <p:sldId id="272" r:id="rId38"/>
    <p:sldId id="319" r:id="rId39"/>
    <p:sldId id="320" r:id="rId40"/>
    <p:sldId id="321" r:id="rId41"/>
    <p:sldId id="322" r:id="rId42"/>
    <p:sldId id="302" r:id="rId43"/>
    <p:sldId id="339" r:id="rId44"/>
    <p:sldId id="340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60"/>
  </p:normalViewPr>
  <p:slideViewPr>
    <p:cSldViewPr>
      <p:cViewPr varScale="1">
        <p:scale>
          <a:sx n="78" d="100"/>
          <a:sy n="78" d="100"/>
        </p:scale>
        <p:origin x="12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44A6-67BC-41AD-8ACC-9333D09287E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CEB13-82CF-42A3-A262-87A36EA15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0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EB13-82CF-42A3-A262-87A36EA15E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7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1638B-E1E4-42C6-B446-00BE79313556}" type="datetimeFigureOut">
              <a:rPr lang="en-US"/>
              <a:pPr>
                <a:defRPr/>
              </a:pPr>
              <a:t>4/3/2024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525B6-0FC3-4139-A1F8-7DD228722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0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77416-1C89-4880-9132-0E721282F7FF}" type="datetimeFigureOut">
              <a:rPr lang="en-US"/>
              <a:pPr>
                <a:defRPr/>
              </a:pPr>
              <a:t>4/3/2024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6E1EF-9E5D-4FAE-A183-D8DB5A68A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7E4CF-1668-4E79-99D3-394F64880A54}" type="datetimeFigureOut">
              <a:rPr lang="en-US"/>
              <a:pPr>
                <a:defRPr/>
              </a:pPr>
              <a:t>4/3/2024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E8DC4-5E81-4383-A520-9346216DE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9E7709-8E52-4F23-B72B-B8A8E54BE787}" type="datetimeFigureOut">
              <a:rPr lang="en-US"/>
              <a:pPr>
                <a:defRPr/>
              </a:pPr>
              <a:t>4/3/2024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04037-92F9-47B5-B633-709890231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2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0558-E8E8-4BE8-9C14-8F6F52901B0D}" type="datetimeFigureOut">
              <a:rPr lang="en-US"/>
              <a:pPr>
                <a:defRPr/>
              </a:pPr>
              <a:t>4/3/2024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D3C7D-688D-46A6-B6EA-5E287B867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4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C5C4-01D0-4F3F-86CB-426B1EEA395D}" type="datetimeFigureOut">
              <a:rPr lang="en-US"/>
              <a:pPr>
                <a:defRPr/>
              </a:pPr>
              <a:t>4/3/2024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DD04B-BFFE-46A7-8471-8C3EEC395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2FF60-794E-4812-A5CB-1541DA3F0B85}" type="datetimeFigureOut">
              <a:rPr lang="en-US"/>
              <a:pPr>
                <a:defRPr/>
              </a:pPr>
              <a:t>4/3/2024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6B6E3-CB67-4D39-B905-8A686D148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27CA90-4F6E-49D5-B6E3-C12E09DFA71A}" type="datetimeFigureOut">
              <a:rPr lang="en-US"/>
              <a:pPr>
                <a:defRPr/>
              </a:pPr>
              <a:t>4/3/2024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A39C-6396-4758-87BE-BABCA9C7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4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40723-F15B-431C-B365-DAEACF5488FE}" type="datetimeFigureOut">
              <a:rPr lang="en-US"/>
              <a:pPr>
                <a:defRPr/>
              </a:pPr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46267-6CB7-4DFB-A7B9-81301795C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E7DAFA-58CF-43D3-ACC2-1B58994F36B7}" type="datetimeFigureOut">
              <a:rPr lang="en-US"/>
              <a:pPr>
                <a:defRPr/>
              </a:pPr>
              <a:t>4/3/2024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7F772-E953-4BAD-869C-FF191D771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3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2D4944-1CB6-4802-A9A0-9F8E80B7BE15}" type="datetimeFigureOut">
              <a:rPr lang="en-US"/>
              <a:pPr>
                <a:defRPr/>
              </a:pPr>
              <a:t>4/3/2024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75812-02A2-4171-8B18-1E75DAFBA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97C9E6-1B18-43B8-9F98-725C1A492948}" type="datetimeFigureOut">
              <a:rPr lang="en-US"/>
              <a:pPr>
                <a:defRPr/>
              </a:pPr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3E75440F-CBE6-4467-B079-CEB0CB68A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14" r:id="rId4"/>
    <p:sldLayoutId id="2147483815" r:id="rId5"/>
    <p:sldLayoutId id="2147483822" r:id="rId6"/>
    <p:sldLayoutId id="2147483816" r:id="rId7"/>
    <p:sldLayoutId id="2147483823" r:id="rId8"/>
    <p:sldLayoutId id="2147483824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09800"/>
            <a:ext cx="7772400" cy="1447801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Sentiment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3600" dirty="0" smtClean="0"/>
              <a:t>Emotion </a:t>
            </a:r>
            <a:r>
              <a:rPr lang="en-US" sz="3600" dirty="0" smtClean="0"/>
              <a:t>Analysis</a:t>
            </a:r>
            <a:endParaRPr lang="en-US" sz="3600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47800" y="4876800"/>
            <a:ext cx="74676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  </a:t>
            </a:r>
            <a:r>
              <a:rPr lang="ro-RO" sz="2800" smtClean="0"/>
              <a:t> </a:t>
            </a:r>
            <a:endParaRPr lang="en-US" sz="2800" smtClean="0"/>
          </a:p>
          <a:p>
            <a:pPr eaLnBrk="1" hangingPunct="1"/>
            <a:endParaRPr lang="en-US" smtClean="0"/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71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21365"/>
            <a:ext cx="76962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smtClean="0"/>
              <a:t>Opinion – formal definition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b="1" u="sng" dirty="0"/>
          </a:p>
        </p:txBody>
      </p:sp>
      <p:pic>
        <p:nvPicPr>
          <p:cNvPr id="133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222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914400"/>
            <a:ext cx="7848600" cy="5180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334962"/>
          </a:xfrm>
        </p:spPr>
        <p:txBody>
          <a:bodyPr>
            <a:noAutofit/>
          </a:bodyPr>
          <a:lstStyle/>
          <a:p>
            <a:r>
              <a:rPr lang="en-US" sz="2000" b="1" dirty="0"/>
              <a:t>sentiment analysis (opinion </a:t>
            </a:r>
            <a:r>
              <a:rPr lang="en-US" sz="2000" b="1" dirty="0" smtClean="0"/>
              <a:t>mining)</a:t>
            </a:r>
            <a:r>
              <a:rPr lang="en-US" sz="2000" dirty="0"/>
              <a:t> </a:t>
            </a:r>
            <a:r>
              <a:rPr lang="en-US" sz="2000" dirty="0" smtClean="0"/>
              <a:t>- </a:t>
            </a:r>
            <a:r>
              <a:rPr lang="en-US" sz="2000" b="1" dirty="0" smtClean="0"/>
              <a:t>6 </a:t>
            </a:r>
            <a:r>
              <a:rPr lang="en-US" sz="2000" b="1" dirty="0"/>
              <a:t>main tasks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87362"/>
            <a:ext cx="82962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3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263"/>
            <a:ext cx="7467600" cy="6397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u="sng" dirty="0"/>
              <a:t>Example</a:t>
            </a:r>
            <a:r>
              <a:rPr lang="en-US" sz="2400" b="1" dirty="0"/>
              <a:t>: </a:t>
            </a:r>
            <a:endParaRPr lang="en-US" sz="2600" u="sng" dirty="0"/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82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7200" y="1219200"/>
            <a:ext cx="80772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63739"/>
            <a:ext cx="7467600" cy="411162"/>
          </a:xfrm>
        </p:spPr>
        <p:txBody>
          <a:bodyPr>
            <a:noAutofit/>
          </a:bodyPr>
          <a:lstStyle/>
          <a:p>
            <a:r>
              <a:rPr lang="en-US" sz="2400" dirty="0" smtClean="0"/>
              <a:t>Solving Tasks:</a:t>
            </a:r>
            <a:endParaRPr lang="en-US" sz="2400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36" y="126310"/>
            <a:ext cx="6858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87" y="558990"/>
            <a:ext cx="8128173" cy="329539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886200"/>
            <a:ext cx="8077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8763"/>
            <a:ext cx="7467600" cy="6127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dirty="0"/>
              <a:t>Solving Tasks: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304800"/>
            <a:ext cx="8232775" cy="33528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4" y="3810000"/>
            <a:ext cx="72390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33400"/>
            <a:ext cx="82581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09600"/>
            <a:ext cx="80772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68263"/>
            <a:ext cx="8001000" cy="4556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200" b="1" u="sng" dirty="0"/>
              <a:t>Semantic orientation (SO)</a:t>
            </a:r>
            <a:r>
              <a:rPr lang="en-US" sz="2200" u="sng" dirty="0"/>
              <a:t> </a:t>
            </a:r>
            <a:endParaRPr lang="en-US" sz="2200" b="1" u="sng" dirty="0"/>
          </a:p>
        </p:txBody>
      </p:sp>
      <p:pic>
        <p:nvPicPr>
          <p:cNvPr id="2457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82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19100" y="609600"/>
            <a:ext cx="8077199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</a:t>
            </a:r>
            <a:r>
              <a:rPr lang="en-US" dirty="0" err="1" smtClean="0"/>
              <a:t>SentiWordNET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5800"/>
            <a:ext cx="8382000" cy="596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428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1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400" b="1" dirty="0" smtClean="0"/>
              <a:t>Polarity scores in </a:t>
            </a:r>
            <a:r>
              <a:rPr lang="en-US" sz="2400" b="1" dirty="0" err="1" smtClean="0"/>
              <a:t>RoWordNet</a:t>
            </a:r>
            <a:endParaRPr lang="en-US" sz="2400" b="1" dirty="0"/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133600"/>
            <a:ext cx="7543800" cy="3741738"/>
          </a:xfrm>
          <a:noFill/>
        </p:spPr>
      </p:pic>
      <p:pic>
        <p:nvPicPr>
          <p:cNvPr id="368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428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294" y="835025"/>
            <a:ext cx="2650306" cy="102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413"/>
            <a:ext cx="7467600" cy="5476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b="1" i="1" u="sng" dirty="0"/>
              <a:t>Sentiment </a:t>
            </a:r>
            <a:r>
              <a:rPr lang="ro-RO" b="1" i="1" u="sng" dirty="0" smtClean="0"/>
              <a:t>analysis</a:t>
            </a:r>
            <a:r>
              <a:rPr lang="en-US" b="1" i="1" u="sng" dirty="0" smtClean="0"/>
              <a:t> (</a:t>
            </a:r>
            <a:r>
              <a:rPr lang="ro-RO" b="1" i="1" u="sng" dirty="0" smtClean="0"/>
              <a:t>opinion mining</a:t>
            </a:r>
            <a:r>
              <a:rPr lang="en-US" b="1" i="1" u="sng" dirty="0" smtClean="0"/>
              <a:t>)</a:t>
            </a:r>
            <a:r>
              <a:rPr lang="ro-RO" dirty="0" smtClean="0"/>
              <a:t> </a:t>
            </a:r>
            <a:endParaRPr lang="en-US" b="1" u="sng" dirty="0"/>
          </a:p>
        </p:txBody>
      </p:sp>
      <p:pic>
        <p:nvPicPr>
          <p:cNvPr id="921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5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6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b="1" dirty="0"/>
              <a:t> 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066800"/>
            <a:ext cx="81534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04800" y="2286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63D297"/>
                </a:solidFill>
                <a:latin typeface="Proxima Nova"/>
              </a:rPr>
              <a:t>Romanian Opinion Lexicon</a:t>
            </a:r>
            <a:r>
              <a:rPr dirty="0"/>
              <a:t/>
            </a:r>
            <a:br>
              <a:rPr dirty="0"/>
            </a:br>
            <a:endParaRPr lang="en-US" sz="27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92;p18"/>
          <p:cNvPicPr/>
          <p:nvPr/>
        </p:nvPicPr>
        <p:blipFill>
          <a:blip r:embed="rId2"/>
          <a:stretch/>
        </p:blipFill>
        <p:spPr>
          <a:xfrm>
            <a:off x="195900" y="1295400"/>
            <a:ext cx="4715170" cy="2987640"/>
          </a:xfrm>
          <a:prstGeom prst="rect">
            <a:avLst/>
          </a:prstGeom>
          <a:ln>
            <a:noFill/>
          </a:ln>
        </p:spPr>
      </p:pic>
      <p:pic>
        <p:nvPicPr>
          <p:cNvPr id="213" name="Google Shape;93;p18"/>
          <p:cNvPicPr/>
          <p:nvPr/>
        </p:nvPicPr>
        <p:blipFill>
          <a:blip r:embed="rId3"/>
          <a:stretch/>
        </p:blipFill>
        <p:spPr>
          <a:xfrm>
            <a:off x="5011128" y="609600"/>
            <a:ext cx="3417480" cy="2364930"/>
          </a:xfrm>
          <a:prstGeom prst="rect">
            <a:avLst/>
          </a:prstGeom>
          <a:ln>
            <a:noFill/>
          </a:ln>
        </p:spPr>
      </p:pic>
      <p:pic>
        <p:nvPicPr>
          <p:cNvPr id="214" name="Google Shape;94;p18"/>
          <p:cNvPicPr/>
          <p:nvPr/>
        </p:nvPicPr>
        <p:blipFill>
          <a:blip r:embed="rId4"/>
          <a:stretch/>
        </p:blipFill>
        <p:spPr>
          <a:xfrm>
            <a:off x="4911070" y="3505200"/>
            <a:ext cx="3876636" cy="2895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49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487362"/>
          </a:xfrm>
        </p:spPr>
        <p:txBody>
          <a:bodyPr>
            <a:normAutofit/>
          </a:bodyPr>
          <a:lstStyle/>
          <a:p>
            <a:r>
              <a:rPr lang="ro-RO" sz="2000" b="1" u="sng" dirty="0"/>
              <a:t>Lexicon-based approach for sentiment </a:t>
            </a:r>
            <a:r>
              <a:rPr lang="ro-RO" sz="2000" b="1" u="sng" dirty="0" smtClean="0"/>
              <a:t>classification</a:t>
            </a:r>
            <a:endParaRPr lang="en-US" sz="2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0"/>
            <a:ext cx="8077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487362"/>
          </a:xfrm>
        </p:spPr>
        <p:txBody>
          <a:bodyPr>
            <a:normAutofit/>
          </a:bodyPr>
          <a:lstStyle/>
          <a:p>
            <a:r>
              <a:rPr lang="ro-RO" sz="2000" b="1" u="sng" dirty="0"/>
              <a:t>Lexicon-based approach for sentiment </a:t>
            </a:r>
            <a:r>
              <a:rPr lang="ro-RO" sz="2000" b="1" u="sng" dirty="0" smtClean="0"/>
              <a:t>classification</a:t>
            </a:r>
            <a:endParaRPr lang="en-US" sz="20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74295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81000"/>
            <a:ext cx="8077200" cy="1143000"/>
          </a:xfrm>
        </p:spPr>
        <p:txBody>
          <a:bodyPr>
            <a:normAutofit/>
          </a:bodyPr>
          <a:lstStyle/>
          <a:p>
            <a:r>
              <a:rPr lang="ro-RO" sz="2000" b="1" u="sng" dirty="0"/>
              <a:t>Lexicon-based approach for sentiment classification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7800975" cy="420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924800" cy="228600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   </a:t>
            </a:r>
            <a:r>
              <a:rPr lang="en-US" sz="2000" b="1" u="sng" dirty="0" smtClean="0"/>
              <a:t>4 approaches to calculating the polarity score of a text </a:t>
            </a:r>
            <a:endParaRPr lang="en-US" sz="2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0"/>
            <a:ext cx="81153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82000" cy="4111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 </a:t>
            </a:r>
            <a:r>
              <a:rPr lang="en-US" sz="2000" b="1" u="sng" dirty="0"/>
              <a:t>4 approaches </a:t>
            </a:r>
            <a:r>
              <a:rPr lang="en-US" sz="2000" b="1" u="sng" dirty="0" smtClean="0"/>
              <a:t>to </a:t>
            </a:r>
            <a:r>
              <a:rPr lang="en-US" sz="2000" b="1" u="sng" dirty="0"/>
              <a:t>calculating the polarity score of a text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86" y="990600"/>
            <a:ext cx="7395713" cy="494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1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411162"/>
          </a:xfrm>
        </p:spPr>
        <p:txBody>
          <a:bodyPr>
            <a:noAutofit/>
          </a:bodyPr>
          <a:lstStyle/>
          <a:p>
            <a:r>
              <a:rPr lang="en-US" sz="2000" b="1" u="sng" dirty="0"/>
              <a:t>Sentiment Classification Using </a:t>
            </a:r>
            <a:r>
              <a:rPr lang="en-US" sz="2000" b="1" u="sng" dirty="0" smtClean="0"/>
              <a:t>Supervised Learning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382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9600"/>
            <a:ext cx="832961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467600" cy="76200"/>
          </a:xfrm>
        </p:spPr>
        <p:txBody>
          <a:bodyPr>
            <a:noAutofit/>
          </a:bodyPr>
          <a:lstStyle/>
          <a:p>
            <a:pPr lvl="0"/>
            <a:r>
              <a:rPr lang="en-US" sz="2400" b="1" u="sng" dirty="0"/>
              <a:t>features</a:t>
            </a:r>
            <a:r>
              <a:rPr lang="en-US" sz="2400" u="sng" dirty="0"/>
              <a:t> used in classification</a:t>
            </a:r>
            <a:r>
              <a:rPr lang="en-US" sz="2400" u="sng" dirty="0" smtClean="0"/>
              <a:t>: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762000"/>
            <a:ext cx="82010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/>
              <a:t>TF-IDF </a:t>
            </a:r>
            <a:r>
              <a:rPr lang="en-US" sz="2000" b="1" dirty="0"/>
              <a:t>W</a:t>
            </a:r>
            <a:r>
              <a:rPr lang="en-US" sz="2000" b="1" dirty="0" smtClean="0"/>
              <a:t>eighting Scheme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1"/>
            <a:ext cx="76581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0"/>
            <a:ext cx="79533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features</a:t>
            </a:r>
            <a:r>
              <a:rPr lang="en-US" sz="2400" u="sng" dirty="0"/>
              <a:t> used in classification: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305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US" sz="2700" b="1" u="sng" dirty="0"/>
              <a:t>features</a:t>
            </a:r>
            <a:r>
              <a:rPr lang="en-US" sz="2700" u="sng" dirty="0"/>
              <a:t> used in </a:t>
            </a:r>
            <a:r>
              <a:rPr lang="en-US" sz="2700" u="sng" dirty="0" smtClean="0"/>
              <a:t>classification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14400"/>
            <a:ext cx="75438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8767"/>
            <a:ext cx="7591425" cy="61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in Sentiment Analysis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367713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695"/>
            <a:ext cx="8610600" cy="4095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000" b="1" u="sng" dirty="0"/>
              <a:t>Emotion </a:t>
            </a:r>
            <a:r>
              <a:rPr lang="en-US" sz="2000" b="1" u="sng" dirty="0" smtClean="0"/>
              <a:t>analysis - </a:t>
            </a:r>
            <a:r>
              <a:rPr lang="en-US" sz="2000" dirty="0" smtClean="0"/>
              <a:t>purposes</a:t>
            </a:r>
            <a:endParaRPr lang="en-US" sz="2000" u="sng" dirty="0"/>
          </a:p>
        </p:txBody>
      </p:sp>
      <p:pic>
        <p:nvPicPr>
          <p:cNvPr id="2560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90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81000" y="739916"/>
            <a:ext cx="8229599" cy="573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467600" cy="56356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                     Theory </a:t>
            </a:r>
            <a:r>
              <a:rPr lang="en-US" sz="2000" b="1" dirty="0"/>
              <a:t>of </a:t>
            </a:r>
            <a:r>
              <a:rPr lang="en-US" sz="2000" b="1" dirty="0" smtClean="0"/>
              <a:t>emotion</a:t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u="sng" dirty="0" err="1" smtClean="0"/>
              <a:t>Plutchik</a:t>
            </a:r>
            <a:r>
              <a:rPr lang="en-US" sz="2000" b="1" u="sng" dirty="0" smtClean="0"/>
              <a:t>  MODEL – A categorical model </a:t>
            </a:r>
            <a:endParaRPr lang="en-US" sz="2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382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700" b="1" dirty="0"/>
              <a:t>Derived </a:t>
            </a:r>
            <a:r>
              <a:rPr lang="en-US" sz="2700" b="1" dirty="0" smtClean="0"/>
              <a:t>emotions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1"/>
            <a:ext cx="8205787" cy="426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514475"/>
            <a:ext cx="78771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 u="sng" dirty="0" err="1" smtClean="0"/>
              <a:t>RoEmoLex</a:t>
            </a:r>
            <a:r>
              <a:rPr lang="en-US" sz="2400" b="1" u="sng" dirty="0" smtClean="0"/>
              <a:t> - Lexicon de </a:t>
            </a:r>
            <a:r>
              <a:rPr lang="en-US" sz="2400" b="1" u="sng" dirty="0" err="1" smtClean="0"/>
              <a:t>emoţii</a:t>
            </a:r>
            <a:r>
              <a:rPr lang="en-US" sz="2400" b="1" u="sng" dirty="0" smtClean="0"/>
              <a:t> (~8000 entries)</a:t>
            </a:r>
            <a:r>
              <a:rPr lang="en-US" sz="2400" u="sng" dirty="0" smtClean="0"/>
              <a:t/>
            </a:r>
            <a:br>
              <a:rPr lang="en-US" sz="2400" u="sng" dirty="0" smtClean="0"/>
            </a:br>
            <a:endParaRPr lang="en-US" sz="2400" u="sng" dirty="0"/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371600"/>
            <a:ext cx="8153400" cy="3805238"/>
          </a:xfrm>
          <a:noFill/>
        </p:spPr>
      </p:pic>
      <p:pic>
        <p:nvPicPr>
          <p:cNvPr id="358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428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8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b="1" u="sng" dirty="0" smtClean="0"/>
              <a:t>Emotion analysis</a:t>
            </a:r>
            <a:endParaRPr lang="en-US" sz="2600" b="1" u="sng" dirty="0"/>
          </a:p>
        </p:txBody>
      </p:sp>
      <p:pic>
        <p:nvPicPr>
          <p:cNvPr id="3481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43000"/>
            <a:ext cx="7467600" cy="49228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428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4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7620000" cy="4119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428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0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 smtClean="0"/>
              <a:t>levels </a:t>
            </a:r>
            <a:r>
              <a:rPr lang="en-US" sz="2400" b="1" dirty="0"/>
              <a:t>of sentiment </a:t>
            </a:r>
            <a:r>
              <a:rPr lang="en-US" sz="2400" b="1" dirty="0" smtClean="0"/>
              <a:t>analysis</a:t>
            </a:r>
            <a:endParaRPr lang="en-US" sz="2400" b="1" u="sng" dirty="0"/>
          </a:p>
        </p:txBody>
      </p:sp>
      <p:pic>
        <p:nvPicPr>
          <p:cNvPr id="1024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10184" y="1143000"/>
            <a:ext cx="7972425" cy="490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563562"/>
          </a:xfrm>
        </p:spPr>
        <p:txBody>
          <a:bodyPr>
            <a:noAutofit/>
          </a:bodyPr>
          <a:lstStyle/>
          <a:p>
            <a:r>
              <a:rPr lang="en-US" sz="2000" b="1" dirty="0"/>
              <a:t>Emotion </a:t>
            </a:r>
            <a:r>
              <a:rPr lang="en-US" sz="2000" b="1" dirty="0" err="1" smtClean="0"/>
              <a:t>Embeddings</a:t>
            </a:r>
            <a:r>
              <a:rPr lang="en-US" sz="2000" b="1" dirty="0" smtClean="0"/>
              <a:t> built on </a:t>
            </a:r>
            <a:br>
              <a:rPr lang="en-US" sz="2000" b="1" dirty="0" smtClean="0"/>
            </a:br>
            <a:r>
              <a:rPr lang="en-US" sz="2000" b="1" dirty="0" smtClean="0"/>
              <a:t>                                </a:t>
            </a:r>
            <a:r>
              <a:rPr lang="en-US" sz="2000" b="1" dirty="0" err="1" smtClean="0"/>
              <a:t>CoRoLa</a:t>
            </a:r>
            <a:r>
              <a:rPr lang="en-US" sz="2000" b="1" dirty="0" smtClean="0"/>
              <a:t> </a:t>
            </a:r>
            <a:r>
              <a:rPr lang="en-US" sz="2000" b="1" dirty="0"/>
              <a:t>Distant Supervision </a:t>
            </a:r>
            <a:r>
              <a:rPr lang="en-US" sz="2000" b="1" dirty="0" smtClean="0"/>
              <a:t>Dataset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429625" cy="5162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428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336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247650"/>
            <a:ext cx="8505825" cy="636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88" y="42863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19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994"/>
            <a:ext cx="7467600" cy="6397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 smtClean="0"/>
              <a:t>levels </a:t>
            </a:r>
            <a:r>
              <a:rPr lang="en-US" sz="2400" b="1" dirty="0"/>
              <a:t>of sentiment </a:t>
            </a:r>
            <a:r>
              <a:rPr lang="en-US" sz="2400" b="1" dirty="0" smtClean="0"/>
              <a:t>analysis (contd.)</a:t>
            </a:r>
            <a:r>
              <a:rPr lang="en-US" sz="2400" u="sng" dirty="0" smtClean="0"/>
              <a:t> </a:t>
            </a:r>
            <a:endParaRPr lang="en-US" sz="2400" b="1" u="sng" dirty="0"/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95692" y="914400"/>
            <a:ext cx="8319394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67600" cy="53340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Example: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19200"/>
            <a:ext cx="7486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315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2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Opinion Mining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2581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dirty="0"/>
              <a:t>Definitions (Liu, 2010</a:t>
            </a:r>
            <a:r>
              <a:rPr lang="en-US" sz="2400" dirty="0" smtClean="0"/>
              <a:t>)</a:t>
            </a:r>
            <a:endParaRPr lang="en-US" sz="2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1069975"/>
            <a:ext cx="8305800" cy="548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D13D53629F7A4097908101A1D4BB2A" ma:contentTypeVersion="4" ma:contentTypeDescription="Create a new document." ma:contentTypeScope="" ma:versionID="582da1e58378745c81c86e3a86b5f921">
  <xsd:schema xmlns:xsd="http://www.w3.org/2001/XMLSchema" xmlns:xs="http://www.w3.org/2001/XMLSchema" xmlns:p="http://schemas.microsoft.com/office/2006/metadata/properties" xmlns:ns2="6a93b345-bc7d-4475-a0ff-cc5da85368ce" targetNamespace="http://schemas.microsoft.com/office/2006/metadata/properties" ma:root="true" ma:fieldsID="14a262d09b28ac1afb8833e3168d661e" ns2:_="">
    <xsd:import namespace="6a93b345-bc7d-4475-a0ff-cc5da85368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93b345-bc7d-4475-a0ff-cc5da85368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36B9B4-604B-4045-95D0-F369A82BAF61}">
  <ds:schemaRefs>
    <ds:schemaRef ds:uri="55108ca4-7a29-4022-b9a8-1d7281820cc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ed45be2d-2f73-463e-971e-1c3b851ffbfb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B32EEDA-7D34-481C-A314-8FE047DC8C15}"/>
</file>

<file path=customXml/itemProps3.xml><?xml version="1.0" encoding="utf-8"?>
<ds:datastoreItem xmlns:ds="http://schemas.openxmlformats.org/officeDocument/2006/customXml" ds:itemID="{9BBFE0DE-6FD9-4FB6-BE3F-C7AD29C6BC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11164</TotalTime>
  <Words>147</Words>
  <Application>Microsoft Office PowerPoint</Application>
  <PresentationFormat>On-screen Show (4:3)</PresentationFormat>
  <Paragraphs>37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Century Schoolbook</vt:lpstr>
      <vt:lpstr>Proxima Nova</vt:lpstr>
      <vt:lpstr>Wingdings</vt:lpstr>
      <vt:lpstr>Wingdings 2</vt:lpstr>
      <vt:lpstr>Oriel</vt:lpstr>
      <vt:lpstr>Sentiment and         Emotion Analysis</vt:lpstr>
      <vt:lpstr>Sentiment analysis (opinion mining) </vt:lpstr>
      <vt:lpstr>PowerPoint Presentation</vt:lpstr>
      <vt:lpstr>levels of sentiment analysis</vt:lpstr>
      <vt:lpstr>levels of sentiment analysis (contd.) </vt:lpstr>
      <vt:lpstr>Example: </vt:lpstr>
      <vt:lpstr>PowerPoint Presentation</vt:lpstr>
      <vt:lpstr>Opinion Mining</vt:lpstr>
      <vt:lpstr>Definitions (Liu, 2010)</vt:lpstr>
      <vt:lpstr>Opinion – formal definition </vt:lpstr>
      <vt:lpstr>sentiment analysis (opinion mining) - 6 main tasks.</vt:lpstr>
      <vt:lpstr>Example: </vt:lpstr>
      <vt:lpstr>Solving Tasks:</vt:lpstr>
      <vt:lpstr>             Solving Tasks:</vt:lpstr>
      <vt:lpstr>PowerPoint Presentation</vt:lpstr>
      <vt:lpstr>PowerPoint Presentation</vt:lpstr>
      <vt:lpstr>       Semantic orientation (SO) </vt:lpstr>
      <vt:lpstr>   SentiWordNET</vt:lpstr>
      <vt:lpstr>Polarity scores in RoWordNet</vt:lpstr>
      <vt:lpstr>PowerPoint Presentation</vt:lpstr>
      <vt:lpstr>Lexicon-based approach for sentiment classification</vt:lpstr>
      <vt:lpstr>Lexicon-based approach for sentiment classification</vt:lpstr>
      <vt:lpstr>Lexicon-based approach for sentiment classification</vt:lpstr>
      <vt:lpstr>   4 approaches to calculating the polarity score of a text </vt:lpstr>
      <vt:lpstr> 4 approaches to calculating the polarity score of a text </vt:lpstr>
      <vt:lpstr>Sentiment Classification Using Supervised Learning</vt:lpstr>
      <vt:lpstr>PowerPoint Presentation</vt:lpstr>
      <vt:lpstr>features used in classification:</vt:lpstr>
      <vt:lpstr>TF-IDF Weighting Scheme</vt:lpstr>
      <vt:lpstr>features used in classification:</vt:lpstr>
      <vt:lpstr>features used in classification</vt:lpstr>
      <vt:lpstr>PowerPoint Presentation</vt:lpstr>
      <vt:lpstr>Performance in Sentiment Analysis </vt:lpstr>
      <vt:lpstr>Emotion analysis - purposes</vt:lpstr>
      <vt:lpstr>                     Theory of emotion  Plutchik  MODEL – A categorical model </vt:lpstr>
      <vt:lpstr> Derived emotions</vt:lpstr>
      <vt:lpstr>RoEmoLex - Lexicon de emoţii (~8000 entries) </vt:lpstr>
      <vt:lpstr>Emotion analysis</vt:lpstr>
      <vt:lpstr> </vt:lpstr>
      <vt:lpstr>Emotion Embeddings built on                                  CoRoLa Distant Supervision Dataset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Based Systems and   Language Technology</dc:title>
  <dc:creator>LEN</dc:creator>
  <cp:lastModifiedBy>Microsoft account</cp:lastModifiedBy>
  <cp:revision>270</cp:revision>
  <dcterms:created xsi:type="dcterms:W3CDTF">2018-02-26T18:52:17Z</dcterms:created>
  <dcterms:modified xsi:type="dcterms:W3CDTF">2024-04-04T14:39:04Z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0x01010021D13D53629F7A4097908101A1D4BB2A</vt:lpwstr>
  </property>
</Properties>
</file>