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59" r:id="rId6"/>
    <p:sldId id="274" r:id="rId7"/>
    <p:sldId id="275" r:id="rId8"/>
    <p:sldId id="278" r:id="rId9"/>
    <p:sldId id="260" r:id="rId10"/>
    <p:sldId id="268" r:id="rId11"/>
    <p:sldId id="280" r:id="rId12"/>
    <p:sldId id="261" r:id="rId13"/>
    <p:sldId id="269" r:id="rId14"/>
    <p:sldId id="264" r:id="rId15"/>
    <p:sldId id="262" r:id="rId16"/>
    <p:sldId id="263" r:id="rId17"/>
    <p:sldId id="265" r:id="rId18"/>
    <p:sldId id="266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883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0"/>
    <p:restoredTop sz="92240"/>
  </p:normalViewPr>
  <p:slideViewPr>
    <p:cSldViewPr snapToGrid="0" snapToObjects="1">
      <p:cViewPr varScale="1">
        <p:scale>
          <a:sx n="99" d="100"/>
          <a:sy n="9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11EF4-6FB3-BC4F-95B3-08B1BF461F98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2B299-3A9E-7949-A63E-16BA7B5C5D2E}">
      <dgm:prSet phldrT="[Text]" custT="1"/>
      <dgm:spPr/>
      <dgm:t>
        <a:bodyPr/>
        <a:lstStyle/>
        <a:p>
          <a:r>
            <a:rPr lang="en-US" sz="1800" dirty="0"/>
            <a:t>Formal Languages</a:t>
          </a:r>
        </a:p>
      </dgm:t>
    </dgm:pt>
    <dgm:pt modelId="{DE2A9224-E15E-3249-ABA7-709A8394AFF2}" type="parTrans" cxnId="{571CA568-9B4F-3E42-9334-8EC74B10F411}">
      <dgm:prSet/>
      <dgm:spPr/>
      <dgm:t>
        <a:bodyPr/>
        <a:lstStyle/>
        <a:p>
          <a:endParaRPr lang="en-US"/>
        </a:p>
      </dgm:t>
    </dgm:pt>
    <dgm:pt modelId="{1E5AE6B3-5997-224F-9A11-4DD324B99183}" type="sibTrans" cxnId="{571CA568-9B4F-3E42-9334-8EC74B10F411}">
      <dgm:prSet/>
      <dgm:spPr/>
      <dgm:t>
        <a:bodyPr/>
        <a:lstStyle/>
        <a:p>
          <a:endParaRPr lang="en-US"/>
        </a:p>
      </dgm:t>
    </dgm:pt>
    <dgm:pt modelId="{1C1F4047-E05F-6E45-BDCC-23876B2C2FF6}">
      <dgm:prSet phldrT="[Text]" custT="1"/>
      <dgm:spPr/>
      <dgm:t>
        <a:bodyPr/>
        <a:lstStyle/>
        <a:p>
          <a:r>
            <a:rPr lang="en-US" sz="1800" dirty="0"/>
            <a:t>Compiler Design</a:t>
          </a:r>
        </a:p>
      </dgm:t>
    </dgm:pt>
    <dgm:pt modelId="{42AEB7DB-0CA4-4546-B810-42BD4F91D99B}" type="parTrans" cxnId="{4B32E5CA-B358-4C46-9220-13F799DCCC1A}">
      <dgm:prSet/>
      <dgm:spPr/>
      <dgm:t>
        <a:bodyPr/>
        <a:lstStyle/>
        <a:p>
          <a:endParaRPr lang="en-US"/>
        </a:p>
      </dgm:t>
    </dgm:pt>
    <dgm:pt modelId="{958D8A19-F0CB-7A45-B554-F929CCE8DCD4}" type="sibTrans" cxnId="{4B32E5CA-B358-4C46-9220-13F799DCCC1A}">
      <dgm:prSet/>
      <dgm:spPr/>
      <dgm:t>
        <a:bodyPr/>
        <a:lstStyle/>
        <a:p>
          <a:endParaRPr lang="en-US"/>
        </a:p>
      </dgm:t>
    </dgm:pt>
    <dgm:pt modelId="{B165F576-648E-B54D-A95A-D7E03B15961B}">
      <dgm:prSet phldrT="[Text]"/>
      <dgm:spPr/>
      <dgm:t>
        <a:bodyPr/>
        <a:lstStyle/>
        <a:p>
          <a:r>
            <a:rPr lang="en-US" dirty="0"/>
            <a:t>FLCD</a:t>
          </a:r>
        </a:p>
      </dgm:t>
    </dgm:pt>
    <dgm:pt modelId="{03225CFA-C397-0A4B-817C-679F1C4ED44A}" type="parTrans" cxnId="{8B3711AD-4543-444A-8815-3630C4FD36A1}">
      <dgm:prSet/>
      <dgm:spPr/>
      <dgm:t>
        <a:bodyPr/>
        <a:lstStyle/>
        <a:p>
          <a:endParaRPr lang="en-US"/>
        </a:p>
      </dgm:t>
    </dgm:pt>
    <dgm:pt modelId="{86E60EEB-0849-DD4F-AE00-752239834A84}" type="sibTrans" cxnId="{8B3711AD-4543-444A-8815-3630C4FD36A1}">
      <dgm:prSet/>
      <dgm:spPr/>
      <dgm:t>
        <a:bodyPr/>
        <a:lstStyle/>
        <a:p>
          <a:endParaRPr lang="en-US"/>
        </a:p>
      </dgm:t>
    </dgm:pt>
    <dgm:pt modelId="{EEC074ED-0F0B-6C4F-8BDD-448D9F76418F}" type="pres">
      <dgm:prSet presAssocID="{42311EF4-6FB3-BC4F-95B3-08B1BF461F98}" presName="Name0" presStyleCnt="0">
        <dgm:presLayoutVars>
          <dgm:chMax val="4"/>
          <dgm:resizeHandles val="exact"/>
        </dgm:presLayoutVars>
      </dgm:prSet>
      <dgm:spPr/>
    </dgm:pt>
    <dgm:pt modelId="{87E21CF1-5CA3-6243-A057-E67AC221A412}" type="pres">
      <dgm:prSet presAssocID="{42311EF4-6FB3-BC4F-95B3-08B1BF461F98}" presName="ellipse" presStyleLbl="trBgShp" presStyleIdx="0" presStyleCnt="1"/>
      <dgm:spPr/>
    </dgm:pt>
    <dgm:pt modelId="{8F7AD7B4-2885-3C41-9EAE-1BBD21F598C3}" type="pres">
      <dgm:prSet presAssocID="{42311EF4-6FB3-BC4F-95B3-08B1BF461F98}" presName="arrow1" presStyleLbl="fgShp" presStyleIdx="0" presStyleCnt="1"/>
      <dgm:spPr/>
    </dgm:pt>
    <dgm:pt modelId="{E764CB79-2F3D-0742-8EB3-62CA07221B5C}" type="pres">
      <dgm:prSet presAssocID="{42311EF4-6FB3-BC4F-95B3-08B1BF461F98}" presName="rectangle" presStyleLbl="revTx" presStyleIdx="0" presStyleCnt="1">
        <dgm:presLayoutVars>
          <dgm:bulletEnabled val="1"/>
        </dgm:presLayoutVars>
      </dgm:prSet>
      <dgm:spPr/>
    </dgm:pt>
    <dgm:pt modelId="{8A9DAD19-7EB9-894C-9ADF-F54A98E26FB6}" type="pres">
      <dgm:prSet presAssocID="{1C1F4047-E05F-6E45-BDCC-23876B2C2FF6}" presName="item1" presStyleLbl="node1" presStyleIdx="0" presStyleCnt="2" custScaleX="137237" custLinFactNeighborX="58174" custLinFactNeighborY="-92095">
        <dgm:presLayoutVars>
          <dgm:bulletEnabled val="1"/>
        </dgm:presLayoutVars>
      </dgm:prSet>
      <dgm:spPr/>
    </dgm:pt>
    <dgm:pt modelId="{152FD3D2-5264-3848-B140-0C1F12854FCD}" type="pres">
      <dgm:prSet presAssocID="{B165F576-648E-B54D-A95A-D7E03B15961B}" presName="item2" presStyleLbl="node1" presStyleIdx="1" presStyleCnt="2" custScaleX="134433" custLinFactNeighborX="-6105" custLinFactNeighborY="7598">
        <dgm:presLayoutVars>
          <dgm:bulletEnabled val="1"/>
        </dgm:presLayoutVars>
      </dgm:prSet>
      <dgm:spPr/>
    </dgm:pt>
    <dgm:pt modelId="{3F93CD86-41B1-AB4B-A88E-89C8948F9FE5}" type="pres">
      <dgm:prSet presAssocID="{42311EF4-6FB3-BC4F-95B3-08B1BF461F98}" presName="funnel" presStyleLbl="trAlignAcc1" presStyleIdx="0" presStyleCnt="1" custScaleX="108073"/>
      <dgm:spPr/>
    </dgm:pt>
  </dgm:ptLst>
  <dgm:cxnLst>
    <dgm:cxn modelId="{FA7AB141-7C58-BD4A-907F-E029A8AFF860}" type="presOf" srcId="{1C1F4047-E05F-6E45-BDCC-23876B2C2FF6}" destId="{8A9DAD19-7EB9-894C-9ADF-F54A98E26FB6}" srcOrd="0" destOrd="0" presId="urn:microsoft.com/office/officeart/2005/8/layout/funnel1"/>
    <dgm:cxn modelId="{DBCB3B54-13EF-BB4B-8A69-B698E7CCD110}" type="presOf" srcId="{B165F576-648E-B54D-A95A-D7E03B15961B}" destId="{E764CB79-2F3D-0742-8EB3-62CA07221B5C}" srcOrd="0" destOrd="0" presId="urn:microsoft.com/office/officeart/2005/8/layout/funnel1"/>
    <dgm:cxn modelId="{571CA568-9B4F-3E42-9334-8EC74B10F411}" srcId="{42311EF4-6FB3-BC4F-95B3-08B1BF461F98}" destId="{9652B299-3A9E-7949-A63E-16BA7B5C5D2E}" srcOrd="0" destOrd="0" parTransId="{DE2A9224-E15E-3249-ABA7-709A8394AFF2}" sibTransId="{1E5AE6B3-5997-224F-9A11-4DD324B99183}"/>
    <dgm:cxn modelId="{8B3711AD-4543-444A-8815-3630C4FD36A1}" srcId="{42311EF4-6FB3-BC4F-95B3-08B1BF461F98}" destId="{B165F576-648E-B54D-A95A-D7E03B15961B}" srcOrd="2" destOrd="0" parTransId="{03225CFA-C397-0A4B-817C-679F1C4ED44A}" sibTransId="{86E60EEB-0849-DD4F-AE00-752239834A84}"/>
    <dgm:cxn modelId="{4B32E5CA-B358-4C46-9220-13F799DCCC1A}" srcId="{42311EF4-6FB3-BC4F-95B3-08B1BF461F98}" destId="{1C1F4047-E05F-6E45-BDCC-23876B2C2FF6}" srcOrd="1" destOrd="0" parTransId="{42AEB7DB-0CA4-4546-B810-42BD4F91D99B}" sibTransId="{958D8A19-F0CB-7A45-B554-F929CCE8DCD4}"/>
    <dgm:cxn modelId="{9A435BE7-180C-4E45-A0E2-CD60CF2B525A}" type="presOf" srcId="{42311EF4-6FB3-BC4F-95B3-08B1BF461F98}" destId="{EEC074ED-0F0B-6C4F-8BDD-448D9F76418F}" srcOrd="0" destOrd="0" presId="urn:microsoft.com/office/officeart/2005/8/layout/funnel1"/>
    <dgm:cxn modelId="{F1CF35E9-2054-374D-A444-A818E0D3C85D}" type="presOf" srcId="{9652B299-3A9E-7949-A63E-16BA7B5C5D2E}" destId="{152FD3D2-5264-3848-B140-0C1F12854FCD}" srcOrd="0" destOrd="0" presId="urn:microsoft.com/office/officeart/2005/8/layout/funnel1"/>
    <dgm:cxn modelId="{06CD70A0-B66F-D24D-92F2-682FEF8E0A19}" type="presParOf" srcId="{EEC074ED-0F0B-6C4F-8BDD-448D9F76418F}" destId="{87E21CF1-5CA3-6243-A057-E67AC221A412}" srcOrd="0" destOrd="0" presId="urn:microsoft.com/office/officeart/2005/8/layout/funnel1"/>
    <dgm:cxn modelId="{9631EC87-F792-D24C-92C5-5B5BCA80E0BF}" type="presParOf" srcId="{EEC074ED-0F0B-6C4F-8BDD-448D9F76418F}" destId="{8F7AD7B4-2885-3C41-9EAE-1BBD21F598C3}" srcOrd="1" destOrd="0" presId="urn:microsoft.com/office/officeart/2005/8/layout/funnel1"/>
    <dgm:cxn modelId="{204DF0B8-9A04-B249-B8BF-CBC615DCEBEB}" type="presParOf" srcId="{EEC074ED-0F0B-6C4F-8BDD-448D9F76418F}" destId="{E764CB79-2F3D-0742-8EB3-62CA07221B5C}" srcOrd="2" destOrd="0" presId="urn:microsoft.com/office/officeart/2005/8/layout/funnel1"/>
    <dgm:cxn modelId="{500E03E5-F217-4A49-928F-F04A88EFD718}" type="presParOf" srcId="{EEC074ED-0F0B-6C4F-8BDD-448D9F76418F}" destId="{8A9DAD19-7EB9-894C-9ADF-F54A98E26FB6}" srcOrd="3" destOrd="0" presId="urn:microsoft.com/office/officeart/2005/8/layout/funnel1"/>
    <dgm:cxn modelId="{4C271B3A-E801-2940-889E-2E56A99C24E4}" type="presParOf" srcId="{EEC074ED-0F0B-6C4F-8BDD-448D9F76418F}" destId="{152FD3D2-5264-3848-B140-0C1F12854FCD}" srcOrd="4" destOrd="0" presId="urn:microsoft.com/office/officeart/2005/8/layout/funnel1"/>
    <dgm:cxn modelId="{A35B03DB-953A-9349-B025-5A1206D7EAD2}" type="presParOf" srcId="{EEC074ED-0F0B-6C4F-8BDD-448D9F76418F}" destId="{3F93CD86-41B1-AB4B-A88E-89C8948F9FE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 (lexical analysis)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 (syntactical analysis)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Intermediary code generation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Intermediary code optimization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Object code generation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21CF1-5CA3-6243-A057-E67AC221A412}">
      <dsp:nvSpPr>
        <dsp:cNvPr id="0" name=""/>
        <dsp:cNvSpPr/>
      </dsp:nvSpPr>
      <dsp:spPr>
        <a:xfrm>
          <a:off x="3498227" y="176773"/>
          <a:ext cx="3508266" cy="1218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D7B4-2885-3C41-9EAE-1BBD21F598C3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64CB79-2F3D-0742-8EB3-62CA07221B5C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FLCD</a:t>
          </a:r>
        </a:p>
      </dsp:txBody>
      <dsp:txXfrm>
        <a:off x="3626048" y="3508266"/>
        <a:ext cx="3263503" cy="815875"/>
      </dsp:txXfrm>
    </dsp:sp>
    <dsp:sp modelId="{8A9DAD19-7EB9-894C-9ADF-F54A98E26FB6}">
      <dsp:nvSpPr>
        <dsp:cNvPr id="0" name=""/>
        <dsp:cNvSpPr/>
      </dsp:nvSpPr>
      <dsp:spPr>
        <a:xfrm>
          <a:off x="5257799" y="362174"/>
          <a:ext cx="1679525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Compiler Design</a:t>
          </a:r>
        </a:p>
      </dsp:txBody>
      <dsp:txXfrm>
        <a:off x="5503760" y="541397"/>
        <a:ext cx="1187603" cy="865367"/>
      </dsp:txXfrm>
    </dsp:sp>
    <dsp:sp modelId="{152FD3D2-5264-3848-B140-0C1F12854FCD}">
      <dsp:nvSpPr>
        <dsp:cNvPr id="0" name=""/>
        <dsp:cNvSpPr/>
      </dsp:nvSpPr>
      <dsp:spPr>
        <a:xfrm>
          <a:off x="3612595" y="664098"/>
          <a:ext cx="1645209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Formal Languages</a:t>
          </a:r>
        </a:p>
      </dsp:txBody>
      <dsp:txXfrm>
        <a:off x="3853530" y="843321"/>
        <a:ext cx="1163339" cy="865367"/>
      </dsp:txXfrm>
    </dsp:sp>
    <dsp:sp modelId="{3F93CD86-41B1-AB4B-A88E-89C8948F9FE5}">
      <dsp:nvSpPr>
        <dsp:cNvPr id="0" name=""/>
        <dsp:cNvSpPr/>
      </dsp:nvSpPr>
      <dsp:spPr>
        <a:xfrm>
          <a:off x="3200403" y="27195"/>
          <a:ext cx="4114793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 (lexical analysis)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Parsing (syntactical analysis)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Intermediary code generation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Intermediary code optimization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code generation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94C0-3101-574A-9ECC-9096B7667A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837A-1715-5848-8AB2-AD524F88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837A-1715-5848-8AB2-AD524F886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A837A-1715-5848-8AB2-AD524F886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02A5-DD5F-4F4F-89FA-85395AC32657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F86-30F5-F745-A7E2-75B4E44C4818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ACE7-54BF-A84E-ABE3-796DD1ED3AAE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9FC2-E974-0744-904A-D3AFAC704DC1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8998-E12E-D84A-A829-DD95189E19BE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D1F9-62E9-3747-8761-4022C0A22743}" type="datetime1">
              <a:rPr lang="ro-RO" smtClean="0"/>
              <a:t>04.10.2023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142-EB10-1F40-BFBD-6BC109455532}" type="datetime1">
              <a:rPr lang="ro-RO" smtClean="0"/>
              <a:t>04.10.2023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014-BD11-7E4E-8858-E729C544F002}" type="datetime1">
              <a:rPr lang="ro-RO" smtClean="0"/>
              <a:t>04.10.2023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B46-9E84-974B-97C7-CA5EFBDECE8A}" type="datetime1">
              <a:rPr lang="ro-RO" smtClean="0"/>
              <a:t>04.10.2023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CC79-72E5-0142-A833-3DBAC4904E42}" type="datetime1">
              <a:rPr lang="ro-RO" smtClean="0"/>
              <a:t>04.10.2023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73A9-29D4-BD46-8B08-5C00CFEAD15D}" type="datetime1">
              <a:rPr lang="ro-RO" smtClean="0"/>
              <a:t>04.10.2023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AC33-2409-894E-B335-96CC215AF2E4}" type="datetime1">
              <a:rPr lang="ro-RO" smtClean="0"/>
              <a:t>04.10.2023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lr.org/" TargetMode="External"/><Relationship Id="rId2" Type="http://schemas.openxmlformats.org/officeDocument/2006/relationships/hyperlink" Target="https://babeljs.io/docs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compiler.asp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github.com/antlr/antlr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togna.wordpress.com/lab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bbcluj.ro/files/curricula/2020/syllabus/IE_sem5_MLE5023_en_motogna_2020_507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Formal Languages </a:t>
            </a:r>
            <a:r>
              <a:rPr lang="en-US" dirty="0"/>
              <a:t>and 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Simona </a:t>
            </a:r>
            <a:r>
              <a:rPr lang="en-US" b="1" dirty="0" err="1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Motogna</a:t>
            </a:r>
            <a:endParaRPr lang="en-US" b="1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595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scatter chart&#10;&#10;Description automatically generated">
            <a:extLst>
              <a:ext uri="{FF2B5EF4-FFF2-40B4-BE49-F238E27FC236}">
                <a16:creationId xmlns:a16="http://schemas.microsoft.com/office/drawing/2014/main" id="{AF751FE4-5975-F84D-9909-ABA67F75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0" y="321733"/>
            <a:ext cx="3200635" cy="22361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F54976C-00AA-F74B-8715-CDC47F35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2" y="498744"/>
            <a:ext cx="2416551" cy="18909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57C759-524E-6245-A67D-5544F344E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671" y="3006496"/>
            <a:ext cx="5585848" cy="33851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3C14C2-24C4-E541-8B4B-6E57C47F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268" y="649286"/>
            <a:ext cx="3567362" cy="26576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5985-C428-CB4E-ABE2-0655D03F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5843" y="640031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S. Motogna - LFTC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6726DA0A-A5AB-EC4A-8A03-35E199102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083" y="4172622"/>
            <a:ext cx="3041210" cy="22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707BB6-B16D-E4C7-FFAB-F7BFE998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Rust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D4E0-41F6-B5C9-8B2B-75416CA9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0700"/>
            <a:ext cx="10515600" cy="3116262"/>
          </a:xfrm>
        </p:spPr>
        <p:txBody>
          <a:bodyPr>
            <a:normAutofit lnSpcReduction="10000"/>
          </a:bodyPr>
          <a:lstStyle/>
          <a:p>
            <a:endParaRPr lang="ro-RO" dirty="0"/>
          </a:p>
          <a:p>
            <a:pPr algn="l"/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According to a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Google Sans"/>
              </a:rPr>
              <a:t>StackOverflow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 survey: </a:t>
            </a:r>
            <a:r>
              <a:rPr lang="en-GB" b="0" i="1" dirty="0">
                <a:solidFill>
                  <a:srgbClr val="4D5156"/>
                </a:solidFill>
                <a:effectLst/>
                <a:latin typeface="Google Sans"/>
              </a:rPr>
              <a:t>“Rust is considered to be one of the fastest-growing programming languages and has been ranked as the most liked language by its users”</a:t>
            </a:r>
            <a:endParaRPr lang="en-GB" b="0" i="1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code security to avoid memory leaks and other undefined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Google Sans"/>
              </a:rPr>
              <a:t>behaviors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It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overly verbose, convoluted, hard to read, </a:t>
            </a:r>
            <a:r>
              <a:rPr lang="en-GB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slow to compile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, BUT 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high performance along with safety guarantees</a:t>
            </a:r>
            <a:endParaRPr lang="en-RO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F49AB-B6A7-A8CE-670C-8E313FC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7DED1-0C7D-D627-28FA-ED2E50D0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5125"/>
            <a:ext cx="7772400" cy="260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5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29486" y="3503810"/>
            <a:ext cx="1909763" cy="99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85925" y="3022599"/>
            <a:ext cx="7696200" cy="1957388"/>
            <a:chOff x="1685925" y="3022599"/>
            <a:chExt cx="7696200" cy="1957388"/>
          </a:xfrm>
        </p:grpSpPr>
        <p:sp>
          <p:nvSpPr>
            <p:cNvPr id="12" name="TextBox 11"/>
            <p:cNvSpPr txBox="1"/>
            <p:nvPr/>
          </p:nvSpPr>
          <p:spPr>
            <a:xfrm>
              <a:off x="7510462" y="3022599"/>
              <a:ext cx="187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code / program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85925" y="3022599"/>
              <a:ext cx="5610225" cy="1957388"/>
              <a:chOff x="1685925" y="3022599"/>
              <a:chExt cx="5610225" cy="195738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85925" y="3022599"/>
                <a:ext cx="5610225" cy="1957388"/>
                <a:chOff x="1685925" y="3022599"/>
                <a:chExt cx="5610225" cy="195738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038600" y="3022599"/>
                  <a:ext cx="3257550" cy="19573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685925" y="3036209"/>
                  <a:ext cx="2352675" cy="1436572"/>
                  <a:chOff x="1685925" y="3036209"/>
                  <a:chExt cx="2352675" cy="1436572"/>
                </a:xfrm>
              </p:grpSpPr>
              <p:sp>
                <p:nvSpPr>
                  <p:cNvPr id="5" name="Right Arrow 4"/>
                  <p:cNvSpPr/>
                  <p:nvPr/>
                </p:nvSpPr>
                <p:spPr>
                  <a:xfrm>
                    <a:off x="2157413" y="3529806"/>
                    <a:ext cx="1881187" cy="94297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85925" y="3036209"/>
                    <a:ext cx="187166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Source code / program</a:t>
                    </a:r>
                  </a:p>
                </p:txBody>
              </p: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4568427" y="3549056"/>
                <a:ext cx="2197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Compiler</a:t>
                </a:r>
              </a:p>
            </p:txBody>
          </p:sp>
        </p:grpSp>
      </p:grpSp>
      <p:sp>
        <p:nvSpPr>
          <p:cNvPr id="15" name="Cloud Callout 14"/>
          <p:cNvSpPr/>
          <p:nvPr/>
        </p:nvSpPr>
        <p:spPr>
          <a:xfrm>
            <a:off x="8880529" y="1027906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Interpreter?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9272585" y="3668930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Assembler?</a:t>
            </a:r>
          </a:p>
        </p:txBody>
      </p:sp>
    </p:spTree>
    <p:extLst>
      <p:ext uri="{BB962C8B-B14F-4D97-AF65-F5344CB8AC3E}">
        <p14:creationId xmlns:p14="http://schemas.microsoft.com/office/powerpoint/2010/main" val="1965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scatter chart&#10;&#10;Description automatically generated">
            <a:extLst>
              <a:ext uri="{FF2B5EF4-FFF2-40B4-BE49-F238E27FC236}">
                <a16:creationId xmlns:a16="http://schemas.microsoft.com/office/drawing/2014/main" id="{AF751FE4-5975-F84D-9909-ABA67F75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1" y="321734"/>
            <a:ext cx="1482842" cy="103601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F54976C-00AA-F74B-8715-CDC47F35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05" y="133619"/>
            <a:ext cx="1900785" cy="1487363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57C759-524E-6245-A67D-5544F344E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51" y="1884278"/>
            <a:ext cx="3010921" cy="182469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3C14C2-24C4-E541-8B4B-6E57C47F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086" y="980293"/>
            <a:ext cx="2426805" cy="18079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5985-C428-CB4E-ABE2-0655D03F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5843" y="640031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S. Motogna - LFTC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6726DA0A-A5AB-EC4A-8A03-35E199102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833" y="3051558"/>
            <a:ext cx="2115092" cy="1549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1AE4F1E-7990-8649-A672-17BDCB58B614}"/>
              </a:ext>
            </a:extLst>
          </p:cNvPr>
          <p:cNvSpPr/>
          <p:nvPr/>
        </p:nvSpPr>
        <p:spPr>
          <a:xfrm rot="1928597">
            <a:off x="5464488" y="3051558"/>
            <a:ext cx="2488665" cy="1549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25928D3-C4D3-DD48-8E9A-8AAA4F342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651" y="3956708"/>
            <a:ext cx="2743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/>
              <a:t>A little bit of history </a:t>
            </a:r>
            <a:r>
              <a:rPr lang="is-IS" dirty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45526" y="1162374"/>
            <a:ext cx="9028752" cy="5322992"/>
            <a:chOff x="2145526" y="1162374"/>
            <a:chExt cx="8310361" cy="5322992"/>
          </a:xfrm>
        </p:grpSpPr>
        <p:sp>
          <p:nvSpPr>
            <p:cNvPr id="7" name="Shape 6"/>
            <p:cNvSpPr/>
            <p:nvPr/>
          </p:nvSpPr>
          <p:spPr>
            <a:xfrm>
              <a:off x="2145526" y="1162374"/>
              <a:ext cx="8310360" cy="5193975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/>
            <p:cNvSpPr/>
            <p:nvPr/>
          </p:nvSpPr>
          <p:spPr>
            <a:xfrm>
              <a:off x="2964097" y="5024613"/>
              <a:ext cx="191138" cy="1911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831244" y="5236991"/>
              <a:ext cx="1535605" cy="1236166"/>
            </a:xfrm>
            <a:custGeom>
              <a:avLst/>
              <a:gdLst>
                <a:gd name="connsiteX0" fmla="*/ 0 w 1535605"/>
                <a:gd name="connsiteY0" fmla="*/ 0 h 1236166"/>
                <a:gd name="connsiteX1" fmla="*/ 1535605 w 1535605"/>
                <a:gd name="connsiteY1" fmla="*/ 0 h 1236166"/>
                <a:gd name="connsiteX2" fmla="*/ 1535605 w 1535605"/>
                <a:gd name="connsiteY2" fmla="*/ 1236166 h 1236166"/>
                <a:gd name="connsiteX3" fmla="*/ 0 w 1535605"/>
                <a:gd name="connsiteY3" fmla="*/ 1236166 h 1236166"/>
                <a:gd name="connsiteX4" fmla="*/ 0 w 1535605"/>
                <a:gd name="connsiteY4" fmla="*/ 0 h 123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605" h="1236166">
                  <a:moveTo>
                    <a:pt x="0" y="0"/>
                  </a:moveTo>
                  <a:lnTo>
                    <a:pt x="1535605" y="0"/>
                  </a:lnTo>
                  <a:lnTo>
                    <a:pt x="1535605" y="1236166"/>
                  </a:lnTo>
                  <a:lnTo>
                    <a:pt x="0" y="12361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280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Fortran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1954-1957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Backus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98737" y="4030486"/>
              <a:ext cx="299172" cy="29917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148323" y="4180073"/>
              <a:ext cx="1379519" cy="2176275"/>
            </a:xfrm>
            <a:custGeom>
              <a:avLst/>
              <a:gdLst>
                <a:gd name="connsiteX0" fmla="*/ 0 w 1379519"/>
                <a:gd name="connsiteY0" fmla="*/ 0 h 2176275"/>
                <a:gd name="connsiteX1" fmla="*/ 1379519 w 1379519"/>
                <a:gd name="connsiteY1" fmla="*/ 0 h 2176275"/>
                <a:gd name="connsiteX2" fmla="*/ 1379519 w 1379519"/>
                <a:gd name="connsiteY2" fmla="*/ 2176275 h 2176275"/>
                <a:gd name="connsiteX3" fmla="*/ 0 w 1379519"/>
                <a:gd name="connsiteY3" fmla="*/ 2176275 h 2176275"/>
                <a:gd name="connsiteX4" fmla="*/ 0 w 1379519"/>
                <a:gd name="connsiteY4" fmla="*/ 0 h 21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519" h="2176275">
                  <a:moveTo>
                    <a:pt x="0" y="0"/>
                  </a:moveTo>
                  <a:lnTo>
                    <a:pt x="1379519" y="0"/>
                  </a:lnTo>
                  <a:lnTo>
                    <a:pt x="1379519" y="2176275"/>
                  </a:lnTo>
                  <a:lnTo>
                    <a:pt x="0" y="2176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52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Lisp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1962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McCarthy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28394" y="3237886"/>
              <a:ext cx="398897" cy="39889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316659" y="3566353"/>
              <a:ext cx="2032814" cy="2919013"/>
            </a:xfrm>
            <a:custGeom>
              <a:avLst/>
              <a:gdLst>
                <a:gd name="connsiteX0" fmla="*/ 0 w 2032814"/>
                <a:gd name="connsiteY0" fmla="*/ 0 h 2919013"/>
                <a:gd name="connsiteX1" fmla="*/ 2032814 w 2032814"/>
                <a:gd name="connsiteY1" fmla="*/ 0 h 2919013"/>
                <a:gd name="connsiteX2" fmla="*/ 2032814 w 2032814"/>
                <a:gd name="connsiteY2" fmla="*/ 2919013 h 2919013"/>
                <a:gd name="connsiteX3" fmla="*/ 0 w 2032814"/>
                <a:gd name="connsiteY3" fmla="*/ 2919013 h 2919013"/>
                <a:gd name="connsiteX4" fmla="*/ 0 w 2032814"/>
                <a:gd name="connsiteY4" fmla="*/ 0 h 291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814" h="2919013">
                  <a:moveTo>
                    <a:pt x="0" y="0"/>
                  </a:moveTo>
                  <a:lnTo>
                    <a:pt x="2032814" y="0"/>
                  </a:lnTo>
                  <a:lnTo>
                    <a:pt x="2032814" y="2919013"/>
                  </a:lnTo>
                  <a:lnTo>
                    <a:pt x="0" y="29190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367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Pascal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1968 - 1970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N. Wirth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874121" y="2618764"/>
              <a:ext cx="515242" cy="5152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87037" y="3230547"/>
              <a:ext cx="2362435" cy="3243856"/>
            </a:xfrm>
            <a:custGeom>
              <a:avLst/>
              <a:gdLst>
                <a:gd name="connsiteX0" fmla="*/ 0 w 2362435"/>
                <a:gd name="connsiteY0" fmla="*/ 0 h 3479963"/>
                <a:gd name="connsiteX1" fmla="*/ 2362435 w 2362435"/>
                <a:gd name="connsiteY1" fmla="*/ 0 h 3479963"/>
                <a:gd name="connsiteX2" fmla="*/ 2362435 w 2362435"/>
                <a:gd name="connsiteY2" fmla="*/ 3479963 h 3479963"/>
                <a:gd name="connsiteX3" fmla="*/ 0 w 2362435"/>
                <a:gd name="connsiteY3" fmla="*/ 3479963 h 3479963"/>
                <a:gd name="connsiteX4" fmla="*/ 0 w 2362435"/>
                <a:gd name="connsiteY4" fmla="*/ 0 h 347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435" h="3479963">
                  <a:moveTo>
                    <a:pt x="0" y="0"/>
                  </a:moveTo>
                  <a:lnTo>
                    <a:pt x="2362435" y="0"/>
                  </a:lnTo>
                  <a:lnTo>
                    <a:pt x="2362435" y="3479963"/>
                  </a:lnTo>
                  <a:lnTo>
                    <a:pt x="0" y="3479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301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C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1969 - 1973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D. Ritchie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465555" y="2205324"/>
              <a:ext cx="656518" cy="6565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793815" y="2533583"/>
              <a:ext cx="1662072" cy="3822765"/>
            </a:xfrm>
            <a:custGeom>
              <a:avLst/>
              <a:gdLst>
                <a:gd name="connsiteX0" fmla="*/ 0 w 1662072"/>
                <a:gd name="connsiteY0" fmla="*/ 0 h 3822765"/>
                <a:gd name="connsiteX1" fmla="*/ 1662072 w 1662072"/>
                <a:gd name="connsiteY1" fmla="*/ 0 h 3822765"/>
                <a:gd name="connsiteX2" fmla="*/ 1662072 w 1662072"/>
                <a:gd name="connsiteY2" fmla="*/ 3822765 h 3822765"/>
                <a:gd name="connsiteX3" fmla="*/ 0 w 1662072"/>
                <a:gd name="connsiteY3" fmla="*/ 3822765 h 3822765"/>
                <a:gd name="connsiteX4" fmla="*/ 0 w 1662072"/>
                <a:gd name="connsiteY4" fmla="*/ 0 h 38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072" h="3822765">
                  <a:moveTo>
                    <a:pt x="0" y="0"/>
                  </a:moveTo>
                  <a:lnTo>
                    <a:pt x="1662072" y="0"/>
                  </a:lnTo>
                  <a:lnTo>
                    <a:pt x="1662072" y="3822765"/>
                  </a:lnTo>
                  <a:lnTo>
                    <a:pt x="0" y="38227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87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Java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1995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J. Gosling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592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21423"/>
              </p:ext>
            </p:extLst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code/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60830" y="5297160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code /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Tokens &amp; 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9746" y="5569662"/>
            <a:ext cx="203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6117" y="3893542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44000" y="900114"/>
            <a:ext cx="2209800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69194" y="4716820"/>
            <a:ext cx="2385567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Symbol Table management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1D545C8C-A638-AE48-A576-AEE42F0E9272}"/>
              </a:ext>
            </a:extLst>
          </p:cNvPr>
          <p:cNvSpPr/>
          <p:nvPr/>
        </p:nvSpPr>
        <p:spPr>
          <a:xfrm>
            <a:off x="7732322" y="365126"/>
            <a:ext cx="1411677" cy="792162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Take notes!</a:t>
            </a:r>
          </a:p>
        </p:txBody>
      </p:sp>
    </p:spTree>
    <p:extLst>
      <p:ext uri="{BB962C8B-B14F-4D97-AF65-F5344CB8AC3E}">
        <p14:creationId xmlns:p14="http://schemas.microsoft.com/office/powerpoint/2010/main" val="5950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r>
              <a:rPr lang="en-US" dirty="0"/>
              <a:t>Chapter 1.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517847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Definition</a:t>
            </a:r>
            <a:r>
              <a:rPr lang="en-US" dirty="0"/>
              <a:t> = treats the source program as a sequence of characters, detect  lexical </a:t>
            </a:r>
            <a:r>
              <a:rPr lang="en-US" u="sng" dirty="0">
                <a:solidFill>
                  <a:srgbClr val="0432FF"/>
                </a:solidFill>
              </a:rPr>
              <a:t>tokens</a:t>
            </a:r>
            <a:r>
              <a:rPr lang="en-US" dirty="0"/>
              <a:t>, classify and codify them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INPUT: source 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OUTPUT: PIF + 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Algorithm Scanning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(not(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detect(token);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classify(token);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codify(token);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End_while</a:t>
            </a:r>
            <a:r>
              <a:rPr lang="en-US" b="1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44387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356"/>
            <a:ext cx="10515600" cy="48596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Separators =&gt; </a:t>
            </a:r>
            <a:r>
              <a:rPr lang="en-US" b="1" i="1" dirty="0"/>
              <a:t>Remark 1)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Look-ahead =&gt; </a:t>
            </a:r>
            <a:r>
              <a:rPr lang="en-US" b="1" i="1" dirty="0"/>
              <a:t>Remark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1071" y="1325563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a </a:t>
            </a:r>
            <a:r>
              <a:rPr lang="en-US" sz="2400" dirty="0" err="1"/>
              <a:t>student.I</a:t>
            </a:r>
            <a:r>
              <a:rPr lang="en-US" sz="2400" dirty="0"/>
              <a:t>      am Simona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3595150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(x==y) {x=y+2}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C285F02-182C-334D-8AC7-48A2AC7F2D41}"/>
              </a:ext>
            </a:extLst>
          </p:cNvPr>
          <p:cNvSpPr/>
          <p:nvPr/>
        </p:nvSpPr>
        <p:spPr>
          <a:xfrm>
            <a:off x="7732322" y="365126"/>
            <a:ext cx="1411677" cy="792162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Take notes!</a:t>
            </a:r>
          </a:p>
        </p:txBody>
      </p:sp>
    </p:spTree>
    <p:extLst>
      <p:ext uri="{BB962C8B-B14F-4D97-AF65-F5344CB8AC3E}">
        <p14:creationId xmlns:p14="http://schemas.microsoft.com/office/powerpoint/2010/main" val="458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 tokens: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Reserved words (keywords) </a:t>
            </a:r>
          </a:p>
          <a:p>
            <a:pPr lvl="1"/>
            <a:r>
              <a:rPr lang="en-US" dirty="0"/>
              <a:t>Separators</a:t>
            </a:r>
          </a:p>
          <a:p>
            <a:pPr lvl="1"/>
            <a:r>
              <a:rPr lang="en-US" dirty="0"/>
              <a:t>Operators</a:t>
            </a:r>
          </a:p>
          <a:p>
            <a:endParaRPr lang="en-US" dirty="0"/>
          </a:p>
          <a:p>
            <a:r>
              <a:rPr lang="en-US" dirty="0"/>
              <a:t>If a token can NOT be classified =&gt; LEXICAL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07362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May be codification table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code for identifiers and constants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Identifier, constant  =&gt; Symbol Table (ST)</a:t>
            </a:r>
          </a:p>
          <a:p>
            <a:endParaRPr lang="en-US" dirty="0"/>
          </a:p>
          <a:p>
            <a:r>
              <a:rPr lang="en-US" dirty="0"/>
              <a:t>PIF = </a:t>
            </a:r>
            <a:r>
              <a:rPr lang="en-US" u="sng" dirty="0"/>
              <a:t>P</a:t>
            </a:r>
            <a:r>
              <a:rPr lang="en-US" dirty="0"/>
              <a:t>rogram </a:t>
            </a:r>
            <a:r>
              <a:rPr lang="en-US" u="sng" dirty="0"/>
              <a:t>I</a:t>
            </a:r>
            <a:r>
              <a:rPr lang="en-US" dirty="0"/>
              <a:t>nternal </a:t>
            </a:r>
            <a:r>
              <a:rPr lang="en-US" u="sng" dirty="0"/>
              <a:t>F</a:t>
            </a:r>
            <a:r>
              <a:rPr lang="en-US" dirty="0"/>
              <a:t>orm = array of pairs</a:t>
            </a:r>
          </a:p>
          <a:p>
            <a:endParaRPr lang="en-US" dirty="0"/>
          </a:p>
          <a:p>
            <a:r>
              <a:rPr lang="en-US" dirty="0"/>
              <a:t>pairs (token, </a:t>
            </a:r>
            <a:r>
              <a:rPr lang="en-US" dirty="0">
                <a:solidFill>
                  <a:srgbClr val="FF0000"/>
                </a:solidFill>
              </a:rPr>
              <a:t>position in 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identifier, constant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847806" y="5237255"/>
            <a:ext cx="0" cy="650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Why</a:t>
            </a:r>
            <a:r>
              <a:rPr lang="ro-R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8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714DC84A-D374-0441-BCB3-DDBBC417FBAA}"/>
              </a:ext>
            </a:extLst>
          </p:cNvPr>
          <p:cNvSpPr/>
          <p:nvPr/>
        </p:nvSpPr>
        <p:spPr>
          <a:xfrm>
            <a:off x="710045" y="3528363"/>
            <a:ext cx="2736273" cy="127461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Be a better programmer</a:t>
            </a: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E9639960-D5FE-8D46-A091-3AB76D87262C}"/>
              </a:ext>
            </a:extLst>
          </p:cNvPr>
          <p:cNvSpPr/>
          <p:nvPr/>
        </p:nvSpPr>
        <p:spPr>
          <a:xfrm>
            <a:off x="710045" y="4952027"/>
            <a:ext cx="2736273" cy="1274618"/>
          </a:xfrm>
          <a:prstGeom prst="wav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>
                <a:solidFill>
                  <a:schemeClr val="tx1"/>
                </a:solidFill>
              </a:rPr>
              <a:t>Performant algorithms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7567FBBE-2D9F-7F43-B414-C1C0E312D34D}"/>
              </a:ext>
            </a:extLst>
          </p:cNvPr>
          <p:cNvSpPr/>
          <p:nvPr/>
        </p:nvSpPr>
        <p:spPr>
          <a:xfrm>
            <a:off x="710045" y="2154382"/>
            <a:ext cx="2736273" cy="1274618"/>
          </a:xfrm>
          <a:prstGeom prst="wav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Historical reasons</a:t>
            </a:r>
          </a:p>
        </p:txBody>
      </p:sp>
    </p:spTree>
    <p:extLst>
      <p:ext uri="{BB962C8B-B14F-4D97-AF65-F5344CB8AC3E}">
        <p14:creationId xmlns:p14="http://schemas.microsoft.com/office/powerpoint/2010/main" val="2717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278969"/>
            <a:ext cx="11794211" cy="6442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Algorithm Scanning v2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(not(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detect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token is reserved word OR operator OR separator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genPIF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(token, 0)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    	if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token is identifier OR constant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index = pos(token, ST);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	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genPIF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(token, index)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message “Lexical error”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endwhile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8FF84-D971-C845-9CEC-370282267952}"/>
              </a:ext>
            </a:extLst>
          </p:cNvPr>
          <p:cNvSpPr/>
          <p:nvPr/>
        </p:nvSpPr>
        <p:spPr>
          <a:xfrm>
            <a:off x="9712037" y="2274024"/>
            <a:ext cx="2092036" cy="395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a=</a:t>
            </a:r>
            <a:r>
              <a:rPr lang="en-GB" dirty="0" err="1"/>
              <a:t>a+b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b="1" dirty="0"/>
              <a:t>FIP</a:t>
            </a:r>
          </a:p>
          <a:p>
            <a:pPr algn="ctr"/>
            <a:r>
              <a:rPr lang="en-GB" dirty="0"/>
              <a:t>(id,1)</a:t>
            </a:r>
          </a:p>
          <a:p>
            <a:pPr algn="ctr"/>
            <a:r>
              <a:rPr lang="en-GB" dirty="0"/>
              <a:t>(=,0)</a:t>
            </a:r>
          </a:p>
          <a:p>
            <a:pPr algn="ctr"/>
            <a:r>
              <a:rPr lang="en-GB" dirty="0"/>
              <a:t>(id,1)</a:t>
            </a:r>
          </a:p>
          <a:p>
            <a:pPr algn="ctr"/>
            <a:r>
              <a:rPr lang="en-GB" dirty="0"/>
              <a:t>(+,0)</a:t>
            </a:r>
          </a:p>
          <a:p>
            <a:pPr algn="ctr"/>
            <a:r>
              <a:rPr lang="en-GB" dirty="0"/>
              <a:t>(id,2)</a:t>
            </a:r>
          </a:p>
          <a:p>
            <a:pPr algn="ctr"/>
            <a:endParaRPr lang="en-GB" dirty="0"/>
          </a:p>
          <a:p>
            <a:pPr algn="ctr"/>
            <a:r>
              <a:rPr lang="en-GB" b="1" dirty="0"/>
              <a:t>ST</a:t>
            </a:r>
          </a:p>
          <a:p>
            <a:pPr marL="342900" indent="-342900" algn="ctr">
              <a:buAutoNum type="arabicPlain"/>
            </a:pPr>
            <a:r>
              <a:rPr lang="en-GB" dirty="0"/>
              <a:t>a</a:t>
            </a:r>
          </a:p>
          <a:p>
            <a:pPr marL="342900" indent="-342900" algn="ctr">
              <a:buAutoNum type="arabicPlain"/>
            </a:pPr>
            <a:r>
              <a:rPr lang="en-GB" dirty="0"/>
              <a:t>b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5481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genPIF</a:t>
            </a:r>
            <a:r>
              <a:rPr lang="en-US" dirty="0"/>
              <a:t> = adds a pair (token, position) to PIF</a:t>
            </a:r>
          </a:p>
          <a:p>
            <a:endParaRPr lang="en-US" dirty="0"/>
          </a:p>
          <a:p>
            <a:r>
              <a:rPr lang="en-US" dirty="0"/>
              <a:t>Pos(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en-US" dirty="0" err="1"/>
              <a:t>,ST</a:t>
            </a:r>
            <a:r>
              <a:rPr lang="en-US" dirty="0"/>
              <a:t>) – searches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en-US" dirty="0"/>
              <a:t> in symbol table S</a:t>
            </a:r>
            <a:r>
              <a:rPr lang="en-US" i="1" dirty="0"/>
              <a:t>T</a:t>
            </a:r>
            <a:r>
              <a:rPr lang="en-US" dirty="0"/>
              <a:t>; if found then return position; if not found insert in SR and return position</a:t>
            </a:r>
          </a:p>
          <a:p>
            <a:r>
              <a:rPr lang="en-US" dirty="0"/>
              <a:t>Order of classification (reserved word, then identifier)</a:t>
            </a:r>
          </a:p>
          <a:p>
            <a:r>
              <a:rPr lang="en-US" dirty="0"/>
              <a:t>If-then-else imbricate =&gt; detect error if a token cannot be classified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87685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E91B-5B42-CA22-2683-368F0B41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Example (sem?)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16DD-9706-0169-B9B0-54A20344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https://babeljs.io/docs/en/</a:t>
            </a:r>
            <a:endParaRPr lang="en-GB" dirty="0"/>
          </a:p>
          <a:p>
            <a:r>
              <a:rPr lang="en-GB" dirty="0">
                <a:hlinkClick r:id="rId3"/>
              </a:rPr>
              <a:t>https://www.antlr.org/</a:t>
            </a:r>
            <a:r>
              <a:rPr lang="en-GB" dirty="0"/>
              <a:t> and </a:t>
            </a:r>
            <a:r>
              <a:rPr lang="en-GB" dirty="0">
                <a:hlinkClick r:id="rId4"/>
              </a:rPr>
              <a:t>https://github.com/antlr/antlr4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https://www.programiz.com/python-programming/online-compiler/</a:t>
            </a:r>
            <a:endParaRPr lang="en-GB" dirty="0"/>
          </a:p>
          <a:p>
            <a:r>
              <a:rPr lang="en-GB" dirty="0">
                <a:hlinkClick r:id="rId6"/>
              </a:rPr>
              <a:t>https://www.w3schools.com/python/python_compiler.asp</a:t>
            </a:r>
            <a:endParaRPr lang="en-GB" dirty="0"/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0B3E1-3C6B-96B6-8739-EDCE848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95085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Course – 2 h/ week</a:t>
            </a:r>
          </a:p>
          <a:p>
            <a:pPr lvl="1"/>
            <a:r>
              <a:rPr lang="en-US" dirty="0"/>
              <a:t>Seminar – 2h/week</a:t>
            </a:r>
          </a:p>
          <a:p>
            <a:pPr lvl="1"/>
            <a:r>
              <a:rPr lang="en-US" dirty="0"/>
              <a:t>Laboratory  - 2 h/week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PRESENCE IS MANDATORY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0325" y="2014537"/>
            <a:ext cx="3486150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 presences – seminar</a:t>
            </a:r>
          </a:p>
          <a:p>
            <a:pPr algn="ctr"/>
            <a:r>
              <a:rPr lang="en-US" sz="2400" dirty="0"/>
              <a:t>12 presences - lab</a:t>
            </a:r>
          </a:p>
        </p:txBody>
      </p:sp>
    </p:spTree>
    <p:extLst>
      <p:ext uri="{BB962C8B-B14F-4D97-AF65-F5344CB8AC3E}">
        <p14:creationId xmlns:p14="http://schemas.microsoft.com/office/powerpoint/2010/main" val="45605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37E6-4EF3-BF49-9B05-D00AF90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Most interesting stuff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3E1A-0AF2-2048-B66F-20417014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Moodle: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ll course resources</a:t>
            </a:r>
          </a:p>
          <a:p>
            <a:pPr lvl="1"/>
            <a:r>
              <a:rPr lang="en-GB" dirty="0"/>
              <a:t>H</a:t>
            </a:r>
            <a:r>
              <a:rPr lang="en-RO" dirty="0"/>
              <a:t>omeworks</a:t>
            </a:r>
          </a:p>
          <a:p>
            <a:pPr lvl="1"/>
            <a:r>
              <a:rPr lang="en-RO" dirty="0"/>
              <a:t>Assignments</a:t>
            </a:r>
          </a:p>
          <a:p>
            <a:pPr lvl="1"/>
            <a:r>
              <a:rPr lang="en-RO" dirty="0"/>
              <a:t>Labs</a:t>
            </a:r>
          </a:p>
          <a:p>
            <a:pPr lvl="1"/>
            <a:r>
              <a:rPr lang="en-RO" dirty="0"/>
              <a:t>Points / grades</a:t>
            </a:r>
          </a:p>
          <a:p>
            <a:pPr lvl="1"/>
            <a:endParaRPr lang="en-RO" dirty="0"/>
          </a:p>
          <a:p>
            <a:r>
              <a:rPr lang="en-RO" dirty="0"/>
              <a:t>MsTeams – communication chanel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DCCB2-262F-134C-930A-6F6927B1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33954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32C6-5522-A746-AFAE-796253D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889653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FF0000"/>
                </a:solidFill>
              </a:rPr>
              <a:t>Minimal Conditions to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204-4A65-7248-96A6-53270A2E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812887"/>
            <a:ext cx="9767222" cy="3244721"/>
          </a:xfrm>
        </p:spPr>
        <p:txBody>
          <a:bodyPr anchor="ctr">
            <a:noAutofit/>
          </a:bodyPr>
          <a:lstStyle/>
          <a:p>
            <a:r>
              <a:rPr lang="en-RO" sz="2000" i="1" dirty="0">
                <a:solidFill>
                  <a:srgbClr val="002060"/>
                </a:solidFill>
              </a:rPr>
              <a:t>Minimum </a:t>
            </a:r>
            <a:r>
              <a:rPr lang="en-RO" sz="2000" i="1" dirty="0">
                <a:solidFill>
                  <a:srgbClr val="FF0000"/>
                </a:solidFill>
              </a:rPr>
              <a:t>10</a:t>
            </a:r>
            <a:r>
              <a:rPr lang="en-RO" sz="2000" i="1" dirty="0">
                <a:solidFill>
                  <a:srgbClr val="002060"/>
                </a:solidFill>
              </a:rPr>
              <a:t> presences at seminar </a:t>
            </a:r>
          </a:p>
          <a:p>
            <a:r>
              <a:rPr lang="en-RO" sz="2000" i="1" dirty="0">
                <a:solidFill>
                  <a:srgbClr val="002060"/>
                </a:solidFill>
              </a:rPr>
              <a:t>Minimum </a:t>
            </a:r>
            <a:r>
              <a:rPr lang="en-RO" sz="2000" i="1" dirty="0">
                <a:solidFill>
                  <a:srgbClr val="FF0000"/>
                </a:solidFill>
              </a:rPr>
              <a:t>12 </a:t>
            </a:r>
            <a:r>
              <a:rPr lang="en-RO" sz="2000" i="1" dirty="0">
                <a:solidFill>
                  <a:srgbClr val="002060"/>
                </a:solidFill>
              </a:rPr>
              <a:t>presences at laboratory</a:t>
            </a:r>
          </a:p>
          <a:p>
            <a:endParaRPr lang="en-RO" sz="2000" i="1" dirty="0">
              <a:solidFill>
                <a:srgbClr val="002060"/>
              </a:solidFill>
            </a:endParaRPr>
          </a:p>
          <a:p>
            <a:r>
              <a:rPr lang="en-RO" sz="2000" i="1" dirty="0">
                <a:solidFill>
                  <a:srgbClr val="002060"/>
                </a:solidFill>
              </a:rPr>
              <a:t>Minimum grade </a:t>
            </a:r>
            <a:r>
              <a:rPr lang="en-RO" b="1" i="1" dirty="0">
                <a:solidFill>
                  <a:srgbClr val="FF0000"/>
                </a:solidFill>
              </a:rPr>
              <a:t>6</a:t>
            </a:r>
            <a:r>
              <a:rPr lang="en-RO" i="1" dirty="0">
                <a:solidFill>
                  <a:srgbClr val="002060"/>
                </a:solidFill>
              </a:rPr>
              <a:t> at lab</a:t>
            </a:r>
          </a:p>
          <a:p>
            <a:r>
              <a:rPr lang="en-RO" sz="2000" i="1" dirty="0">
                <a:solidFill>
                  <a:srgbClr val="002060"/>
                </a:solidFill>
              </a:rPr>
              <a:t>Minimum grade </a:t>
            </a:r>
            <a:r>
              <a:rPr lang="en-RO" sz="2000" i="1" dirty="0">
                <a:solidFill>
                  <a:srgbClr val="FF0000"/>
                </a:solidFill>
              </a:rPr>
              <a:t>5</a:t>
            </a:r>
            <a:r>
              <a:rPr lang="en-RO" sz="2000" i="1" dirty="0">
                <a:solidFill>
                  <a:srgbClr val="002060"/>
                </a:solidFill>
              </a:rPr>
              <a:t> at final exam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2035E-F41B-257D-EA4E-553AC26BF110}"/>
              </a:ext>
            </a:extLst>
          </p:cNvPr>
          <p:cNvSpPr txBox="1">
            <a:spLocks/>
          </p:cNvSpPr>
          <p:nvPr/>
        </p:nvSpPr>
        <p:spPr>
          <a:xfrm>
            <a:off x="1110906" y="952792"/>
            <a:ext cx="10264697" cy="889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6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871-99B5-CC46-8111-0EE452A4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RO" dirty="0"/>
              <a:t>Final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4FC6-9842-9F47-9A86-019AA3C0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	</a:t>
            </a:r>
          </a:p>
          <a:p>
            <a:pPr marL="0" indent="0">
              <a:buNone/>
            </a:pPr>
            <a:r>
              <a:rPr lang="en-GB" sz="2000" dirty="0"/>
              <a:t>	60% final exam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 30%  lab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10% seminar </a:t>
            </a:r>
          </a:p>
          <a:p>
            <a:pPr marL="0" indent="0">
              <a:buNone/>
            </a:pPr>
            <a:r>
              <a:rPr lang="en-GB" sz="2000" dirty="0"/>
              <a:t>		</a:t>
            </a:r>
          </a:p>
          <a:p>
            <a:pPr marL="0" indent="0">
              <a:buNone/>
            </a:pPr>
            <a:r>
              <a:rPr lang="en-GB" sz="2000" dirty="0"/>
              <a:t>Bonus</a:t>
            </a:r>
            <a:endParaRPr lang="en-RO" sz="2000" dirty="0"/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94994EE3-A5A7-4ED2-AD29-6438D03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75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612B-9908-D246-9D5D-45CD91DB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924236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002060"/>
                </a:solidFill>
              </a:rPr>
              <a:t>Lab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C667-2F81-1545-8C4C-51C2EFC4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341848"/>
            <a:ext cx="10389312" cy="4122567"/>
          </a:xfrm>
        </p:spPr>
        <p:txBody>
          <a:bodyPr anchor="ctr">
            <a:normAutofit/>
          </a:bodyPr>
          <a:lstStyle/>
          <a:p>
            <a:r>
              <a:rPr lang="en-RO" sz="2000" dirty="0"/>
              <a:t>10 laboratory tasks</a:t>
            </a:r>
          </a:p>
          <a:p>
            <a:endParaRPr lang="en-RO" sz="2000" dirty="0"/>
          </a:p>
          <a:p>
            <a:r>
              <a:rPr lang="en-RO" sz="2000" dirty="0">
                <a:solidFill>
                  <a:srgbClr val="FF0000"/>
                </a:solidFill>
              </a:rPr>
              <a:t>!!! Must be completed and loaded during lab hours</a:t>
            </a:r>
          </a:p>
          <a:p>
            <a:endParaRPr lang="en-RO" sz="2000" dirty="0"/>
          </a:p>
          <a:p>
            <a:r>
              <a:rPr lang="en-GB" sz="2000" dirty="0"/>
              <a:t>W</a:t>
            </a:r>
            <a:r>
              <a:rPr lang="en-RO" sz="2000" dirty="0"/>
              <a:t>eighted grades: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L</a:t>
            </a:r>
            <a:r>
              <a:rPr lang="en-RO" dirty="0">
                <a:hlinkClick r:id="rId2"/>
              </a:rPr>
              <a:t>ab grade </a:t>
            </a:r>
            <a:endParaRPr lang="en-RO" dirty="0"/>
          </a:p>
          <a:p>
            <a:pPr marL="0" indent="0">
              <a:buNone/>
            </a:pPr>
            <a:r>
              <a:rPr lang="en-RO" sz="20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000" dirty="0"/>
              <a:t>“awesome” solutions</a:t>
            </a:r>
          </a:p>
          <a:p>
            <a:pPr>
              <a:buFontTx/>
              <a:buChar char="-"/>
            </a:pPr>
            <a:r>
              <a:rPr lang="en-GB" sz="2000" dirty="0"/>
              <a:t>E</a:t>
            </a:r>
            <a:r>
              <a:rPr lang="en-RO" sz="2000" dirty="0"/>
              <a:t>xtra work</a:t>
            </a:r>
          </a:p>
        </p:txBody>
      </p:sp>
    </p:spTree>
    <p:extLst>
      <p:ext uri="{BB962C8B-B14F-4D97-AF65-F5344CB8AC3E}">
        <p14:creationId xmlns:p14="http://schemas.microsoft.com/office/powerpoint/2010/main" val="24616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B4F-1951-764B-BECB-F138DBBC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RO" sz="5400"/>
              <a:t>I wish …</a:t>
            </a:r>
          </a:p>
        </p:txBody>
      </p:sp>
      <p:sp>
        <p:nvSpPr>
          <p:cNvPr id="7" name="Rectangle 6" descr="Chat">
            <a:extLst>
              <a:ext uri="{FF2B5EF4-FFF2-40B4-BE49-F238E27FC236}">
                <a16:creationId xmlns:a16="http://schemas.microsoft.com/office/drawing/2014/main" id="{74BC9390-CB2C-9A47-B4F7-91A328C9FA45}"/>
              </a:ext>
            </a:extLst>
          </p:cNvPr>
          <p:cNvSpPr/>
          <p:nvPr/>
        </p:nvSpPr>
        <p:spPr>
          <a:xfrm>
            <a:off x="1478679" y="2703867"/>
            <a:ext cx="1485526" cy="1485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ABFF0E0-5828-1948-BDFC-CC5A168B6DC0}"/>
              </a:ext>
            </a:extLst>
          </p:cNvPr>
          <p:cNvSpPr/>
          <p:nvPr/>
        </p:nvSpPr>
        <p:spPr>
          <a:xfrm>
            <a:off x="570858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Effective communication</a:t>
            </a:r>
          </a:p>
        </p:txBody>
      </p:sp>
      <p:sp>
        <p:nvSpPr>
          <p:cNvPr id="10" name="Rectangle 9" descr="Laptop">
            <a:extLst>
              <a:ext uri="{FF2B5EF4-FFF2-40B4-BE49-F238E27FC236}">
                <a16:creationId xmlns:a16="http://schemas.microsoft.com/office/drawing/2014/main" id="{F005C35B-614C-144E-80FC-4298A03594B1}"/>
              </a:ext>
            </a:extLst>
          </p:cNvPr>
          <p:cNvSpPr/>
          <p:nvPr/>
        </p:nvSpPr>
        <p:spPr>
          <a:xfrm>
            <a:off x="5357554" y="2703867"/>
            <a:ext cx="1485526" cy="14855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749688D-0000-4143-89B6-4ECEE2CBD252}"/>
              </a:ext>
            </a:extLst>
          </p:cNvPr>
          <p:cNvSpPr/>
          <p:nvPr/>
        </p:nvSpPr>
        <p:spPr>
          <a:xfrm>
            <a:off x="4449732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Interactive experience</a:t>
            </a:r>
          </a:p>
        </p:txBody>
      </p:sp>
      <p:sp>
        <p:nvSpPr>
          <p:cNvPr id="12" name="Rectangle 11" descr="Smiling Face with No Fill">
            <a:extLst>
              <a:ext uri="{FF2B5EF4-FFF2-40B4-BE49-F238E27FC236}">
                <a16:creationId xmlns:a16="http://schemas.microsoft.com/office/drawing/2014/main" id="{CA330629-B51C-2F4F-9296-65C2662779AE}"/>
              </a:ext>
            </a:extLst>
          </p:cNvPr>
          <p:cNvSpPr/>
          <p:nvPr/>
        </p:nvSpPr>
        <p:spPr>
          <a:xfrm>
            <a:off x="9236428" y="2703867"/>
            <a:ext cx="1485526" cy="14855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C0028ED-ADDC-3D4D-98C8-DF810F889C5B}"/>
              </a:ext>
            </a:extLst>
          </p:cNvPr>
          <p:cNvSpPr/>
          <p:nvPr/>
        </p:nvSpPr>
        <p:spPr>
          <a:xfrm>
            <a:off x="8328607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Learning fun</a:t>
            </a:r>
          </a:p>
        </p:txBody>
      </p:sp>
    </p:spTree>
    <p:extLst>
      <p:ext uri="{BB962C8B-B14F-4D97-AF65-F5344CB8AC3E}">
        <p14:creationId xmlns:p14="http://schemas.microsoft.com/office/powerpoint/2010/main" val="34159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fișa disciplinei</a:t>
            </a:r>
            <a:r>
              <a:rPr lang="en-US" dirty="0"/>
              <a:t> 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2580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832</Words>
  <Application>Microsoft Macintosh PowerPoint</Application>
  <PresentationFormat>Widescreen</PresentationFormat>
  <Paragraphs>209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 Chancery</vt:lpstr>
      <vt:lpstr>Arial</vt:lpstr>
      <vt:lpstr>Arial</vt:lpstr>
      <vt:lpstr>Arial Rounded MT Bold</vt:lpstr>
      <vt:lpstr>Calibri</vt:lpstr>
      <vt:lpstr>Calibri Light</vt:lpstr>
      <vt:lpstr>Courier</vt:lpstr>
      <vt:lpstr>Google Sans</vt:lpstr>
      <vt:lpstr>Office Theme</vt:lpstr>
      <vt:lpstr>Formal Languages and Compiler Design</vt:lpstr>
      <vt:lpstr>Why?</vt:lpstr>
      <vt:lpstr>Organization Issues</vt:lpstr>
      <vt:lpstr>Most interesting stuff for students</vt:lpstr>
      <vt:lpstr>Minimal Conditions to Pass</vt:lpstr>
      <vt:lpstr>Final grade</vt:lpstr>
      <vt:lpstr>Lab work</vt:lpstr>
      <vt:lpstr>I wish …</vt:lpstr>
      <vt:lpstr>References</vt:lpstr>
      <vt:lpstr>PowerPoint Presentation</vt:lpstr>
      <vt:lpstr>Rust </vt:lpstr>
      <vt:lpstr>What is a compiler?</vt:lpstr>
      <vt:lpstr>PowerPoint Presentation</vt:lpstr>
      <vt:lpstr>A little bit of history …</vt:lpstr>
      <vt:lpstr>Structure of a compiler</vt:lpstr>
      <vt:lpstr>Chapter 1. Scanning</vt:lpstr>
      <vt:lpstr>Detect</vt:lpstr>
      <vt:lpstr>Classify</vt:lpstr>
      <vt:lpstr>Codify</vt:lpstr>
      <vt:lpstr>PowerPoint Presentation</vt:lpstr>
      <vt:lpstr>Remarks:</vt:lpstr>
      <vt:lpstr>Example (sem?)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Limbaje formale și tehnici de compilare</dc:title>
  <dc:creator>Microsoft Office User</dc:creator>
  <cp:lastModifiedBy>SIMONA-CLAUDIA MOTOGNA</cp:lastModifiedBy>
  <cp:revision>84</cp:revision>
  <dcterms:created xsi:type="dcterms:W3CDTF">2017-10-05T15:54:43Z</dcterms:created>
  <dcterms:modified xsi:type="dcterms:W3CDTF">2023-10-04T11:50:42Z</dcterms:modified>
</cp:coreProperties>
</file>