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sldIdLst>
    <p:sldId id="256" r:id="rId2"/>
    <p:sldId id="258" r:id="rId3"/>
    <p:sldId id="259" r:id="rId4"/>
    <p:sldId id="284" r:id="rId5"/>
    <p:sldId id="260" r:id="rId6"/>
    <p:sldId id="261" r:id="rId7"/>
    <p:sldId id="262" r:id="rId8"/>
    <p:sldId id="263" r:id="rId9"/>
    <p:sldId id="265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80" r:id="rId23"/>
    <p:sldId id="281" r:id="rId24"/>
    <p:sldId id="283" r:id="rId25"/>
    <p:sldId id="282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3178"/>
    <p:restoredTop sz="92356"/>
  </p:normalViewPr>
  <p:slideViewPr>
    <p:cSldViewPr snapToGrid="0" snapToObjects="1">
      <p:cViewPr varScale="1">
        <p:scale>
          <a:sx n="93" d="100"/>
          <a:sy n="93" d="100"/>
        </p:scale>
        <p:origin x="216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590E3C-5804-5442-9C2E-7675A9961823}" type="datetimeFigureOut">
              <a:rPr lang="en-US" smtClean="0"/>
              <a:t>11/21/23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F22FC4-EAEF-AA4F-9E58-ADB27C66D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9195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22FC4-EAEF-AA4F-9E58-ADB27C66D3F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8489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BC512-EAF9-3748-88F1-FCFAD72F28A2}" type="datetime1">
              <a:rPr lang="ro-RO" smtClean="0"/>
              <a:t>21.11.2023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S.Motogna - FL&amp;CD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2D240-307F-1444-B7A4-176A312429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029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F84AF-5268-384A-9CB6-6839A79AF8E9}" type="datetime1">
              <a:rPr lang="ro-RO" smtClean="0"/>
              <a:t>21.11.2023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S.Motogna - FL&amp;CD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2D240-307F-1444-B7A4-176A312429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044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D4313-4950-2C45-A024-23B300C5C138}" type="datetime1">
              <a:rPr lang="ro-RO" smtClean="0"/>
              <a:t>21.11.2023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S.Motogna - FL&amp;CD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2D240-307F-1444-B7A4-176A312429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279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ABB96-35E9-8541-8DE7-4A21C572956E}" type="datetime1">
              <a:rPr lang="ro-RO" smtClean="0"/>
              <a:t>21.11.2023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S.Motogna - FL&amp;CD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2D240-307F-1444-B7A4-176A312429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874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9F7E8-834E-2A46-9D22-D739525A2E8A}" type="datetime1">
              <a:rPr lang="ro-RO" smtClean="0"/>
              <a:t>21.11.2023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S.Motogna - FL&amp;CD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2D240-307F-1444-B7A4-176A312429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061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D63F4-B654-4D4E-B8A2-7AA5101B4F20}" type="datetime1">
              <a:rPr lang="ro-RO" smtClean="0"/>
              <a:t>21.11.2023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S.Motogna - FL&amp;CD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2D240-307F-1444-B7A4-176A312429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796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F2E97-8E56-C448-B47A-B99268B87FC4}" type="datetime1">
              <a:rPr lang="ro-RO" smtClean="0"/>
              <a:t>21.11.2023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S.Motogna - FL&amp;CD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2D240-307F-1444-B7A4-176A312429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917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FACEE-7131-FE47-8B97-9C9BD0EBCCDF}" type="datetime1">
              <a:rPr lang="ro-RO" smtClean="0"/>
              <a:t>21.11.2023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S.Motogna - FL&amp;CD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2D240-307F-1444-B7A4-176A312429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456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93D99-26BF-514B-AE06-8F5254EB4527}" type="datetime1">
              <a:rPr lang="ro-RO" smtClean="0"/>
              <a:t>21.11.2023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S.Motogna - FL&amp;CD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2D240-307F-1444-B7A4-176A312429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271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DAC33-6E99-1D4B-AD0C-B21B354C8709}" type="datetime1">
              <a:rPr lang="ro-RO" smtClean="0"/>
              <a:t>21.11.2023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S.Motogna - FL&amp;CD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2D240-307F-1444-B7A4-176A312429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47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F8616-1E25-374C-8A0D-54797D3978EB}" type="datetime1">
              <a:rPr lang="ro-RO" smtClean="0"/>
              <a:t>21.11.2023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S.Motogna - FL&amp;CD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2D240-307F-1444-B7A4-176A312429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142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65EAD0-AFF5-1543-82B3-0C650C831AA3}" type="datetime1">
              <a:rPr lang="ro-RO" smtClean="0"/>
              <a:t>21.11.2023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S.Motogna - FL&amp;CD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D2D240-307F-1444-B7A4-176A312429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103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Course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LR(k) parsing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S.Motogna - FL&amp;CD</a:t>
            </a:r>
          </a:p>
        </p:txBody>
      </p:sp>
    </p:spTree>
    <p:extLst>
      <p:ext uri="{BB962C8B-B14F-4D97-AF65-F5344CB8AC3E}">
        <p14:creationId xmlns:p14="http://schemas.microsoft.com/office/powerpoint/2010/main" val="4491135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i="1" dirty="0"/>
              <a:t>What LR item will be in the same state?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s-IS" dirty="0">
                <a:solidFill>
                  <a:srgbClr val="0432FF"/>
                </a:solidFill>
              </a:rPr>
              <a:t>[A → α.Bβ,u] </a:t>
            </a:r>
            <a:r>
              <a:rPr lang="en-US" dirty="0"/>
              <a:t>valid for live prefix </a:t>
            </a:r>
            <a:r>
              <a:rPr lang="en-US" dirty="0" err="1">
                <a:solidFill>
                  <a:srgbClr val="0432FF"/>
                </a:solidFill>
              </a:rPr>
              <a:t>γ</a:t>
            </a:r>
            <a:r>
              <a:rPr lang="en-US" dirty="0">
                <a:solidFill>
                  <a:srgbClr val="0432FF"/>
                </a:solidFill>
              </a:rPr>
              <a:t>α</a:t>
            </a:r>
            <a:r>
              <a:rPr lang="en-US" dirty="0"/>
              <a:t> </a:t>
            </a:r>
            <a:r>
              <a:rPr lang="is-IS" dirty="0"/>
              <a:t>=&gt;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is-IS" dirty="0"/>
              <a:t>B → δ </a:t>
            </a:r>
            <a:r>
              <a:rPr lang="en-US" dirty="0"/>
              <a:t>∈P =&gt;                                                    =&gt;</a:t>
            </a:r>
            <a:r>
              <a:rPr lang="en-US" baseline="-25000" dirty="0" err="1"/>
              <a:t>dr</a:t>
            </a:r>
            <a:r>
              <a:rPr lang="en-US" dirty="0"/>
              <a:t> </a:t>
            </a:r>
            <a:r>
              <a:rPr lang="en-US" dirty="0">
                <a:latin typeface="Times" pitchFamily="2" charset="0"/>
              </a:rPr>
              <a:t>𝜸𝜶𝜹w’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=&gt;  </a:t>
            </a:r>
            <a:r>
              <a:rPr lang="en-US" dirty="0">
                <a:solidFill>
                  <a:srgbClr val="0432FF"/>
                </a:solidFill>
              </a:rPr>
              <a:t>[</a:t>
            </a:r>
            <a:r>
              <a:rPr lang="is-IS" dirty="0">
                <a:solidFill>
                  <a:srgbClr val="0432FF"/>
                </a:solidFill>
              </a:rPr>
              <a:t>B → .δ,u] </a:t>
            </a:r>
            <a:r>
              <a:rPr lang="en-US" dirty="0"/>
              <a:t>valid for live prefix </a:t>
            </a:r>
            <a:r>
              <a:rPr lang="en-US" dirty="0" err="1">
                <a:solidFill>
                  <a:srgbClr val="0432FF"/>
                </a:solidFill>
              </a:rPr>
              <a:t>γ</a:t>
            </a:r>
            <a:r>
              <a:rPr lang="en-US" dirty="0">
                <a:solidFill>
                  <a:srgbClr val="0432FF"/>
                </a:solidFill>
              </a:rPr>
              <a:t>α</a:t>
            </a:r>
            <a:endParaRPr lang="is-IS" dirty="0">
              <a:solidFill>
                <a:srgbClr val="0432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S.Motogna - FL&amp;CD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1899" y="2365375"/>
            <a:ext cx="3865033" cy="5270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1899" y="3123407"/>
            <a:ext cx="2654300" cy="4191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8B92247-D189-7643-B58D-0CF1F62EA9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2846" y="3773489"/>
            <a:ext cx="3865033" cy="52705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4C6A8C3-1508-CF4F-9231-4172BFA1F53F}"/>
              </a:ext>
            </a:extLst>
          </p:cNvPr>
          <p:cNvSpPr/>
          <p:nvPr/>
        </p:nvSpPr>
        <p:spPr>
          <a:xfrm>
            <a:off x="7107382" y="3869676"/>
            <a:ext cx="277090" cy="2632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RO" dirty="0">
                <a:solidFill>
                  <a:schemeClr val="bg2">
                    <a:lumMod val="10000"/>
                  </a:schemeClr>
                </a:solidFill>
              </a:rPr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7388891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058986"/>
          </a:xfrm>
        </p:spPr>
        <p:txBody>
          <a:bodyPr/>
          <a:lstStyle/>
          <a:p>
            <a:r>
              <a:rPr lang="en-US" dirty="0"/>
              <a:t>LR(k) parsing:</a:t>
            </a:r>
            <a:br>
              <a:rPr lang="en-US" dirty="0"/>
            </a:br>
            <a:r>
              <a:rPr lang="en-US" dirty="0"/>
              <a:t>LR(0), SLR, LR(1), LALR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603499"/>
            <a:ext cx="10515600" cy="3573463"/>
          </a:xfrm>
        </p:spPr>
        <p:txBody>
          <a:bodyPr/>
          <a:lstStyle/>
          <a:p>
            <a:r>
              <a:rPr lang="en-US" dirty="0"/>
              <a:t>Define item</a:t>
            </a:r>
          </a:p>
          <a:p>
            <a:r>
              <a:rPr lang="en-US" dirty="0"/>
              <a:t>Construct set of states</a:t>
            </a:r>
          </a:p>
          <a:p>
            <a:r>
              <a:rPr lang="en-US" dirty="0"/>
              <a:t>Construct table</a:t>
            </a:r>
          </a:p>
          <a:p>
            <a:endParaRPr lang="en-US" dirty="0"/>
          </a:p>
          <a:p>
            <a:pPr marL="228600" lvl="1">
              <a:spcBef>
                <a:spcPts val="1000"/>
              </a:spcBef>
            </a:pPr>
            <a:r>
              <a:rPr lang="en-US" sz="2800" dirty="0"/>
              <a:t>Parse sequence based on moves between configurations</a:t>
            </a:r>
            <a:br>
              <a:rPr lang="en-US" sz="2800" dirty="0"/>
            </a:br>
            <a:endParaRPr lang="en-US" sz="2800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S.Motogna - FL&amp;CD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6E61174-4E07-6B41-BA20-B99819E3D622}"/>
              </a:ext>
            </a:extLst>
          </p:cNvPr>
          <p:cNvCxnSpPr/>
          <p:nvPr/>
        </p:nvCxnSpPr>
        <p:spPr>
          <a:xfrm>
            <a:off x="1161535" y="4300151"/>
            <a:ext cx="876094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D7D47492-1646-E844-9B2B-744D5A32D6DD}"/>
              </a:ext>
            </a:extLst>
          </p:cNvPr>
          <p:cNvSpPr/>
          <p:nvPr/>
        </p:nvSpPr>
        <p:spPr>
          <a:xfrm>
            <a:off x="8071556" y="3093156"/>
            <a:ext cx="2585155" cy="756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Executed 1 time</a:t>
            </a:r>
          </a:p>
        </p:txBody>
      </p:sp>
    </p:spTree>
    <p:extLst>
      <p:ext uri="{BB962C8B-B14F-4D97-AF65-F5344CB8AC3E}">
        <p14:creationId xmlns:p14="http://schemas.microsoft.com/office/powerpoint/2010/main" val="1657008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2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LR(0) Parser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3200" dirty="0"/>
          </a:p>
          <a:p>
            <a:r>
              <a:rPr lang="en-US" sz="3200" dirty="0"/>
              <a:t>Prediction of length 0  (ignored)</a:t>
            </a:r>
          </a:p>
          <a:p>
            <a:endParaRPr lang="en-US" sz="3200" dirty="0"/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LR(0) item: [A → α.β]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S.Motogna - FL&amp;CD</a:t>
            </a:r>
          </a:p>
        </p:txBody>
      </p:sp>
    </p:spTree>
    <p:extLst>
      <p:ext uri="{BB962C8B-B14F-4D97-AF65-F5344CB8AC3E}">
        <p14:creationId xmlns:p14="http://schemas.microsoft.com/office/powerpoint/2010/main" val="157238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Construct set of states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 state contains – Algorithm </a:t>
            </a:r>
            <a:r>
              <a:rPr lang="en-US" i="1" dirty="0" err="1">
                <a:solidFill>
                  <a:srgbClr val="0070C0"/>
                </a:solidFill>
              </a:rPr>
              <a:t>closure_LR</a:t>
            </a:r>
            <a:r>
              <a:rPr lang="en-US" i="1" dirty="0">
                <a:solidFill>
                  <a:srgbClr val="0070C0"/>
                </a:solidFill>
              </a:rPr>
              <a:t>(0)</a:t>
            </a:r>
          </a:p>
          <a:p>
            <a:r>
              <a:rPr lang="en-US" dirty="0"/>
              <a:t>How to move from a state to another – Function </a:t>
            </a:r>
            <a:r>
              <a:rPr lang="en-US" i="1" dirty="0" err="1">
                <a:solidFill>
                  <a:srgbClr val="0070C0"/>
                </a:solidFill>
              </a:rPr>
              <a:t>goto_LR</a:t>
            </a:r>
            <a:r>
              <a:rPr lang="en-US" i="1" dirty="0">
                <a:solidFill>
                  <a:srgbClr val="0070C0"/>
                </a:solidFill>
              </a:rPr>
              <a:t>(0)</a:t>
            </a:r>
          </a:p>
          <a:p>
            <a:r>
              <a:rPr lang="en-US" dirty="0"/>
              <a:t>Construct set of states – Algorithm </a:t>
            </a:r>
            <a:r>
              <a:rPr lang="en-US" i="1" dirty="0" err="1">
                <a:solidFill>
                  <a:srgbClr val="0070C0"/>
                </a:solidFill>
              </a:rPr>
              <a:t>ColCan_LR</a:t>
            </a:r>
            <a:r>
              <a:rPr lang="en-US" i="1" dirty="0">
                <a:solidFill>
                  <a:srgbClr val="0070C0"/>
                </a:solidFill>
              </a:rPr>
              <a:t>(0)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S.Motogna - FL&amp;CD</a:t>
            </a:r>
          </a:p>
        </p:txBody>
      </p:sp>
      <p:sp>
        <p:nvSpPr>
          <p:cNvPr id="5" name="Rectangle 4"/>
          <p:cNvSpPr/>
          <p:nvPr/>
        </p:nvSpPr>
        <p:spPr>
          <a:xfrm>
            <a:off x="6972300" y="3505200"/>
            <a:ext cx="4381500" cy="127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Canonical collection</a:t>
            </a:r>
          </a:p>
        </p:txBody>
      </p:sp>
    </p:spTree>
    <p:extLst>
      <p:ext uri="{BB962C8B-B14F-4D97-AF65-F5344CB8AC3E}">
        <p14:creationId xmlns:p14="http://schemas.microsoft.com/office/powerpoint/2010/main" val="4347478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</a:t>
            </a:r>
            <a:r>
              <a:rPr lang="en-US" i="1" dirty="0" err="1">
                <a:solidFill>
                  <a:srgbClr val="0070C0"/>
                </a:solidFill>
              </a:rPr>
              <a:t>Closure_LR</a:t>
            </a:r>
            <a:r>
              <a:rPr lang="en-US" i="1" dirty="0">
                <a:solidFill>
                  <a:srgbClr val="0070C0"/>
                </a:solidFill>
              </a:rPr>
              <a:t>(0)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7800" y="1460501"/>
            <a:ext cx="10144950" cy="4689358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S.Motogna - FL&amp;CD</a:t>
            </a:r>
          </a:p>
        </p:txBody>
      </p:sp>
    </p:spTree>
    <p:extLst>
      <p:ext uri="{BB962C8B-B14F-4D97-AF65-F5344CB8AC3E}">
        <p14:creationId xmlns:p14="http://schemas.microsoft.com/office/powerpoint/2010/main" val="11305959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</a:t>
            </a:r>
            <a:r>
              <a:rPr lang="en-US" i="1" dirty="0" err="1">
                <a:solidFill>
                  <a:srgbClr val="0070C0"/>
                </a:solidFill>
              </a:rPr>
              <a:t>goto_LR</a:t>
            </a:r>
            <a:r>
              <a:rPr lang="en-US" i="1" dirty="0">
                <a:solidFill>
                  <a:srgbClr val="0070C0"/>
                </a:solidFill>
              </a:rPr>
              <a:t>(0)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s-IS" dirty="0"/>
              <a:t>goto : P(ℰ</a:t>
            </a:r>
            <a:r>
              <a:rPr lang="is-IS" baseline="-25000" dirty="0"/>
              <a:t>0</a:t>
            </a:r>
            <a:r>
              <a:rPr lang="is-IS" dirty="0"/>
              <a:t>) × (N ∪ Σ) → P(ℰ</a:t>
            </a:r>
            <a:r>
              <a:rPr lang="is-IS" baseline="-25000" dirty="0"/>
              <a:t>0</a:t>
            </a:r>
            <a:r>
              <a:rPr lang="is-IS" dirty="0"/>
              <a:t>)</a:t>
            </a:r>
          </a:p>
          <a:p>
            <a:pPr marL="0" indent="0">
              <a:buNone/>
            </a:pPr>
            <a:r>
              <a:rPr lang="en-US" dirty="0"/>
              <a:t>		where</a:t>
            </a:r>
            <a:r>
              <a:rPr lang="is-IS" dirty="0"/>
              <a:t> ℰ</a:t>
            </a:r>
            <a:r>
              <a:rPr lang="is-IS" baseline="-25000" dirty="0"/>
              <a:t>0 </a:t>
            </a:r>
            <a:r>
              <a:rPr lang="is-IS" dirty="0"/>
              <a:t>= set of LR(0) items</a:t>
            </a:r>
            <a:br>
              <a:rPr lang="is-IS" dirty="0"/>
            </a:br>
            <a:endParaRPr lang="is-IS" dirty="0"/>
          </a:p>
          <a:p>
            <a:pPr marL="0" indent="0">
              <a:buNone/>
            </a:pPr>
            <a:r>
              <a:rPr lang="is-IS" dirty="0"/>
              <a:t>goto(s, X) = closure({[A → αX.β]|[A → α.Xβ] ∈ s}) 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S.Motogna - FL&amp;CD</a:t>
            </a:r>
          </a:p>
        </p:txBody>
      </p:sp>
    </p:spTree>
    <p:extLst>
      <p:ext uri="{BB962C8B-B14F-4D97-AF65-F5344CB8AC3E}">
        <p14:creationId xmlns:p14="http://schemas.microsoft.com/office/powerpoint/2010/main" val="12692711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</a:t>
            </a:r>
            <a:r>
              <a:rPr lang="en-US" i="1" dirty="0" err="1">
                <a:solidFill>
                  <a:srgbClr val="0070C0"/>
                </a:solidFill>
              </a:rPr>
              <a:t>ColCan_LR</a:t>
            </a:r>
            <a:r>
              <a:rPr lang="en-US" i="1" dirty="0">
                <a:solidFill>
                  <a:srgbClr val="0070C0"/>
                </a:solidFill>
              </a:rPr>
              <a:t>(0)</a:t>
            </a:r>
            <a:r>
              <a:rPr lang="en-US" dirty="0"/>
              <a:t> 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8100" y="1463130"/>
            <a:ext cx="8534400" cy="4524260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S.Motogna - FL&amp;CD</a:t>
            </a:r>
          </a:p>
        </p:txBody>
      </p:sp>
    </p:spTree>
    <p:extLst>
      <p:ext uri="{BB962C8B-B14F-4D97-AF65-F5344CB8AC3E}">
        <p14:creationId xmlns:p14="http://schemas.microsoft.com/office/powerpoint/2010/main" val="5132212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Construct LR(0)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line for each state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2 parts:</a:t>
            </a:r>
          </a:p>
          <a:p>
            <a:pPr lvl="1"/>
            <a:r>
              <a:rPr lang="en-US" dirty="0"/>
              <a:t>Action: one column (for a state, action is unique because prediction is ignored)</a:t>
            </a:r>
          </a:p>
          <a:p>
            <a:pPr lvl="1"/>
            <a:r>
              <a:rPr lang="en-US" dirty="0" err="1"/>
              <a:t>Goto</a:t>
            </a:r>
            <a:r>
              <a:rPr lang="en-US" dirty="0"/>
              <a:t>:  one column for each symbol X ∈ N ∪ </a:t>
            </a:r>
            <a:r>
              <a:rPr lang="en-US" dirty="0" err="1"/>
              <a:t>Σ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S.Motogna - FL&amp;CD</a:t>
            </a:r>
          </a:p>
        </p:txBody>
      </p:sp>
    </p:spTree>
    <p:extLst>
      <p:ext uri="{BB962C8B-B14F-4D97-AF65-F5344CB8AC3E}">
        <p14:creationId xmlns:p14="http://schemas.microsoft.com/office/powerpoint/2010/main" val="8055770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 LR(0)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ro-RO" i="1" dirty="0" err="1"/>
              <a:t>if</a:t>
            </a:r>
            <a:r>
              <a:rPr lang="ro-RO" dirty="0"/>
              <a:t> [A → α.β] ∈ s</a:t>
            </a:r>
            <a:r>
              <a:rPr lang="ro-RO" baseline="-25000" dirty="0"/>
              <a:t>i</a:t>
            </a:r>
            <a:r>
              <a:rPr lang="ro-RO" dirty="0"/>
              <a:t> </a:t>
            </a:r>
            <a:r>
              <a:rPr lang="ro-RO" i="1" dirty="0" err="1"/>
              <a:t>then</a:t>
            </a:r>
            <a:r>
              <a:rPr lang="ro-RO" dirty="0"/>
              <a:t> </a:t>
            </a:r>
            <a:r>
              <a:rPr lang="ro-RO" b="1" dirty="0" err="1"/>
              <a:t>action</a:t>
            </a:r>
            <a:r>
              <a:rPr lang="ro-RO" b="1" dirty="0"/>
              <a:t>(s</a:t>
            </a:r>
            <a:r>
              <a:rPr lang="ro-RO" b="1" baseline="-25000" dirty="0"/>
              <a:t>i</a:t>
            </a:r>
            <a:r>
              <a:rPr lang="ro-RO" b="1" dirty="0"/>
              <a:t>)</a:t>
            </a:r>
            <a:r>
              <a:rPr lang="ro-RO" dirty="0"/>
              <a:t>=</a:t>
            </a:r>
            <a:r>
              <a:rPr lang="ro-RO" b="1" dirty="0" err="1">
                <a:solidFill>
                  <a:srgbClr val="0432FF"/>
                </a:solidFill>
              </a:rPr>
              <a:t>shift</a:t>
            </a:r>
            <a:r>
              <a:rPr lang="ro-RO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ro-RO" i="1" dirty="0" err="1"/>
              <a:t>if</a:t>
            </a:r>
            <a:r>
              <a:rPr lang="ro-RO" dirty="0"/>
              <a:t> [A → β.] ∈ s</a:t>
            </a:r>
            <a:r>
              <a:rPr lang="ro-RO" baseline="-25000" dirty="0"/>
              <a:t>i</a:t>
            </a:r>
            <a:r>
              <a:rPr lang="ro-RO" dirty="0"/>
              <a:t>  </a:t>
            </a:r>
            <a:r>
              <a:rPr lang="ro-RO" dirty="0" err="1"/>
              <a:t>and</a:t>
            </a:r>
            <a:r>
              <a:rPr lang="ro-RO" dirty="0"/>
              <a:t> A ≠ S′ </a:t>
            </a:r>
            <a:r>
              <a:rPr lang="ro-RO" i="1" dirty="0" err="1"/>
              <a:t>then</a:t>
            </a:r>
            <a:r>
              <a:rPr lang="ro-RO" dirty="0"/>
              <a:t> </a:t>
            </a:r>
            <a:r>
              <a:rPr lang="ro-RO" b="1" dirty="0" err="1"/>
              <a:t>action</a:t>
            </a:r>
            <a:r>
              <a:rPr lang="ro-RO" b="1" dirty="0"/>
              <a:t>(s</a:t>
            </a:r>
            <a:r>
              <a:rPr lang="ro-RO" b="1" baseline="-25000" dirty="0"/>
              <a:t>i</a:t>
            </a:r>
            <a:r>
              <a:rPr lang="ro-RO" b="1" dirty="0"/>
              <a:t>)</a:t>
            </a:r>
            <a:r>
              <a:rPr lang="ro-RO" dirty="0"/>
              <a:t>=</a:t>
            </a:r>
            <a:r>
              <a:rPr lang="ro-RO" b="1" dirty="0">
                <a:solidFill>
                  <a:srgbClr val="0432FF"/>
                </a:solidFill>
              </a:rPr>
              <a:t>reduce k</a:t>
            </a:r>
            <a:r>
              <a:rPr lang="ro-RO" dirty="0"/>
              <a:t>, </a:t>
            </a:r>
            <a:r>
              <a:rPr lang="ro-RO" dirty="0" err="1"/>
              <a:t>where</a:t>
            </a:r>
            <a:r>
              <a:rPr lang="ro-RO" dirty="0"/>
              <a:t> k = </a:t>
            </a:r>
            <a:r>
              <a:rPr lang="ro-RO" dirty="0" err="1"/>
              <a:t>number</a:t>
            </a:r>
            <a:r>
              <a:rPr lang="ro-RO" dirty="0"/>
              <a:t> of </a:t>
            </a:r>
            <a:r>
              <a:rPr lang="ro-RO" dirty="0" err="1"/>
              <a:t>production</a:t>
            </a:r>
            <a:r>
              <a:rPr lang="ro-RO" dirty="0"/>
              <a:t> A → β</a:t>
            </a:r>
          </a:p>
          <a:p>
            <a:pPr marL="514350" indent="-514350">
              <a:buFont typeface="+mj-lt"/>
              <a:buAutoNum type="arabicPeriod"/>
            </a:pPr>
            <a:r>
              <a:rPr lang="ro-RO" i="1" dirty="0" err="1"/>
              <a:t>if</a:t>
            </a:r>
            <a:r>
              <a:rPr lang="ro-RO" dirty="0"/>
              <a:t> [S′ → S.] ∈ s</a:t>
            </a:r>
            <a:r>
              <a:rPr lang="ro-RO" baseline="-25000" dirty="0"/>
              <a:t>i</a:t>
            </a:r>
            <a:r>
              <a:rPr lang="ro-RO" dirty="0"/>
              <a:t> </a:t>
            </a:r>
            <a:r>
              <a:rPr lang="ro-RO" i="1" dirty="0" err="1"/>
              <a:t>then</a:t>
            </a:r>
            <a:r>
              <a:rPr lang="ro-RO" dirty="0"/>
              <a:t> </a:t>
            </a:r>
            <a:r>
              <a:rPr lang="ro-RO" b="1" dirty="0" err="1"/>
              <a:t>action</a:t>
            </a:r>
            <a:r>
              <a:rPr lang="ro-RO" b="1" dirty="0"/>
              <a:t>(s</a:t>
            </a:r>
            <a:r>
              <a:rPr lang="ro-RO" b="1" baseline="-25000" dirty="0"/>
              <a:t>i</a:t>
            </a:r>
            <a:r>
              <a:rPr lang="ro-RO" b="1" dirty="0"/>
              <a:t>)</a:t>
            </a:r>
            <a:r>
              <a:rPr lang="ro-RO" dirty="0"/>
              <a:t>=</a:t>
            </a:r>
            <a:r>
              <a:rPr lang="ro-RO" b="1" dirty="0" err="1">
                <a:solidFill>
                  <a:srgbClr val="0432FF"/>
                </a:solidFill>
              </a:rPr>
              <a:t>acc</a:t>
            </a:r>
            <a:r>
              <a:rPr lang="ro-RO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ro-RO" i="1" dirty="0" err="1"/>
              <a:t>if</a:t>
            </a:r>
            <a:r>
              <a:rPr lang="ro-RO" dirty="0"/>
              <a:t> </a:t>
            </a:r>
            <a:r>
              <a:rPr lang="ro-RO" dirty="0" err="1"/>
              <a:t>goto</a:t>
            </a:r>
            <a:r>
              <a:rPr lang="ro-RO" dirty="0"/>
              <a:t>(s</a:t>
            </a:r>
            <a:r>
              <a:rPr lang="ro-RO" baseline="-25000" dirty="0"/>
              <a:t>i</a:t>
            </a:r>
            <a:r>
              <a:rPr lang="ro-RO" dirty="0"/>
              <a:t>, X) = </a:t>
            </a:r>
            <a:r>
              <a:rPr lang="ro-RO" dirty="0" err="1"/>
              <a:t>s</a:t>
            </a:r>
            <a:r>
              <a:rPr lang="ro-RO" baseline="-25000" dirty="0" err="1"/>
              <a:t>j</a:t>
            </a:r>
            <a:r>
              <a:rPr lang="ro-RO" dirty="0"/>
              <a:t> </a:t>
            </a:r>
            <a:r>
              <a:rPr lang="ro-RO" i="1" dirty="0" err="1"/>
              <a:t>then</a:t>
            </a:r>
            <a:r>
              <a:rPr lang="ro-RO" dirty="0"/>
              <a:t> </a:t>
            </a:r>
            <a:r>
              <a:rPr lang="ro-RO" b="1" dirty="0" err="1"/>
              <a:t>goto</a:t>
            </a:r>
            <a:r>
              <a:rPr lang="ro-RO" b="1" dirty="0"/>
              <a:t>(s</a:t>
            </a:r>
            <a:r>
              <a:rPr lang="ro-RO" b="1" baseline="-25000" dirty="0"/>
              <a:t>i</a:t>
            </a:r>
            <a:r>
              <a:rPr lang="ro-RO" b="1" dirty="0"/>
              <a:t>, X) = </a:t>
            </a:r>
            <a:r>
              <a:rPr lang="ro-RO" b="1" dirty="0" err="1"/>
              <a:t>s</a:t>
            </a:r>
            <a:r>
              <a:rPr lang="ro-RO" b="1" baseline="-25000" dirty="0" err="1"/>
              <a:t>j</a:t>
            </a:r>
            <a:endParaRPr lang="ro-RO" b="1" dirty="0"/>
          </a:p>
          <a:p>
            <a:pPr marL="514350" indent="-514350">
              <a:buFont typeface="+mj-lt"/>
              <a:buAutoNum type="arabicPeriod"/>
            </a:pPr>
            <a:r>
              <a:rPr lang="ro-RO" dirty="0" err="1"/>
              <a:t>otherwise</a:t>
            </a:r>
            <a:r>
              <a:rPr lang="ro-RO" dirty="0"/>
              <a:t> = </a:t>
            </a:r>
            <a:r>
              <a:rPr lang="ro-RO" b="1" dirty="0" err="1">
                <a:solidFill>
                  <a:srgbClr val="0432FF"/>
                </a:solidFill>
              </a:rPr>
              <a:t>error</a:t>
            </a:r>
            <a:r>
              <a:rPr lang="ro-RO" dirty="0"/>
              <a:t>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S.Motogna - FL&amp;CD</a:t>
            </a:r>
          </a:p>
        </p:txBody>
      </p:sp>
    </p:spTree>
    <p:extLst>
      <p:ext uri="{BB962C8B-B14F-4D97-AF65-F5344CB8AC3E}">
        <p14:creationId xmlns:p14="http://schemas.microsoft.com/office/powerpoint/2010/main" val="15026570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Remarks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825625"/>
            <a:ext cx="11049000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arenR"/>
            </a:pPr>
            <a:r>
              <a:rPr lang="en-US" dirty="0"/>
              <a:t>Initial state of parser  </a:t>
            </a:r>
            <a:r>
              <a:rPr lang="en-US"/>
              <a:t>= state </a:t>
            </a:r>
            <a:r>
              <a:rPr lang="en-US" dirty="0"/>
              <a:t>containing </a:t>
            </a:r>
            <a:r>
              <a:rPr lang="is-IS" dirty="0"/>
              <a:t>[S′ → .S] 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No shift from accept state: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i="1" dirty="0"/>
              <a:t>if</a:t>
            </a:r>
            <a:r>
              <a:rPr lang="en-US" dirty="0"/>
              <a:t> s is accept state </a:t>
            </a:r>
            <a:r>
              <a:rPr lang="en-US" i="1" dirty="0"/>
              <a:t>then</a:t>
            </a:r>
            <a:r>
              <a:rPr lang="en-US" dirty="0"/>
              <a:t> </a:t>
            </a:r>
            <a:r>
              <a:rPr lang="en-US" dirty="0" err="1"/>
              <a:t>goto</a:t>
            </a:r>
            <a:r>
              <a:rPr lang="en-US" dirty="0"/>
              <a:t>(s, X) = ∅, ∀X ∈ N ∪ </a:t>
            </a:r>
            <a:r>
              <a:rPr lang="en-US" dirty="0" err="1"/>
              <a:t>Σ</a:t>
            </a:r>
            <a:r>
              <a:rPr lang="en-US" dirty="0"/>
              <a:t>. </a:t>
            </a:r>
          </a:p>
          <a:p>
            <a:pPr marL="514350" indent="-514350">
              <a:buFont typeface="+mj-lt"/>
              <a:buAutoNum type="arabicParenR" startAt="3"/>
            </a:pPr>
            <a:r>
              <a:rPr lang="en-US" i="1" dirty="0"/>
              <a:t>If</a:t>
            </a:r>
            <a:r>
              <a:rPr lang="en-US" dirty="0"/>
              <a:t> in state </a:t>
            </a:r>
            <a:r>
              <a:rPr lang="en-US" b="1" i="1" dirty="0"/>
              <a:t>s</a:t>
            </a:r>
            <a:r>
              <a:rPr lang="en-US" dirty="0"/>
              <a:t> action is reduce </a:t>
            </a:r>
            <a:r>
              <a:rPr lang="en-US" i="1" dirty="0"/>
              <a:t>then</a:t>
            </a:r>
            <a:r>
              <a:rPr lang="en-US" dirty="0"/>
              <a:t> </a:t>
            </a:r>
            <a:r>
              <a:rPr lang="en-US" dirty="0" err="1"/>
              <a:t>goto</a:t>
            </a:r>
            <a:r>
              <a:rPr lang="en-US" dirty="0"/>
              <a:t>(s, X) = ∅, ∀X ∈ N ∪ </a:t>
            </a:r>
            <a:r>
              <a:rPr lang="en-US" dirty="0" err="1"/>
              <a:t>Σ</a:t>
            </a:r>
            <a:r>
              <a:rPr lang="en-US" dirty="0"/>
              <a:t>. </a:t>
            </a:r>
          </a:p>
          <a:p>
            <a:pPr marL="514350" indent="-514350">
              <a:buFont typeface="+mj-lt"/>
              <a:buAutoNum type="arabicParenR" startAt="4"/>
            </a:pPr>
            <a:r>
              <a:rPr lang="en-US" dirty="0"/>
              <a:t>Argument G’: Let G = ({S},{</a:t>
            </a:r>
            <a:r>
              <a:rPr lang="en-US" dirty="0" err="1"/>
              <a:t>a,b,c</a:t>
            </a:r>
            <a:r>
              <a:rPr lang="en-US" dirty="0"/>
              <a:t>},{S → </a:t>
            </a:r>
            <a:r>
              <a:rPr lang="en-US" dirty="0" err="1"/>
              <a:t>aSbS,S</a:t>
            </a:r>
            <a:r>
              <a:rPr lang="en-US" dirty="0"/>
              <a:t> → c},S) </a:t>
            </a:r>
          </a:p>
          <a:p>
            <a:pPr marL="0" indent="0">
              <a:buNone/>
            </a:pPr>
            <a:r>
              <a:rPr lang="en-US" dirty="0"/>
              <a:t>	states [S → </a:t>
            </a:r>
            <a:r>
              <a:rPr lang="en-US" dirty="0" err="1"/>
              <a:t>aSbS</a:t>
            </a:r>
            <a:r>
              <a:rPr lang="en-US" dirty="0"/>
              <a:t>.] and [S → c.] – accept / reduce 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S.Motogna - FL&amp;CD</a:t>
            </a:r>
          </a:p>
        </p:txBody>
      </p:sp>
    </p:spTree>
    <p:extLst>
      <p:ext uri="{BB962C8B-B14F-4D97-AF65-F5344CB8AC3E}">
        <p14:creationId xmlns:p14="http://schemas.microsoft.com/office/powerpoint/2010/main" val="1441836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9547" y="1825625"/>
            <a:ext cx="11069053" cy="4351338"/>
          </a:xfrm>
        </p:spPr>
        <p:txBody>
          <a:bodyPr/>
          <a:lstStyle/>
          <a:p>
            <a:r>
              <a:rPr lang="en-US" dirty="0"/>
              <a:t>Prediction – see LL(1)</a:t>
            </a:r>
          </a:p>
          <a:p>
            <a:r>
              <a:rPr lang="en-US" dirty="0"/>
              <a:t>Handle = symbols from the head of the working stack that form (in order) a </a:t>
            </a:r>
            <a:r>
              <a:rPr lang="en-US" dirty="0" err="1"/>
              <a:t>rhp</a:t>
            </a:r>
            <a:endParaRPr lang="en-US" dirty="0"/>
          </a:p>
          <a:p>
            <a:endParaRPr lang="en-US" dirty="0"/>
          </a:p>
          <a:p>
            <a:r>
              <a:rPr lang="en-US" b="1" i="1" dirty="0"/>
              <a:t>Shift – reduce </a:t>
            </a:r>
            <a:r>
              <a:rPr lang="en-US" dirty="0"/>
              <a:t>parser:</a:t>
            </a:r>
          </a:p>
          <a:p>
            <a:r>
              <a:rPr lang="en-US" dirty="0"/>
              <a:t> </a:t>
            </a:r>
            <a:r>
              <a:rPr lang="en-US" b="1" dirty="0"/>
              <a:t>shift</a:t>
            </a:r>
            <a:r>
              <a:rPr lang="en-US" dirty="0"/>
              <a:t> symbols to form a handle</a:t>
            </a:r>
          </a:p>
          <a:p>
            <a:r>
              <a:rPr lang="en-US" dirty="0"/>
              <a:t>When a </a:t>
            </a:r>
            <a:r>
              <a:rPr lang="en-US" dirty="0" err="1"/>
              <a:t>rhp</a:t>
            </a:r>
            <a:r>
              <a:rPr lang="en-US" dirty="0"/>
              <a:t> is formed – </a:t>
            </a:r>
            <a:r>
              <a:rPr lang="en-US" b="1" dirty="0"/>
              <a:t>reduce</a:t>
            </a:r>
            <a:r>
              <a:rPr lang="en-US" dirty="0"/>
              <a:t> to the corresponding </a:t>
            </a:r>
            <a:r>
              <a:rPr lang="en-US" dirty="0" err="1"/>
              <a:t>lhp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S.Motogna - FL&amp;CD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91EE9A9-65AC-204A-93B9-14AEF0E5F3C3}"/>
              </a:ext>
            </a:extLst>
          </p:cNvPr>
          <p:cNvSpPr/>
          <p:nvPr/>
        </p:nvSpPr>
        <p:spPr>
          <a:xfrm>
            <a:off x="7525265" y="469557"/>
            <a:ext cx="3731740" cy="10750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o-RO" sz="2000" dirty="0" err="1"/>
              <a:t>Reminder</a:t>
            </a:r>
            <a:r>
              <a:rPr lang="ro-RO" sz="2000" dirty="0"/>
              <a:t>:</a:t>
            </a:r>
          </a:p>
          <a:p>
            <a:r>
              <a:rPr lang="ro-RO" sz="2000" dirty="0" err="1"/>
              <a:t>rhp</a:t>
            </a:r>
            <a:r>
              <a:rPr lang="ro-RO" sz="2000" dirty="0"/>
              <a:t> = </a:t>
            </a:r>
            <a:r>
              <a:rPr lang="ro-RO" sz="2000" dirty="0" err="1"/>
              <a:t>right</a:t>
            </a:r>
            <a:r>
              <a:rPr lang="ro-RO" sz="2000" dirty="0"/>
              <a:t> </a:t>
            </a:r>
            <a:r>
              <a:rPr lang="ro-RO" sz="2000" dirty="0" err="1"/>
              <a:t>handside</a:t>
            </a:r>
            <a:r>
              <a:rPr lang="ro-RO" sz="2000" dirty="0"/>
              <a:t> of </a:t>
            </a:r>
            <a:r>
              <a:rPr lang="ro-RO" sz="2000" dirty="0" err="1"/>
              <a:t>production</a:t>
            </a:r>
            <a:endParaRPr lang="ro-RO" sz="2000" dirty="0"/>
          </a:p>
          <a:p>
            <a:r>
              <a:rPr lang="ro-RO" sz="2000" dirty="0" err="1"/>
              <a:t>lhp</a:t>
            </a:r>
            <a:r>
              <a:rPr lang="ro-RO" sz="2000" dirty="0"/>
              <a:t> = left </a:t>
            </a:r>
            <a:r>
              <a:rPr lang="ro-RO" sz="2000" dirty="0" err="1"/>
              <a:t>handside</a:t>
            </a:r>
            <a:r>
              <a:rPr lang="ro-RO" sz="2000" dirty="0"/>
              <a:t> of </a:t>
            </a:r>
            <a:r>
              <a:rPr lang="ro-RO" sz="2000" dirty="0" err="1"/>
              <a:t>production</a:t>
            </a:r>
            <a:endParaRPr lang="ro-RO" sz="2000" dirty="0"/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8271302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Remarks (</a:t>
            </a:r>
            <a:r>
              <a:rPr lang="en-US" dirty="0" err="1"/>
              <a:t>cont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arenR" startAt="5"/>
            </a:pPr>
            <a:r>
              <a:rPr lang="en-US" dirty="0">
                <a:solidFill>
                  <a:srgbClr val="FF0000"/>
                </a:solidFill>
              </a:rPr>
              <a:t>A grammar is NOT LR(0) if the LR(0) table contains conflicts</a:t>
            </a:r>
            <a:r>
              <a:rPr lang="en-US" dirty="0"/>
              <a:t>: </a:t>
            </a:r>
          </a:p>
          <a:p>
            <a:pPr lvl="1"/>
            <a:r>
              <a:rPr lang="en-US" sz="2800" u="sng" dirty="0"/>
              <a:t>shift – reduce conflict</a:t>
            </a:r>
            <a:r>
              <a:rPr lang="en-US" sz="2800" dirty="0"/>
              <a:t>: a state contains items of the form [A → α.β] and [B → </a:t>
            </a:r>
            <a:r>
              <a:rPr lang="en-US" sz="2800" dirty="0" err="1"/>
              <a:t>γ</a:t>
            </a:r>
            <a:r>
              <a:rPr lang="en-US" sz="2800" dirty="0"/>
              <a:t>.], yielding to 2 distinct actions for that state</a:t>
            </a:r>
          </a:p>
          <a:p>
            <a:pPr lvl="1"/>
            <a:endParaRPr lang="en-US" sz="2800" dirty="0"/>
          </a:p>
          <a:p>
            <a:pPr lvl="1"/>
            <a:r>
              <a:rPr lang="en-US" sz="2800" u="sng" dirty="0"/>
              <a:t>reduce – reduce conflict</a:t>
            </a:r>
            <a:r>
              <a:rPr lang="en-US" sz="2800" dirty="0"/>
              <a:t>: when a state contains items of the form [A → αβ.]  and [B → </a:t>
            </a:r>
            <a:r>
              <a:rPr lang="en-US" sz="2800" dirty="0" err="1"/>
              <a:t>γ</a:t>
            </a:r>
            <a:r>
              <a:rPr lang="en-US" sz="2800" dirty="0"/>
              <a:t>.], in which the action is reduce, but with distinct productions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S.Motogna - FL&amp;CD</a:t>
            </a:r>
          </a:p>
        </p:txBody>
      </p:sp>
    </p:spTree>
    <p:extLst>
      <p:ext uri="{BB962C8B-B14F-4D97-AF65-F5344CB8AC3E}">
        <p14:creationId xmlns:p14="http://schemas.microsoft.com/office/powerpoint/2010/main" val="19516752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</a:t>
            </a:r>
            <a:r>
              <a:rPr lang="en-US" sz="3600" dirty="0"/>
              <a:t>Define configurations and moves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INPUT: </a:t>
            </a:r>
          </a:p>
          <a:p>
            <a:pPr lvl="1"/>
            <a:r>
              <a:rPr lang="en-US" dirty="0"/>
              <a:t>Grammar G’ = (NU{S’}, 𝚺, P U {S’-&gt;S},S’)</a:t>
            </a:r>
          </a:p>
          <a:p>
            <a:pPr lvl="1"/>
            <a:r>
              <a:rPr lang="en-US" dirty="0"/>
              <a:t>LR(0) table</a:t>
            </a:r>
          </a:p>
          <a:p>
            <a:pPr lvl="1"/>
            <a:r>
              <a:rPr lang="en-US" dirty="0"/>
              <a:t>Input sequence w =a</a:t>
            </a:r>
            <a:r>
              <a:rPr lang="en-US" baseline="-25000" dirty="0"/>
              <a:t>1</a:t>
            </a:r>
            <a:r>
              <a:rPr lang="is-IS" dirty="0"/>
              <a:t>…a</a:t>
            </a:r>
            <a:r>
              <a:rPr lang="is-IS" baseline="-25000" dirty="0"/>
              <a:t>n</a:t>
            </a:r>
            <a:endParaRPr lang="en-US" baseline="-25000" dirty="0"/>
          </a:p>
          <a:p>
            <a:r>
              <a:rPr lang="en-US" dirty="0"/>
              <a:t>OUTPUT:</a:t>
            </a:r>
          </a:p>
          <a:p>
            <a:pPr marL="457200" lvl="1" indent="0">
              <a:buNone/>
            </a:pPr>
            <a:r>
              <a:rPr lang="en-US" i="1" dirty="0"/>
              <a:t>if </a:t>
            </a:r>
            <a:r>
              <a:rPr lang="en-US" dirty="0"/>
              <a:t>(w ∈L(G)) 	</a:t>
            </a:r>
            <a:r>
              <a:rPr lang="en-US" i="1" dirty="0"/>
              <a:t>then</a:t>
            </a:r>
            <a:r>
              <a:rPr lang="en-US" dirty="0"/>
              <a:t> </a:t>
            </a:r>
            <a:r>
              <a:rPr lang="en-US" b="1" dirty="0"/>
              <a:t>string of productions</a:t>
            </a:r>
          </a:p>
          <a:p>
            <a:pPr marL="457200" lvl="1" indent="0">
              <a:buNone/>
            </a:pPr>
            <a:r>
              <a:rPr lang="en-US" dirty="0"/>
              <a:t>			</a:t>
            </a:r>
            <a:r>
              <a:rPr lang="en-US" i="1" dirty="0"/>
              <a:t>else</a:t>
            </a:r>
            <a:r>
              <a:rPr lang="en-US" dirty="0"/>
              <a:t>  </a:t>
            </a:r>
            <a:r>
              <a:rPr lang="en-US" b="1" dirty="0"/>
              <a:t>error &amp; location of error</a:t>
            </a:r>
            <a:endParaRPr lang="is-IS" b="1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S.Motogna - FL&amp;CD</a:t>
            </a:r>
          </a:p>
        </p:txBody>
      </p:sp>
    </p:spTree>
    <p:extLst>
      <p:ext uri="{BB962C8B-B14F-4D97-AF65-F5344CB8AC3E}">
        <p14:creationId xmlns:p14="http://schemas.microsoft.com/office/powerpoint/2010/main" val="9327048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LR(0) configurations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/>
              <a:t>	(𝛼, 𝛽, 𝜋)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where: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𝛼	= working stack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𝛽 = input stack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𝜋 = output (result) stack</a:t>
            </a:r>
            <a:endParaRPr lang="en-US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S.Motogna - FL&amp;CD</a:t>
            </a:r>
          </a:p>
        </p:txBody>
      </p:sp>
      <p:sp>
        <p:nvSpPr>
          <p:cNvPr id="5" name="Rectangle 4"/>
          <p:cNvSpPr/>
          <p:nvPr/>
        </p:nvSpPr>
        <p:spPr>
          <a:xfrm>
            <a:off x="6724185" y="3412273"/>
            <a:ext cx="3456878" cy="19180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Final configuration:</a:t>
            </a:r>
          </a:p>
          <a:p>
            <a:pPr algn="ctr"/>
            <a:r>
              <a:rPr lang="en-US" sz="2800" dirty="0"/>
              <a:t>($</a:t>
            </a:r>
            <a:r>
              <a:rPr lang="en-US" sz="2800" dirty="0" err="1"/>
              <a:t>s</a:t>
            </a:r>
            <a:r>
              <a:rPr lang="en-US" sz="2800" baseline="-25000" dirty="0" err="1"/>
              <a:t>acc</a:t>
            </a:r>
            <a:r>
              <a:rPr lang="en-US" sz="2800" dirty="0"/>
              <a:t>, $, 𝜋)</a:t>
            </a:r>
          </a:p>
        </p:txBody>
      </p:sp>
      <p:sp>
        <p:nvSpPr>
          <p:cNvPr id="6" name="Rectangle 5"/>
          <p:cNvSpPr/>
          <p:nvPr/>
        </p:nvSpPr>
        <p:spPr>
          <a:xfrm>
            <a:off x="6724185" y="799152"/>
            <a:ext cx="3456878" cy="19180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Initial configuration:</a:t>
            </a:r>
          </a:p>
          <a:p>
            <a:pPr algn="ctr"/>
            <a:r>
              <a:rPr lang="en-US" sz="2800" dirty="0"/>
              <a:t>($s</a:t>
            </a:r>
            <a:r>
              <a:rPr lang="en-US" sz="2800" baseline="-25000" dirty="0"/>
              <a:t>0</a:t>
            </a:r>
            <a:r>
              <a:rPr lang="en-US" sz="2800" dirty="0"/>
              <a:t>,w$,𝜀)</a:t>
            </a:r>
          </a:p>
        </p:txBody>
      </p:sp>
    </p:spTree>
    <p:extLst>
      <p:ext uri="{BB962C8B-B14F-4D97-AF65-F5344CB8AC3E}">
        <p14:creationId xmlns:p14="http://schemas.microsoft.com/office/powerpoint/2010/main" val="1762159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9691"/>
          </a:xfrm>
        </p:spPr>
        <p:txBody>
          <a:bodyPr/>
          <a:lstStyle/>
          <a:p>
            <a:r>
              <a:rPr lang="en-US" dirty="0"/>
              <a:t>Moves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0267" y="1194816"/>
            <a:ext cx="11751733" cy="4982147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rgbClr val="002060"/>
                </a:solidFill>
              </a:rPr>
              <a:t>Shift</a:t>
            </a:r>
          </a:p>
          <a:p>
            <a:pPr marL="0" indent="0">
              <a:buNone/>
            </a:pPr>
            <a:r>
              <a:rPr lang="en-US" b="1" dirty="0"/>
              <a:t>  if </a:t>
            </a:r>
            <a:r>
              <a:rPr lang="en-US" dirty="0"/>
              <a:t>action(</a:t>
            </a:r>
            <a:r>
              <a:rPr lang="ro-RO" dirty="0" err="1"/>
              <a:t>s</a:t>
            </a:r>
            <a:r>
              <a:rPr lang="ro-RO" baseline="-25000" dirty="0" err="1"/>
              <a:t>m</a:t>
            </a:r>
            <a:r>
              <a:rPr lang="ro-RO" dirty="0"/>
              <a:t>)= </a:t>
            </a:r>
            <a:r>
              <a:rPr lang="ro-RO" dirty="0" err="1">
                <a:solidFill>
                  <a:srgbClr val="FF0000"/>
                </a:solidFill>
              </a:rPr>
              <a:t>shift</a:t>
            </a:r>
            <a:r>
              <a:rPr lang="ro-RO" dirty="0"/>
              <a:t> AND </a:t>
            </a:r>
            <a:r>
              <a:rPr lang="ro-RO" dirty="0" err="1"/>
              <a:t>head</a:t>
            </a:r>
            <a:r>
              <a:rPr lang="ro-RO" dirty="0"/>
              <a:t>(𝛽)=</a:t>
            </a:r>
            <a:r>
              <a:rPr lang="ro-RO" dirty="0">
                <a:solidFill>
                  <a:srgbClr val="0432FF"/>
                </a:solidFill>
              </a:rPr>
              <a:t>a</a:t>
            </a:r>
            <a:r>
              <a:rPr lang="ro-RO" baseline="-25000" dirty="0">
                <a:solidFill>
                  <a:srgbClr val="0432FF"/>
                </a:solidFill>
              </a:rPr>
              <a:t>i</a:t>
            </a:r>
            <a:r>
              <a:rPr lang="ro-RO" dirty="0"/>
              <a:t> AND </a:t>
            </a:r>
            <a:r>
              <a:rPr lang="ro-RO" dirty="0" err="1"/>
              <a:t>goto</a:t>
            </a:r>
            <a:r>
              <a:rPr lang="ro-RO" dirty="0"/>
              <a:t>(</a:t>
            </a:r>
            <a:r>
              <a:rPr lang="ro-RO" dirty="0" err="1"/>
              <a:t>s</a:t>
            </a:r>
            <a:r>
              <a:rPr lang="ro-RO" baseline="-25000" dirty="0" err="1"/>
              <a:t>m</a:t>
            </a:r>
            <a:r>
              <a:rPr lang="ro-RO" dirty="0" err="1"/>
              <a:t>,a</a:t>
            </a:r>
            <a:r>
              <a:rPr lang="ro-RO" baseline="-25000" dirty="0" err="1"/>
              <a:t>i</a:t>
            </a:r>
            <a:r>
              <a:rPr lang="ro-RO" dirty="0"/>
              <a:t>)=</a:t>
            </a:r>
            <a:r>
              <a:rPr lang="ro-RO" dirty="0" err="1">
                <a:solidFill>
                  <a:srgbClr val="0432FF"/>
                </a:solidFill>
              </a:rPr>
              <a:t>S</a:t>
            </a:r>
            <a:r>
              <a:rPr lang="ro-RO" baseline="-25000" dirty="0" err="1">
                <a:solidFill>
                  <a:srgbClr val="0432FF"/>
                </a:solidFill>
              </a:rPr>
              <a:t>j</a:t>
            </a:r>
            <a:r>
              <a:rPr lang="ro-RO" dirty="0"/>
              <a:t>   </a:t>
            </a:r>
            <a:r>
              <a:rPr lang="ro-RO" b="1" dirty="0" err="1"/>
              <a:t>then</a:t>
            </a:r>
            <a:endParaRPr lang="ro-RO" b="1" dirty="0"/>
          </a:p>
          <a:p>
            <a:pPr marL="0" indent="0">
              <a:buNone/>
            </a:pPr>
            <a:r>
              <a:rPr lang="ro-RO" dirty="0"/>
              <a:t>	</a:t>
            </a:r>
            <a:r>
              <a:rPr lang="en-US" dirty="0"/>
              <a:t>($s</a:t>
            </a:r>
            <a:r>
              <a:rPr lang="en-US" baseline="-25000" dirty="0"/>
              <a:t>0</a:t>
            </a:r>
            <a:r>
              <a:rPr lang="en-US" dirty="0"/>
              <a:t>x</a:t>
            </a:r>
            <a:r>
              <a:rPr lang="en-US" baseline="-25000" dirty="0"/>
              <a:t>1</a:t>
            </a:r>
            <a:r>
              <a:rPr lang="en-US" dirty="0"/>
              <a:t> ...</a:t>
            </a:r>
            <a:r>
              <a:rPr lang="en-US" dirty="0" err="1"/>
              <a:t>x</a:t>
            </a:r>
            <a:r>
              <a:rPr lang="en-US" baseline="-25000" dirty="0" err="1"/>
              <a:t>m</a:t>
            </a:r>
            <a:r>
              <a:rPr lang="en-US" dirty="0" err="1"/>
              <a:t>s</a:t>
            </a:r>
            <a:r>
              <a:rPr lang="en-US" baseline="-25000" dirty="0" err="1"/>
              <a:t>m</a:t>
            </a:r>
            <a:r>
              <a:rPr lang="en-US" dirty="0" err="1"/>
              <a:t>,a</a:t>
            </a:r>
            <a:r>
              <a:rPr lang="en-US" baseline="-25000" dirty="0" err="1"/>
              <a:t>i</a:t>
            </a:r>
            <a:r>
              <a:rPr lang="en-US" dirty="0"/>
              <a:t> ...a</a:t>
            </a:r>
            <a:r>
              <a:rPr lang="en-US" baseline="-25000" dirty="0"/>
              <a:t>n</a:t>
            </a:r>
            <a:r>
              <a:rPr lang="en-US" dirty="0"/>
              <a:t>$, 𝜋) ⊢ ($s</a:t>
            </a:r>
            <a:r>
              <a:rPr lang="en-US" baseline="-25000" dirty="0"/>
              <a:t>0</a:t>
            </a:r>
            <a:r>
              <a:rPr lang="en-US" dirty="0"/>
              <a:t>x</a:t>
            </a:r>
            <a:r>
              <a:rPr lang="en-US" baseline="-25000" dirty="0"/>
              <a:t>1</a:t>
            </a:r>
            <a:r>
              <a:rPr lang="en-US" dirty="0"/>
              <a:t> ...x</a:t>
            </a:r>
            <a:r>
              <a:rPr lang="en-US" baseline="-25000" dirty="0"/>
              <a:t>m</a:t>
            </a:r>
            <a:r>
              <a:rPr lang="en-US" dirty="0"/>
              <a:t>s</a:t>
            </a:r>
            <a:r>
              <a:rPr lang="en-US" baseline="-25000" dirty="0"/>
              <a:t>m</a:t>
            </a:r>
            <a:r>
              <a:rPr lang="en-US" dirty="0">
                <a:solidFill>
                  <a:srgbClr val="0432FF"/>
                </a:solidFill>
              </a:rPr>
              <a:t>a</a:t>
            </a:r>
            <a:r>
              <a:rPr lang="en-US" baseline="-25000" dirty="0">
                <a:solidFill>
                  <a:srgbClr val="0432FF"/>
                </a:solidFill>
              </a:rPr>
              <a:t>i</a:t>
            </a:r>
            <a:r>
              <a:rPr lang="en-US" dirty="0">
                <a:solidFill>
                  <a:srgbClr val="0432FF"/>
                </a:solidFill>
              </a:rPr>
              <a:t>s</a:t>
            </a:r>
            <a:r>
              <a:rPr lang="en-US" baseline="-25000" dirty="0">
                <a:solidFill>
                  <a:srgbClr val="0432FF"/>
                </a:solidFill>
              </a:rPr>
              <a:t>j</a:t>
            </a:r>
            <a:r>
              <a:rPr lang="en-US" dirty="0"/>
              <a:t>,a</a:t>
            </a:r>
            <a:r>
              <a:rPr lang="en-US" baseline="-25000" dirty="0"/>
              <a:t>i+1</a:t>
            </a:r>
            <a:r>
              <a:rPr lang="en-US" dirty="0"/>
              <a:t> ...a</a:t>
            </a:r>
            <a:r>
              <a:rPr lang="en-US" baseline="-25000" dirty="0"/>
              <a:t>n</a:t>
            </a:r>
            <a:r>
              <a:rPr lang="en-US" dirty="0"/>
              <a:t>$, 𝜋) 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en-US" b="1" dirty="0">
                <a:solidFill>
                  <a:srgbClr val="002060"/>
                </a:solidFill>
              </a:rPr>
              <a:t>Reduce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b="1" dirty="0"/>
              <a:t>if</a:t>
            </a:r>
            <a:r>
              <a:rPr lang="en-US" dirty="0"/>
              <a:t> action(</a:t>
            </a:r>
            <a:r>
              <a:rPr lang="ro-RO" dirty="0" err="1"/>
              <a:t>s</a:t>
            </a:r>
            <a:r>
              <a:rPr lang="ro-RO" baseline="-25000" dirty="0" err="1"/>
              <a:t>m</a:t>
            </a:r>
            <a:r>
              <a:rPr lang="ro-RO" dirty="0"/>
              <a:t>) = </a:t>
            </a:r>
            <a:r>
              <a:rPr lang="ro-RO" dirty="0">
                <a:solidFill>
                  <a:srgbClr val="FF0000"/>
                </a:solidFill>
              </a:rPr>
              <a:t>reduce l</a:t>
            </a:r>
            <a:r>
              <a:rPr lang="ro-RO" dirty="0"/>
              <a:t> AND (</a:t>
            </a:r>
            <a:r>
              <a:rPr lang="ro-RO" dirty="0">
                <a:solidFill>
                  <a:srgbClr val="0432FF"/>
                </a:solidFill>
              </a:rPr>
              <a:t>k</a:t>
            </a:r>
            <a:r>
              <a:rPr lang="ro-RO" dirty="0"/>
              <a:t>) </a:t>
            </a:r>
            <a:r>
              <a:rPr lang="is-IS" dirty="0"/>
              <a:t>A → x</a:t>
            </a:r>
            <a:r>
              <a:rPr lang="is-IS" baseline="-25000" dirty="0"/>
              <a:t>m−p+1</a:t>
            </a:r>
            <a:r>
              <a:rPr lang="is-IS" dirty="0"/>
              <a:t> ...x</a:t>
            </a:r>
            <a:r>
              <a:rPr lang="is-IS" baseline="-25000" dirty="0"/>
              <a:t>m</a:t>
            </a:r>
            <a:r>
              <a:rPr lang="is-IS" dirty="0"/>
              <a:t> AND </a:t>
            </a:r>
            <a:r>
              <a:rPr lang="en-US" dirty="0" err="1"/>
              <a:t>goto</a:t>
            </a:r>
            <a:r>
              <a:rPr lang="en-US" dirty="0"/>
              <a:t>(</a:t>
            </a:r>
            <a:r>
              <a:rPr lang="en-US" dirty="0" err="1"/>
              <a:t>s</a:t>
            </a:r>
            <a:r>
              <a:rPr lang="en-US" baseline="-25000" dirty="0" err="1"/>
              <a:t>m−p</a:t>
            </a:r>
            <a:r>
              <a:rPr lang="en-US" dirty="0" err="1"/>
              <a:t>,</a:t>
            </a:r>
            <a:r>
              <a:rPr lang="en-US" dirty="0" err="1">
                <a:solidFill>
                  <a:srgbClr val="0432FF"/>
                </a:solidFill>
              </a:rPr>
              <a:t>A</a:t>
            </a:r>
            <a:r>
              <a:rPr lang="en-US" dirty="0"/>
              <a:t>) = </a:t>
            </a:r>
            <a:r>
              <a:rPr lang="en-US" dirty="0" err="1">
                <a:solidFill>
                  <a:srgbClr val="0432FF"/>
                </a:solidFill>
              </a:rPr>
              <a:t>s</a:t>
            </a:r>
            <a:r>
              <a:rPr lang="en-US" baseline="-25000" dirty="0" err="1">
                <a:solidFill>
                  <a:srgbClr val="0432FF"/>
                </a:solidFill>
              </a:rPr>
              <a:t>j</a:t>
            </a:r>
            <a:r>
              <a:rPr lang="en-US" dirty="0"/>
              <a:t> </a:t>
            </a:r>
            <a:r>
              <a:rPr lang="en-US" b="1" dirty="0"/>
              <a:t>then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	($s</a:t>
            </a:r>
            <a:r>
              <a:rPr lang="en-US" baseline="-25000" dirty="0"/>
              <a:t>0</a:t>
            </a:r>
            <a:r>
              <a:rPr lang="en-US" dirty="0"/>
              <a:t> ...</a:t>
            </a:r>
            <a:r>
              <a:rPr lang="en-US" dirty="0" err="1"/>
              <a:t>x</a:t>
            </a:r>
            <a:r>
              <a:rPr lang="en-US" baseline="-25000" dirty="0" err="1"/>
              <a:t>m</a:t>
            </a:r>
            <a:r>
              <a:rPr lang="en-US" dirty="0" err="1"/>
              <a:t>s</a:t>
            </a:r>
            <a:r>
              <a:rPr lang="en-US" baseline="-25000" dirty="0" err="1"/>
              <a:t>m</a:t>
            </a:r>
            <a:r>
              <a:rPr lang="en-US" dirty="0" err="1"/>
              <a:t>,a</a:t>
            </a:r>
            <a:r>
              <a:rPr lang="en-US" baseline="-25000" dirty="0" err="1"/>
              <a:t>i</a:t>
            </a:r>
            <a:r>
              <a:rPr lang="en-US" dirty="0"/>
              <a:t> ...a</a:t>
            </a:r>
            <a:r>
              <a:rPr lang="en-US" baseline="-25000" dirty="0"/>
              <a:t>n</a:t>
            </a:r>
            <a:r>
              <a:rPr lang="en-US" dirty="0"/>
              <a:t>$, 𝜋) ⊢ ($s</a:t>
            </a:r>
            <a:r>
              <a:rPr lang="en-US" baseline="-25000" dirty="0"/>
              <a:t>0</a:t>
            </a:r>
            <a:r>
              <a:rPr lang="en-US" dirty="0"/>
              <a:t> ...</a:t>
            </a:r>
            <a:r>
              <a:rPr lang="en-US" dirty="0" err="1"/>
              <a:t>x</a:t>
            </a:r>
            <a:r>
              <a:rPr lang="en-US" baseline="-25000" dirty="0" err="1"/>
              <a:t>m−p</a:t>
            </a:r>
            <a:r>
              <a:rPr lang="en-US" dirty="0" err="1"/>
              <a:t>s</a:t>
            </a:r>
            <a:r>
              <a:rPr lang="en-US" baseline="-25000" dirty="0" err="1"/>
              <a:t>m−p</a:t>
            </a:r>
            <a:r>
              <a:rPr lang="en-US" dirty="0" err="1">
                <a:solidFill>
                  <a:srgbClr val="0432FF"/>
                </a:solidFill>
              </a:rPr>
              <a:t>As</a:t>
            </a:r>
            <a:r>
              <a:rPr lang="en-US" baseline="-25000" dirty="0" err="1">
                <a:solidFill>
                  <a:srgbClr val="0432FF"/>
                </a:solidFill>
              </a:rPr>
              <a:t>j</a:t>
            </a:r>
            <a:r>
              <a:rPr lang="en-US" dirty="0" err="1"/>
              <a:t>,a</a:t>
            </a:r>
            <a:r>
              <a:rPr lang="en-US" baseline="-25000" dirty="0" err="1"/>
              <a:t>i</a:t>
            </a:r>
            <a:r>
              <a:rPr lang="en-US" dirty="0"/>
              <a:t> ...</a:t>
            </a:r>
            <a:r>
              <a:rPr lang="en-US" dirty="0" err="1"/>
              <a:t>a</a:t>
            </a:r>
            <a:r>
              <a:rPr lang="en-US" baseline="-25000" dirty="0" err="1"/>
              <a:t>n</a:t>
            </a:r>
            <a:r>
              <a:rPr lang="en-US" dirty="0" err="1"/>
              <a:t>$,</a:t>
            </a:r>
            <a:r>
              <a:rPr lang="en-US" dirty="0" err="1">
                <a:solidFill>
                  <a:srgbClr val="0432FF"/>
                </a:solidFill>
              </a:rPr>
              <a:t>k</a:t>
            </a:r>
            <a:r>
              <a:rPr lang="en-US" dirty="0">
                <a:solidFill>
                  <a:srgbClr val="0432FF"/>
                </a:solidFill>
              </a:rPr>
              <a:t> </a:t>
            </a:r>
            <a:r>
              <a:rPr lang="en-US" dirty="0"/>
              <a:t>𝜋) </a:t>
            </a:r>
          </a:p>
          <a:p>
            <a:pPr marL="514350" indent="-514350">
              <a:buFont typeface="+mj-lt"/>
              <a:buAutoNum type="arabicPeriod" startAt="3"/>
            </a:pPr>
            <a:r>
              <a:rPr lang="en-US" b="1" dirty="0">
                <a:solidFill>
                  <a:srgbClr val="002060"/>
                </a:solidFill>
              </a:rPr>
              <a:t>Accept</a:t>
            </a:r>
          </a:p>
          <a:p>
            <a:pPr marL="0" indent="0">
              <a:buNone/>
            </a:pPr>
            <a:r>
              <a:rPr lang="en-US" b="1" dirty="0"/>
              <a:t>  if</a:t>
            </a:r>
            <a:r>
              <a:rPr lang="en-US" dirty="0"/>
              <a:t> action(</a:t>
            </a:r>
            <a:r>
              <a:rPr lang="ro-RO" dirty="0" err="1"/>
              <a:t>s</a:t>
            </a:r>
            <a:r>
              <a:rPr lang="ro-RO" baseline="-25000" dirty="0" err="1"/>
              <a:t>m</a:t>
            </a:r>
            <a:r>
              <a:rPr lang="ro-RO" dirty="0"/>
              <a:t>) = </a:t>
            </a:r>
            <a:r>
              <a:rPr lang="ro-RO" dirty="0">
                <a:solidFill>
                  <a:srgbClr val="FF0000"/>
                </a:solidFill>
              </a:rPr>
              <a:t>accept </a:t>
            </a:r>
            <a:r>
              <a:rPr lang="en-US" b="1" dirty="0"/>
              <a:t>then (</a:t>
            </a:r>
            <a:r>
              <a:rPr lang="en-US" dirty="0"/>
              <a:t>$</a:t>
            </a:r>
            <a:r>
              <a:rPr lang="en-US" dirty="0" err="1"/>
              <a:t>s</a:t>
            </a:r>
            <a:r>
              <a:rPr lang="en-US" baseline="-25000" dirty="0" err="1"/>
              <a:t>m</a:t>
            </a:r>
            <a:r>
              <a:rPr lang="en-US" dirty="0"/>
              <a:t>,$, 𝜋)=acc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2060"/>
                </a:solidFill>
              </a:rPr>
              <a:t>4. Error</a:t>
            </a:r>
            <a:r>
              <a:rPr lang="en-US" dirty="0"/>
              <a:t> - otherwise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S.Motogna - FL&amp;CD</a:t>
            </a:r>
          </a:p>
        </p:txBody>
      </p:sp>
    </p:spTree>
    <p:extLst>
      <p:ext uri="{BB962C8B-B14F-4D97-AF65-F5344CB8AC3E}">
        <p14:creationId xmlns:p14="http://schemas.microsoft.com/office/powerpoint/2010/main" val="1825202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CC4DD9B-6ACA-D14E-940A-93A42B618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LR(0) Parsing Algorithm</a:t>
            </a:r>
            <a:endParaRPr lang="ro-RO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BCBB1B4-EEBE-4445-B8A3-3019B8E9BE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o-RO" dirty="0"/>
              <a:t>INPUT:</a:t>
            </a:r>
          </a:p>
          <a:p>
            <a:pPr marL="0" indent="0">
              <a:buNone/>
            </a:pPr>
            <a:r>
              <a:rPr lang="ro-RO" dirty="0"/>
              <a:t>	- LR(0) table – conflict </a:t>
            </a:r>
            <a:r>
              <a:rPr lang="ro-RO" dirty="0" err="1"/>
              <a:t>free</a:t>
            </a:r>
            <a:endParaRPr lang="ro-RO" dirty="0"/>
          </a:p>
          <a:p>
            <a:pPr marL="0" indent="0">
              <a:buNone/>
            </a:pPr>
            <a:r>
              <a:rPr lang="ro-RO" dirty="0"/>
              <a:t>	- </a:t>
            </a:r>
            <a:r>
              <a:rPr lang="ro-RO" dirty="0" err="1"/>
              <a:t>grammar</a:t>
            </a:r>
            <a:r>
              <a:rPr lang="ro-RO" dirty="0"/>
              <a:t> G’: </a:t>
            </a:r>
            <a:r>
              <a:rPr lang="ro-RO" dirty="0" err="1"/>
              <a:t>production</a:t>
            </a:r>
            <a:r>
              <a:rPr lang="ro-RO" dirty="0"/>
              <a:t> </a:t>
            </a:r>
            <a:r>
              <a:rPr lang="ro-RO" dirty="0" err="1"/>
              <a:t>numbered</a:t>
            </a:r>
            <a:endParaRPr lang="ro-RO" dirty="0"/>
          </a:p>
          <a:p>
            <a:pPr lvl="1"/>
            <a:r>
              <a:rPr lang="ro-RO" dirty="0"/>
              <a:t>	- </a:t>
            </a:r>
            <a:r>
              <a:rPr lang="ro-RO" dirty="0" err="1"/>
              <a:t>sequence</a:t>
            </a:r>
            <a:r>
              <a:rPr lang="ro-RO" dirty="0"/>
              <a:t> = </a:t>
            </a:r>
            <a:r>
              <a:rPr lang="en-US" dirty="0"/>
              <a:t>Input sequence w =a</a:t>
            </a:r>
            <a:r>
              <a:rPr lang="en-US" baseline="-25000" dirty="0"/>
              <a:t>1</a:t>
            </a:r>
            <a:r>
              <a:rPr lang="is-IS" dirty="0"/>
              <a:t>…a</a:t>
            </a:r>
            <a:r>
              <a:rPr lang="is-IS" baseline="-25000" dirty="0"/>
              <a:t>n</a:t>
            </a:r>
            <a:endParaRPr lang="en-US" baseline="-25000" dirty="0"/>
          </a:p>
          <a:p>
            <a:r>
              <a:rPr lang="en-US" dirty="0"/>
              <a:t>OUTPUT:</a:t>
            </a:r>
          </a:p>
          <a:p>
            <a:pPr marL="457200" lvl="1" indent="0">
              <a:buNone/>
            </a:pPr>
            <a:r>
              <a:rPr lang="en-US" i="1" dirty="0"/>
              <a:t>if </a:t>
            </a:r>
            <a:r>
              <a:rPr lang="en-US" dirty="0"/>
              <a:t>(w ∈L(G)) 	</a:t>
            </a:r>
            <a:r>
              <a:rPr lang="en-US" i="1" dirty="0"/>
              <a:t>then</a:t>
            </a:r>
            <a:r>
              <a:rPr lang="en-US" dirty="0"/>
              <a:t> </a:t>
            </a:r>
            <a:r>
              <a:rPr lang="en-US" b="1" dirty="0"/>
              <a:t>string of productions</a:t>
            </a:r>
          </a:p>
          <a:p>
            <a:pPr marL="457200" lvl="1" indent="0">
              <a:buNone/>
            </a:pPr>
            <a:r>
              <a:rPr lang="en-US" dirty="0"/>
              <a:t>			</a:t>
            </a:r>
            <a:r>
              <a:rPr lang="en-US" i="1" dirty="0"/>
              <a:t>else</a:t>
            </a:r>
            <a:r>
              <a:rPr lang="en-US" dirty="0"/>
              <a:t>  </a:t>
            </a:r>
            <a:r>
              <a:rPr lang="en-US" b="1" dirty="0"/>
              <a:t>error &amp; location of error</a:t>
            </a:r>
            <a:endParaRPr lang="is-IS" b="1" dirty="0"/>
          </a:p>
          <a:p>
            <a:pPr marL="0" indent="0">
              <a:buNone/>
            </a:pPr>
            <a:endParaRPr lang="ro-RO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EB0457-E70D-0747-9DC0-72A0E7B78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S.Motogna - FL&amp;CD</a:t>
            </a:r>
          </a:p>
        </p:txBody>
      </p:sp>
    </p:spTree>
    <p:extLst>
      <p:ext uri="{BB962C8B-B14F-4D97-AF65-F5344CB8AC3E}">
        <p14:creationId xmlns:p14="http://schemas.microsoft.com/office/powerpoint/2010/main" val="28258511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25878"/>
            <a:ext cx="10515600" cy="752475"/>
          </a:xfrm>
        </p:spPr>
        <p:txBody>
          <a:bodyPr/>
          <a:lstStyle/>
          <a:p>
            <a:r>
              <a:rPr lang="en-US" dirty="0"/>
              <a:t>LR(0) Parsing Algorithm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02B0BD6-B94E-0746-A314-6C54DE5236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74327" y="365372"/>
            <a:ext cx="5583381" cy="599097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o-RO" sz="2200" dirty="0"/>
              <a:t>state :=0; </a:t>
            </a:r>
          </a:p>
          <a:p>
            <a:pPr marL="0" indent="0">
              <a:buNone/>
            </a:pPr>
            <a:r>
              <a:rPr lang="ro-RO" sz="2200" dirty="0" err="1"/>
              <a:t>alpha</a:t>
            </a:r>
            <a:r>
              <a:rPr lang="ro-RO" sz="2200" dirty="0"/>
              <a:t> := ‘$s0’; beta :=‘w$’; phi := ‘’; </a:t>
            </a:r>
            <a:r>
              <a:rPr lang="ro-RO" sz="2200" dirty="0" err="1"/>
              <a:t>end</a:t>
            </a:r>
            <a:r>
              <a:rPr lang="ro-RO" sz="2200" dirty="0"/>
              <a:t>:= false</a:t>
            </a:r>
          </a:p>
          <a:p>
            <a:pPr marL="0" indent="0">
              <a:buNone/>
            </a:pPr>
            <a:r>
              <a:rPr lang="ro-RO" sz="2200" dirty="0" err="1"/>
              <a:t>Config</a:t>
            </a:r>
            <a:r>
              <a:rPr lang="ro-RO" sz="2200" dirty="0"/>
              <a:t> := (</a:t>
            </a:r>
            <a:r>
              <a:rPr lang="ro-RO" sz="2200" dirty="0" err="1"/>
              <a:t>alpha,beta,phi</a:t>
            </a:r>
            <a:r>
              <a:rPr lang="ro-RO" sz="2200" dirty="0"/>
              <a:t>);</a:t>
            </a:r>
          </a:p>
          <a:p>
            <a:pPr marL="0" indent="0">
              <a:buNone/>
            </a:pPr>
            <a:r>
              <a:rPr lang="ro-RO" sz="2200" b="1" dirty="0" err="1"/>
              <a:t>Repeat</a:t>
            </a:r>
            <a:endParaRPr lang="ro-RO" sz="2200" b="1" dirty="0"/>
          </a:p>
          <a:p>
            <a:pPr marL="0" indent="0">
              <a:buNone/>
            </a:pPr>
            <a:r>
              <a:rPr lang="ro-RO" sz="2200" dirty="0"/>
              <a:t>       </a:t>
            </a:r>
            <a:r>
              <a:rPr lang="ro-RO" sz="2200" b="1" dirty="0" err="1"/>
              <a:t>if</a:t>
            </a:r>
            <a:r>
              <a:rPr lang="ro-RO" sz="2200" dirty="0"/>
              <a:t> </a:t>
            </a:r>
            <a:r>
              <a:rPr lang="ro-RO" sz="2200" dirty="0" err="1"/>
              <a:t>action</a:t>
            </a:r>
            <a:r>
              <a:rPr lang="ro-RO" sz="2200" dirty="0"/>
              <a:t>(state)=‘</a:t>
            </a:r>
            <a:r>
              <a:rPr lang="ro-RO" sz="2200" dirty="0" err="1"/>
              <a:t>shift</a:t>
            </a:r>
            <a:r>
              <a:rPr lang="ro-RO" sz="2200" dirty="0"/>
              <a:t>’ </a:t>
            </a:r>
            <a:r>
              <a:rPr lang="ro-RO" sz="2200" b="1" dirty="0" err="1"/>
              <a:t>then</a:t>
            </a:r>
            <a:endParaRPr lang="ro-RO" sz="2200" b="1" dirty="0"/>
          </a:p>
          <a:p>
            <a:pPr marL="0" indent="0">
              <a:buNone/>
            </a:pPr>
            <a:r>
              <a:rPr lang="ro-RO" sz="2200" dirty="0"/>
              <a:t>	</a:t>
            </a:r>
            <a:r>
              <a:rPr lang="ro-RO" sz="2200" i="1" dirty="0" err="1"/>
              <a:t>ActionShift</a:t>
            </a:r>
            <a:r>
              <a:rPr lang="ro-RO" sz="2200" i="1" dirty="0"/>
              <a:t>(</a:t>
            </a:r>
            <a:r>
              <a:rPr lang="ro-RO" sz="2200" i="1" dirty="0" err="1"/>
              <a:t>config</a:t>
            </a:r>
            <a:r>
              <a:rPr lang="ro-RO" sz="2200" i="1" dirty="0"/>
              <a:t>)</a:t>
            </a:r>
          </a:p>
          <a:p>
            <a:pPr marL="0" indent="0">
              <a:buNone/>
            </a:pPr>
            <a:r>
              <a:rPr lang="ro-RO" sz="2200" dirty="0"/>
              <a:t>       </a:t>
            </a:r>
            <a:r>
              <a:rPr lang="ro-RO" sz="2200" b="1" dirty="0" err="1"/>
              <a:t>else</a:t>
            </a:r>
            <a:endParaRPr lang="ro-RO" sz="2200" b="1" dirty="0"/>
          </a:p>
          <a:p>
            <a:pPr marL="0" indent="0">
              <a:buNone/>
            </a:pPr>
            <a:r>
              <a:rPr lang="ro-RO" sz="2200" b="1" dirty="0"/>
              <a:t>             </a:t>
            </a:r>
            <a:r>
              <a:rPr lang="ro-RO" sz="2000" b="1" dirty="0" err="1"/>
              <a:t>if</a:t>
            </a:r>
            <a:r>
              <a:rPr lang="ro-RO" sz="2000" b="1" dirty="0"/>
              <a:t> </a:t>
            </a:r>
            <a:r>
              <a:rPr lang="ro-RO" sz="2000" dirty="0" err="1"/>
              <a:t>action</a:t>
            </a:r>
            <a:r>
              <a:rPr lang="ro-RO" sz="2000" dirty="0"/>
              <a:t>(state) =’reduce l” </a:t>
            </a:r>
            <a:r>
              <a:rPr lang="ro-RO" sz="2000" b="1" dirty="0" err="1"/>
              <a:t>then</a:t>
            </a:r>
            <a:endParaRPr lang="ro-RO" sz="2000" b="1" dirty="0"/>
          </a:p>
          <a:p>
            <a:pPr marL="0" indent="0">
              <a:buNone/>
            </a:pPr>
            <a:r>
              <a:rPr lang="ro-RO" sz="2000" b="1" dirty="0"/>
              <a:t>	</a:t>
            </a:r>
            <a:r>
              <a:rPr lang="ro-RO" sz="2000" i="1" dirty="0" err="1"/>
              <a:t>ActionReduce</a:t>
            </a:r>
            <a:r>
              <a:rPr lang="ro-RO" sz="2000" i="1" dirty="0"/>
              <a:t>(</a:t>
            </a:r>
            <a:r>
              <a:rPr lang="ro-RO" sz="2000" i="1" dirty="0" err="1"/>
              <a:t>config</a:t>
            </a:r>
            <a:r>
              <a:rPr lang="ro-RO" sz="2000" i="1" dirty="0"/>
              <a:t>)</a:t>
            </a:r>
          </a:p>
          <a:p>
            <a:pPr marL="0" indent="0">
              <a:buNone/>
            </a:pPr>
            <a:r>
              <a:rPr lang="ro-RO" sz="2000" b="1" dirty="0"/>
              <a:t>              </a:t>
            </a:r>
            <a:r>
              <a:rPr lang="ro-RO" sz="2000" b="1" dirty="0" err="1"/>
              <a:t>else</a:t>
            </a:r>
            <a:endParaRPr lang="ro-RO" sz="2000" b="1" dirty="0"/>
          </a:p>
          <a:p>
            <a:pPr marL="0" indent="0">
              <a:buNone/>
            </a:pPr>
            <a:r>
              <a:rPr lang="ro-RO" sz="2000" b="1" dirty="0"/>
              <a:t>	</a:t>
            </a:r>
            <a:r>
              <a:rPr lang="ro-RO" sz="2000" b="1" dirty="0" err="1"/>
              <a:t>if</a:t>
            </a:r>
            <a:r>
              <a:rPr lang="ro-RO" sz="2000" dirty="0"/>
              <a:t> </a:t>
            </a:r>
            <a:r>
              <a:rPr lang="ro-RO" sz="2000" dirty="0" err="1"/>
              <a:t>action</a:t>
            </a:r>
            <a:r>
              <a:rPr lang="ro-RO" sz="2000" dirty="0"/>
              <a:t>(state)=‘accept’ </a:t>
            </a:r>
            <a:r>
              <a:rPr lang="ro-RO" sz="2000" b="1" dirty="0" err="1"/>
              <a:t>then</a:t>
            </a:r>
            <a:endParaRPr lang="ro-RO" sz="2000" b="1" dirty="0"/>
          </a:p>
          <a:p>
            <a:pPr marL="0" indent="0">
              <a:buNone/>
            </a:pPr>
            <a:r>
              <a:rPr lang="ro-RO" sz="2000" dirty="0"/>
              <a:t>	    </a:t>
            </a:r>
            <a:r>
              <a:rPr lang="ro-RO" sz="2000" dirty="0" err="1"/>
              <a:t>write</a:t>
            </a:r>
            <a:r>
              <a:rPr lang="ro-RO" sz="2000" dirty="0"/>
              <a:t>(” </a:t>
            </a:r>
            <a:r>
              <a:rPr lang="ro-RO" sz="2000" dirty="0" err="1"/>
              <a:t>success</a:t>
            </a:r>
            <a:r>
              <a:rPr lang="ro-RO" sz="2000" dirty="0"/>
              <a:t>”, phi);</a:t>
            </a:r>
          </a:p>
          <a:p>
            <a:pPr marL="0" indent="0">
              <a:buNone/>
            </a:pPr>
            <a:r>
              <a:rPr lang="ro-RO" sz="2000" dirty="0"/>
              <a:t>	    </a:t>
            </a:r>
            <a:r>
              <a:rPr lang="ro-RO" sz="2000" dirty="0" err="1"/>
              <a:t>end</a:t>
            </a:r>
            <a:r>
              <a:rPr lang="ro-RO" sz="2000" dirty="0"/>
              <a:t> := </a:t>
            </a:r>
            <a:r>
              <a:rPr lang="ro-RO" sz="2000" dirty="0" err="1"/>
              <a:t>true</a:t>
            </a:r>
            <a:r>
              <a:rPr lang="ro-RO" sz="2000" dirty="0"/>
              <a:t>;</a:t>
            </a:r>
          </a:p>
          <a:p>
            <a:pPr marL="0" indent="0">
              <a:buNone/>
            </a:pPr>
            <a:r>
              <a:rPr lang="ro-RO" sz="2000" dirty="0"/>
              <a:t>	</a:t>
            </a:r>
            <a:r>
              <a:rPr lang="ro-RO" sz="2000" b="1" dirty="0" err="1"/>
              <a:t>if</a:t>
            </a:r>
            <a:r>
              <a:rPr lang="ro-RO" sz="2000" b="1" dirty="0"/>
              <a:t> </a:t>
            </a:r>
            <a:r>
              <a:rPr lang="ro-RO" sz="2000" dirty="0" err="1"/>
              <a:t>action</a:t>
            </a:r>
            <a:r>
              <a:rPr lang="ro-RO" sz="2000" dirty="0"/>
              <a:t>(state) = ‘</a:t>
            </a:r>
            <a:r>
              <a:rPr lang="ro-RO" sz="2000" dirty="0" err="1"/>
              <a:t>error</a:t>
            </a:r>
            <a:r>
              <a:rPr lang="ro-RO" sz="2000" dirty="0"/>
              <a:t>’ </a:t>
            </a:r>
            <a:r>
              <a:rPr lang="ro-RO" sz="2000" b="1" dirty="0" err="1"/>
              <a:t>then</a:t>
            </a:r>
            <a:endParaRPr lang="ro-RO" sz="2000" b="1" dirty="0"/>
          </a:p>
          <a:p>
            <a:pPr marL="0" indent="0">
              <a:buNone/>
            </a:pPr>
            <a:r>
              <a:rPr lang="ro-RO" sz="2000" dirty="0"/>
              <a:t>	    </a:t>
            </a:r>
            <a:r>
              <a:rPr lang="ro-RO" sz="2000" dirty="0" err="1"/>
              <a:t>write</a:t>
            </a:r>
            <a:r>
              <a:rPr lang="ro-RO" sz="2000" dirty="0"/>
              <a:t>(” </a:t>
            </a:r>
            <a:r>
              <a:rPr lang="ro-RO" sz="2000" dirty="0" err="1"/>
              <a:t>error</a:t>
            </a:r>
            <a:r>
              <a:rPr lang="ro-RO" sz="2000"/>
              <a:t>”, beta)</a:t>
            </a:r>
            <a:endParaRPr lang="ro-RO" sz="2000" dirty="0"/>
          </a:p>
          <a:p>
            <a:pPr marL="0" indent="0">
              <a:buNone/>
            </a:pPr>
            <a:r>
              <a:rPr lang="ro-RO" sz="2000" dirty="0"/>
              <a:t>	   </a:t>
            </a:r>
            <a:r>
              <a:rPr lang="ro-RO" sz="2000" dirty="0" err="1"/>
              <a:t>end</a:t>
            </a:r>
            <a:r>
              <a:rPr lang="ro-RO" sz="2000" dirty="0"/>
              <a:t> := </a:t>
            </a:r>
            <a:r>
              <a:rPr lang="ro-RO" sz="2000" dirty="0" err="1"/>
              <a:t>true</a:t>
            </a:r>
            <a:endParaRPr lang="ro-RO" sz="2000" dirty="0"/>
          </a:p>
          <a:p>
            <a:pPr marL="0" indent="0">
              <a:buNone/>
            </a:pPr>
            <a:r>
              <a:rPr lang="ro-RO" sz="2000" b="1" dirty="0" err="1"/>
              <a:t>Until</a:t>
            </a:r>
            <a:r>
              <a:rPr lang="ro-RO" sz="2000" b="1" dirty="0"/>
              <a:t> </a:t>
            </a:r>
            <a:r>
              <a:rPr lang="ro-RO" sz="2000" dirty="0" err="1"/>
              <a:t>end</a:t>
            </a:r>
            <a:endParaRPr lang="ro-RO" sz="2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S.Motogna - FL&amp;CD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C963BCE-C110-1842-BB7E-3E558D9BA5F1}"/>
              </a:ext>
            </a:extLst>
          </p:cNvPr>
          <p:cNvCxnSpPr/>
          <p:nvPr/>
        </p:nvCxnSpPr>
        <p:spPr>
          <a:xfrm>
            <a:off x="5655733" y="365372"/>
            <a:ext cx="0" cy="584312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1374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LR(k)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 = left – sequence is read from left to right</a:t>
            </a:r>
          </a:p>
          <a:p>
            <a:r>
              <a:rPr lang="en-US" dirty="0"/>
              <a:t>R = right – use rightmost derivations</a:t>
            </a:r>
          </a:p>
          <a:p>
            <a:r>
              <a:rPr lang="en-US" dirty="0"/>
              <a:t>k = length of prediction</a:t>
            </a:r>
          </a:p>
          <a:p>
            <a:endParaRPr lang="en-US" dirty="0"/>
          </a:p>
          <a:p>
            <a:r>
              <a:rPr lang="en-US" u="sng" dirty="0"/>
              <a:t>Enhanced grammar</a:t>
            </a:r>
            <a:br>
              <a:rPr lang="en-US" u="sng" dirty="0"/>
            </a:br>
            <a:endParaRPr lang="en-US" u="sng" dirty="0"/>
          </a:p>
          <a:p>
            <a:r>
              <a:rPr lang="en-US" dirty="0"/>
              <a:t>G = (N, Σ,P,S)</a:t>
            </a:r>
          </a:p>
          <a:p>
            <a:r>
              <a:rPr lang="en-US" dirty="0"/>
              <a:t>G’ =(N ∪ {S’},Σ,P ∪ {S′ → S},S′),  S’∉ N 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S.Motogna - FL&amp;CD</a:t>
            </a:r>
          </a:p>
        </p:txBody>
      </p:sp>
      <p:sp>
        <p:nvSpPr>
          <p:cNvPr id="7" name="Rectangle 6"/>
          <p:cNvSpPr/>
          <p:nvPr/>
        </p:nvSpPr>
        <p:spPr>
          <a:xfrm>
            <a:off x="7591926" y="4913647"/>
            <a:ext cx="3958389" cy="12633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/>
              <a:t>S’ does NOT appear in any </a:t>
            </a:r>
            <a:r>
              <a:rPr lang="en-US" sz="2400" dirty="0" err="1"/>
              <a:t>rhp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98538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BD7B4-EF60-F948-AB8A-18D753F5A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O" dirty="0"/>
              <a:t>LR(k)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42081E-9352-6348-8F11-B454FC1C05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</a:t>
            </a:r>
            <a:r>
              <a:rPr lang="en-RO" dirty="0"/>
              <a:t>scendent</a:t>
            </a:r>
          </a:p>
          <a:p>
            <a:endParaRPr lang="en-RO" dirty="0"/>
          </a:p>
          <a:p>
            <a:r>
              <a:rPr lang="en-GB" dirty="0"/>
              <a:t>L</a:t>
            </a:r>
            <a:r>
              <a:rPr lang="en-RO" dirty="0"/>
              <a:t>inear – COST? – what we compute to obtain linear algorithm?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B24623-9AA5-7946-A00E-EB630E9F0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S.Motogna - FL&amp;CD</a:t>
            </a:r>
          </a:p>
        </p:txBody>
      </p:sp>
    </p:spTree>
    <p:extLst>
      <p:ext uri="{BB962C8B-B14F-4D97-AF65-F5344CB8AC3E}">
        <p14:creationId xmlns:p14="http://schemas.microsoft.com/office/powerpoint/2010/main" val="116292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S.Motogna - FL&amp;CD</a:t>
            </a:r>
          </a:p>
        </p:txBody>
      </p:sp>
      <p:sp>
        <p:nvSpPr>
          <p:cNvPr id="6" name="Rectangle 5"/>
          <p:cNvSpPr/>
          <p:nvPr/>
        </p:nvSpPr>
        <p:spPr>
          <a:xfrm>
            <a:off x="2857500" y="2120900"/>
            <a:ext cx="1511300" cy="317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57500" y="3442494"/>
            <a:ext cx="1511300" cy="317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838200" y="622300"/>
            <a:ext cx="10515600" cy="5554663"/>
          </a:xfrm>
        </p:spPr>
        <p:txBody>
          <a:bodyPr>
            <a:normAutofit lnSpcReduction="1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Definition 1</a:t>
            </a:r>
            <a:r>
              <a:rPr lang="en-US" dirty="0"/>
              <a:t>: If in a </a:t>
            </a:r>
            <a:r>
              <a:rPr lang="en-US" dirty="0" err="1"/>
              <a:t>cfg</a:t>
            </a:r>
            <a:r>
              <a:rPr lang="en-US" dirty="0"/>
              <a:t> G = (N, </a:t>
            </a:r>
            <a:r>
              <a:rPr lang="en-US" dirty="0" err="1"/>
              <a:t>Σ</a:t>
            </a:r>
            <a:r>
              <a:rPr lang="en-US" dirty="0"/>
              <a:t>, P, S) we have </a:t>
            </a:r>
          </a:p>
          <a:p>
            <a:pPr marL="0" indent="0">
              <a:buNone/>
            </a:pPr>
            <a:r>
              <a:rPr lang="ro-RO" dirty="0"/>
              <a:t>	S =&gt;</a:t>
            </a:r>
            <a:r>
              <a:rPr lang="ro-RO" baseline="-25000" dirty="0"/>
              <a:t>r</a:t>
            </a:r>
            <a:r>
              <a:rPr lang="ro-RO" dirty="0"/>
              <a:t> </a:t>
            </a:r>
            <a:r>
              <a:rPr lang="el-GR" dirty="0" err="1"/>
              <a:t>αAw</a:t>
            </a:r>
            <a:r>
              <a:rPr lang="el-GR" dirty="0"/>
              <a:t> ⇒</a:t>
            </a:r>
            <a:r>
              <a:rPr lang="ro-RO" baseline="-25000" dirty="0"/>
              <a:t>r</a:t>
            </a:r>
            <a:r>
              <a:rPr lang="el-GR" dirty="0"/>
              <a:t> </a:t>
            </a:r>
            <a:r>
              <a:rPr lang="el-GR" dirty="0" err="1"/>
              <a:t>αβw</a:t>
            </a:r>
            <a:r>
              <a:rPr lang="ro-RO" dirty="0"/>
              <a:t>,</a:t>
            </a:r>
            <a:r>
              <a:rPr lang="el-GR" dirty="0"/>
              <a:t> </a:t>
            </a:r>
            <a:r>
              <a:rPr lang="en-US" dirty="0"/>
              <a:t>where α ∈ (N ∪</a:t>
            </a:r>
            <a:r>
              <a:rPr lang="en-US" dirty="0" err="1"/>
              <a:t>Σ</a:t>
            </a:r>
            <a:r>
              <a:rPr lang="en-US" dirty="0"/>
              <a:t>)</a:t>
            </a:r>
            <a:r>
              <a:rPr lang="en-US" baseline="30000" dirty="0"/>
              <a:t>∗</a:t>
            </a:r>
            <a:r>
              <a:rPr lang="en-US" dirty="0"/>
              <a:t>,A ∈ </a:t>
            </a:r>
            <a:r>
              <a:rPr lang="en-US" dirty="0" err="1"/>
              <a:t>N,w</a:t>
            </a:r>
            <a:r>
              <a:rPr lang="en-US" dirty="0"/>
              <a:t> ∈ </a:t>
            </a:r>
            <a:r>
              <a:rPr lang="en-US" dirty="0" err="1"/>
              <a:t>Σ</a:t>
            </a:r>
            <a:r>
              <a:rPr lang="en-US" baseline="30000" dirty="0"/>
              <a:t>∗</a:t>
            </a:r>
            <a:r>
              <a:rPr lang="en-US" dirty="0"/>
              <a:t>, then</a:t>
            </a:r>
          </a:p>
          <a:p>
            <a:pPr marL="0" indent="0">
              <a:buNone/>
            </a:pPr>
            <a:r>
              <a:rPr lang="en-US" dirty="0"/>
              <a:t>	any prefix of sequence αβ is called </a:t>
            </a:r>
            <a:r>
              <a:rPr lang="en-US" b="1" i="1" dirty="0"/>
              <a:t>live</a:t>
            </a:r>
            <a:r>
              <a:rPr lang="en-US" dirty="0"/>
              <a:t> </a:t>
            </a:r>
            <a:r>
              <a:rPr lang="en-US" b="1" i="1" dirty="0"/>
              <a:t>prefix </a:t>
            </a:r>
            <a:r>
              <a:rPr lang="en-US" dirty="0"/>
              <a:t>in G. </a:t>
            </a:r>
          </a:p>
          <a:p>
            <a:pPr marL="0" indent="0">
              <a:buNone/>
            </a:pPr>
            <a:endParaRPr lang="en-US" dirty="0">
              <a:effectLst/>
            </a:endParaRPr>
          </a:p>
          <a:p>
            <a:r>
              <a:rPr lang="en-US" b="1" dirty="0">
                <a:solidFill>
                  <a:srgbClr val="FF0000"/>
                </a:solidFill>
              </a:rPr>
              <a:t>Definition 2</a:t>
            </a:r>
            <a:r>
              <a:rPr lang="en-US" dirty="0"/>
              <a:t>: </a:t>
            </a:r>
            <a:r>
              <a:rPr lang="en-US" b="1" i="1" dirty="0"/>
              <a:t>LR(k) item</a:t>
            </a:r>
            <a:r>
              <a:rPr lang="en-US" dirty="0"/>
              <a:t> is defined as [A → α.β,u], where A → αβ is a production, u ∈ </a:t>
            </a:r>
            <a:r>
              <a:rPr lang="en-US" dirty="0" err="1"/>
              <a:t>Σ</a:t>
            </a:r>
            <a:r>
              <a:rPr lang="en-US" baseline="30000" dirty="0" err="1"/>
              <a:t>k</a:t>
            </a:r>
            <a:r>
              <a:rPr lang="en-US" dirty="0"/>
              <a:t> and it describes the moment in which, considering the production A → αβ, α was detected (α is in head of stack) and it is expected to detect β.</a:t>
            </a:r>
          </a:p>
          <a:p>
            <a:endParaRPr lang="en-US" dirty="0">
              <a:effectLst/>
            </a:endParaRPr>
          </a:p>
          <a:p>
            <a:r>
              <a:rPr lang="en-US" b="1" dirty="0">
                <a:solidFill>
                  <a:srgbClr val="FF0000"/>
                </a:solidFill>
              </a:rPr>
              <a:t>Definition 3</a:t>
            </a:r>
            <a:r>
              <a:rPr lang="en-US" dirty="0"/>
              <a:t>: LR(k) item [A → α.β,u] is </a:t>
            </a:r>
            <a:r>
              <a:rPr lang="en-US" b="1" i="1" dirty="0"/>
              <a:t>valid for the live prefix</a:t>
            </a:r>
            <a:r>
              <a:rPr lang="en-US" dirty="0"/>
              <a:t> </a:t>
            </a:r>
            <a:r>
              <a:rPr lang="en-US" dirty="0" err="1"/>
              <a:t>γ</a:t>
            </a:r>
            <a:r>
              <a:rPr lang="en-US" dirty="0"/>
              <a:t>α  if: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S⇒</a:t>
            </a:r>
            <a:r>
              <a:rPr lang="en-US" baseline="-25000" dirty="0" err="1"/>
              <a:t>r</a:t>
            </a:r>
            <a:r>
              <a:rPr lang="en-US" dirty="0"/>
              <a:t> </a:t>
            </a:r>
            <a:r>
              <a:rPr lang="en-US" dirty="0" err="1"/>
              <a:t>γAw</a:t>
            </a:r>
            <a:r>
              <a:rPr lang="en-US" dirty="0"/>
              <a:t> ⇒</a:t>
            </a:r>
            <a:r>
              <a:rPr lang="en-US" sz="2000" baseline="-25000" dirty="0"/>
              <a:t>r</a:t>
            </a:r>
            <a:r>
              <a:rPr lang="en-US" dirty="0"/>
              <a:t> </a:t>
            </a:r>
            <a:r>
              <a:rPr lang="en-US" dirty="0" err="1"/>
              <a:t>γ</a:t>
            </a:r>
            <a:r>
              <a:rPr lang="en-US" dirty="0"/>
              <a:t>αβw</a:t>
            </a:r>
            <a:br>
              <a:rPr lang="en-US" dirty="0"/>
            </a:br>
            <a:r>
              <a:rPr lang="en-US" dirty="0"/>
              <a:t>	u = </a:t>
            </a:r>
            <a:r>
              <a:rPr lang="en-US" dirty="0" err="1"/>
              <a:t>FIRST</a:t>
            </a:r>
            <a:r>
              <a:rPr lang="en-US" baseline="-25000" dirty="0" err="1"/>
              <a:t>k</a:t>
            </a:r>
            <a:r>
              <a:rPr lang="en-US" dirty="0"/>
              <a:t>(w)</a:t>
            </a:r>
            <a:endParaRPr lang="en-US" dirty="0">
              <a:effectLst/>
            </a:endParaRPr>
          </a:p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940855" y="4755869"/>
            <a:ext cx="412595" cy="3345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</a:rPr>
              <a:t>*</a:t>
            </a:r>
          </a:p>
        </p:txBody>
      </p:sp>
      <p:sp>
        <p:nvSpPr>
          <p:cNvPr id="10" name="Rectangle 9"/>
          <p:cNvSpPr/>
          <p:nvPr/>
        </p:nvSpPr>
        <p:spPr>
          <a:xfrm>
            <a:off x="1940856" y="1112180"/>
            <a:ext cx="412595" cy="3345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</a:rPr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1698609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31341"/>
            <a:ext cx="10515600" cy="5645622"/>
          </a:xfrm>
        </p:spPr>
        <p:txBody>
          <a:bodyPr/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b="1" dirty="0">
              <a:solidFill>
                <a:srgbClr val="FF0000"/>
              </a:solidFill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b="1" dirty="0">
              <a:solidFill>
                <a:srgbClr val="FF0000"/>
              </a:solidFill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b="1" dirty="0">
              <a:solidFill>
                <a:srgbClr val="FF0000"/>
              </a:solidFill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b="1" dirty="0">
                <a:solidFill>
                  <a:srgbClr val="FF0000"/>
                </a:solidFill>
              </a:rPr>
              <a:t>Definition 4</a:t>
            </a:r>
            <a:r>
              <a:rPr lang="en-US" dirty="0"/>
              <a:t>: A </a:t>
            </a:r>
            <a:r>
              <a:rPr lang="en-US" dirty="0" err="1"/>
              <a:t>cfg</a:t>
            </a:r>
            <a:r>
              <a:rPr lang="en-US" dirty="0"/>
              <a:t> G = (N, </a:t>
            </a:r>
            <a:r>
              <a:rPr lang="en-US" dirty="0" err="1"/>
              <a:t>Σ</a:t>
            </a:r>
            <a:r>
              <a:rPr lang="en-US" dirty="0"/>
              <a:t>, P, S) is LR(k), for k&gt;=0, if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dirty="0"/>
          </a:p>
          <a:p>
            <a:pPr marL="1428750" lvl="2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  <a:defRPr/>
            </a:pPr>
            <a:r>
              <a:rPr lang="en-US" dirty="0" err="1"/>
              <a:t>S’⇒</a:t>
            </a:r>
            <a:r>
              <a:rPr lang="en-US" baseline="-25000" dirty="0" err="1"/>
              <a:t>r</a:t>
            </a:r>
            <a:r>
              <a:rPr lang="en-US" dirty="0"/>
              <a:t> αAw ⇒</a:t>
            </a:r>
            <a:r>
              <a:rPr lang="en-US" baseline="-25000" dirty="0"/>
              <a:t>r</a:t>
            </a:r>
            <a:r>
              <a:rPr lang="en-US" dirty="0"/>
              <a:t> αβw </a:t>
            </a:r>
          </a:p>
          <a:p>
            <a:pPr marL="1428750" lvl="2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  <a:defRPr/>
            </a:pPr>
            <a:endParaRPr lang="en-US" dirty="0"/>
          </a:p>
          <a:p>
            <a:pPr marL="1428750" lvl="2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  <a:defRPr/>
            </a:pPr>
            <a:r>
              <a:rPr lang="en-US" dirty="0" err="1"/>
              <a:t>S’⇒</a:t>
            </a:r>
            <a:r>
              <a:rPr lang="en-US" baseline="-25000" dirty="0" err="1"/>
              <a:t>r</a:t>
            </a:r>
            <a:r>
              <a:rPr lang="en-US" dirty="0"/>
              <a:t> </a:t>
            </a:r>
            <a:r>
              <a:rPr lang="en-US" dirty="0" err="1"/>
              <a:t>γBx</a:t>
            </a:r>
            <a:r>
              <a:rPr lang="en-US" dirty="0"/>
              <a:t> ⇒</a:t>
            </a:r>
            <a:r>
              <a:rPr lang="en-US" baseline="-25000" dirty="0"/>
              <a:t>r</a:t>
            </a:r>
            <a:r>
              <a:rPr lang="en-US" dirty="0"/>
              <a:t> αβy			=&gt;  α = </a:t>
            </a:r>
            <a:r>
              <a:rPr lang="en-US" dirty="0" err="1"/>
              <a:t>γ</a:t>
            </a:r>
            <a:r>
              <a:rPr lang="en-US" dirty="0"/>
              <a:t> </a:t>
            </a:r>
            <a:r>
              <a:rPr lang="en-US" i="1" dirty="0">
                <a:solidFill>
                  <a:srgbClr val="0432FF"/>
                </a:solidFill>
              </a:rPr>
              <a:t>AND</a:t>
            </a:r>
            <a:r>
              <a:rPr lang="en-US" dirty="0"/>
              <a:t> A =B </a:t>
            </a:r>
            <a:r>
              <a:rPr lang="en-US" i="1" dirty="0">
                <a:solidFill>
                  <a:srgbClr val="0432FF"/>
                </a:solidFill>
              </a:rPr>
              <a:t>AND</a:t>
            </a:r>
            <a:r>
              <a:rPr lang="en-US" dirty="0"/>
              <a:t> x=y</a:t>
            </a:r>
          </a:p>
          <a:p>
            <a:pPr marL="1428750" lvl="2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  <a:defRPr/>
            </a:pPr>
            <a:endParaRPr lang="en-US" dirty="0"/>
          </a:p>
          <a:p>
            <a:pPr marL="1428750" lvl="2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  <a:defRPr/>
            </a:pPr>
            <a:r>
              <a:rPr lang="en-US" dirty="0" err="1"/>
              <a:t>FIRST</a:t>
            </a:r>
            <a:r>
              <a:rPr lang="en-US" baseline="-25000" dirty="0" err="1"/>
              <a:t>k</a:t>
            </a:r>
            <a:r>
              <a:rPr lang="en-US" dirty="0"/>
              <a:t>(w) = </a:t>
            </a:r>
            <a:r>
              <a:rPr lang="en-US" dirty="0" err="1"/>
              <a:t>FIRST</a:t>
            </a:r>
            <a:r>
              <a:rPr lang="en-US" baseline="-25000" dirty="0" err="1"/>
              <a:t>k</a:t>
            </a:r>
            <a:r>
              <a:rPr lang="en-US" dirty="0"/>
              <a:t>(y) </a:t>
            </a:r>
          </a:p>
          <a:p>
            <a:pPr marL="914400" lvl="2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dirty="0"/>
          </a:p>
          <a:p>
            <a:pPr marL="914400" lvl="2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S.Motogna - FL&amp;CD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3471043-7E32-A741-9C5A-4C71C059D383}"/>
              </a:ext>
            </a:extLst>
          </p:cNvPr>
          <p:cNvSpPr/>
          <p:nvPr/>
        </p:nvSpPr>
        <p:spPr>
          <a:xfrm>
            <a:off x="2400626" y="2565108"/>
            <a:ext cx="412595" cy="3345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</a:rPr>
              <a:t>*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C1B3D9D-17EF-BE44-AB4E-722F4DCCC685}"/>
              </a:ext>
            </a:extLst>
          </p:cNvPr>
          <p:cNvSpPr/>
          <p:nvPr/>
        </p:nvSpPr>
        <p:spPr>
          <a:xfrm>
            <a:off x="2400626" y="3169371"/>
            <a:ext cx="412595" cy="3345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</a:rPr>
              <a:t>*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05A89D83-4F5F-3F49-9CA3-A774FFC67BCE}"/>
              </a:ext>
            </a:extLst>
          </p:cNvPr>
          <p:cNvSpPr/>
          <p:nvPr/>
        </p:nvSpPr>
        <p:spPr>
          <a:xfrm>
            <a:off x="5325762" y="2732376"/>
            <a:ext cx="407773" cy="1543062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207619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68036"/>
            <a:ext cx="10515600" cy="560892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[A → αβ.,u] – special case: prefix is all </a:t>
            </a:r>
            <a:r>
              <a:rPr lang="en-US" dirty="0" err="1"/>
              <a:t>rhp</a:t>
            </a:r>
            <a:r>
              <a:rPr lang="en-US" dirty="0"/>
              <a:t> - </a:t>
            </a:r>
            <a:r>
              <a:rPr lang="en-US" dirty="0">
                <a:solidFill>
                  <a:srgbClr val="00B050"/>
                </a:solidFill>
              </a:rPr>
              <a:t>apply reduce</a:t>
            </a:r>
          </a:p>
          <a:p>
            <a:endParaRPr lang="en-US" dirty="0"/>
          </a:p>
          <a:p>
            <a:r>
              <a:rPr lang="is-IS" dirty="0">
                <a:solidFill>
                  <a:srgbClr val="00B050"/>
                </a:solidFill>
              </a:rPr>
              <a:t>Otherwise</a:t>
            </a:r>
            <a:r>
              <a:rPr lang="is-IS" dirty="0"/>
              <a:t> [A → α.β,u] – </a:t>
            </a:r>
            <a:r>
              <a:rPr lang="is-IS" dirty="0">
                <a:solidFill>
                  <a:srgbClr val="00B050"/>
                </a:solidFill>
              </a:rPr>
              <a:t>apply shift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Consequence 1: state is important – 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	should be stored by parsing method</a:t>
            </a:r>
          </a:p>
          <a:p>
            <a:pPr>
              <a:buFont typeface="Symbol" charset="2"/>
              <a:buChar char="Þ"/>
            </a:pPr>
            <a:r>
              <a:rPr lang="en-US" dirty="0"/>
              <a:t>Working stack:</a:t>
            </a:r>
          </a:p>
          <a:p>
            <a:pPr marL="0" indent="0">
              <a:buNone/>
            </a:pPr>
            <a:r>
              <a:rPr lang="en-US" dirty="0"/>
              <a:t>	$s</a:t>
            </a:r>
            <a:r>
              <a:rPr lang="en-US" baseline="-25000" dirty="0"/>
              <a:t>init</a:t>
            </a:r>
            <a:r>
              <a:rPr lang="en-US" dirty="0"/>
              <a:t>X</a:t>
            </a:r>
            <a:r>
              <a:rPr lang="en-US" baseline="-25000" dirty="0"/>
              <a:t>1</a:t>
            </a:r>
            <a:r>
              <a:rPr lang="en-US" dirty="0"/>
              <a:t>s</a:t>
            </a:r>
            <a:r>
              <a:rPr lang="en-US" baseline="-25000" dirty="0"/>
              <a:t>1</a:t>
            </a:r>
            <a:r>
              <a:rPr lang="en-US" dirty="0"/>
              <a:t> . . . </a:t>
            </a:r>
            <a:r>
              <a:rPr lang="en-US" dirty="0" err="1"/>
              <a:t>X</a:t>
            </a:r>
            <a:r>
              <a:rPr lang="en-US" baseline="-25000" dirty="0" err="1"/>
              <a:t>m</a:t>
            </a:r>
            <a:r>
              <a:rPr lang="en-US" dirty="0" err="1"/>
              <a:t>s</a:t>
            </a:r>
            <a:r>
              <a:rPr lang="en-US" baseline="-25000" dirty="0" err="1"/>
              <a:t>m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where: $ - mark empty stack</a:t>
            </a:r>
          </a:p>
          <a:p>
            <a:pPr marL="0" indent="0">
              <a:buNone/>
            </a:pPr>
            <a:r>
              <a:rPr lang="en-US" dirty="0"/>
              <a:t>	X</a:t>
            </a:r>
            <a:r>
              <a:rPr lang="en-US" baseline="-25000" dirty="0"/>
              <a:t>i</a:t>
            </a:r>
            <a:r>
              <a:rPr lang="en-US" dirty="0"/>
              <a:t>  ∈N∪</a:t>
            </a:r>
            <a:r>
              <a:rPr lang="en-US" sz="2600" dirty="0"/>
              <a:t>∑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s</a:t>
            </a:r>
            <a:r>
              <a:rPr lang="en-US" baseline="-25000" dirty="0" err="1"/>
              <a:t>i</a:t>
            </a:r>
            <a:r>
              <a:rPr lang="en-US" dirty="0"/>
              <a:t> - states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Consequence 2: the action takes the 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	parsing process to another state (</a:t>
            </a:r>
            <a:r>
              <a:rPr lang="en-US" dirty="0" err="1">
                <a:solidFill>
                  <a:srgbClr val="FF0000"/>
                </a:solidFill>
              </a:rPr>
              <a:t>goto</a:t>
            </a:r>
            <a:r>
              <a:rPr lang="en-US" dirty="0">
                <a:solidFill>
                  <a:srgbClr val="FF0000"/>
                </a:solidFill>
              </a:rPr>
              <a:t>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S.Motogna - FL&amp;CD</a:t>
            </a:r>
          </a:p>
        </p:txBody>
      </p:sp>
      <p:sp>
        <p:nvSpPr>
          <p:cNvPr id="7" name="Rectangle 6"/>
          <p:cNvSpPr/>
          <p:nvPr/>
        </p:nvSpPr>
        <p:spPr>
          <a:xfrm>
            <a:off x="8953500" y="2298700"/>
            <a:ext cx="2527300" cy="635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state</a:t>
            </a:r>
          </a:p>
        </p:txBody>
      </p:sp>
      <p:sp>
        <p:nvSpPr>
          <p:cNvPr id="8" name="Rectangle 7"/>
          <p:cNvSpPr/>
          <p:nvPr/>
        </p:nvSpPr>
        <p:spPr>
          <a:xfrm>
            <a:off x="6889750" y="3920331"/>
            <a:ext cx="2527300" cy="635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action</a:t>
            </a:r>
          </a:p>
        </p:txBody>
      </p:sp>
      <p:sp>
        <p:nvSpPr>
          <p:cNvPr id="9" name="Rectangle 8"/>
          <p:cNvSpPr/>
          <p:nvPr/>
        </p:nvSpPr>
        <p:spPr>
          <a:xfrm>
            <a:off x="7689850" y="3040062"/>
            <a:ext cx="2527300" cy="635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decide</a:t>
            </a:r>
          </a:p>
        </p:txBody>
      </p:sp>
      <p:cxnSp>
        <p:nvCxnSpPr>
          <p:cNvPr id="11" name="Straight Arrow Connector 10"/>
          <p:cNvCxnSpPr>
            <a:stCxn id="7" idx="2"/>
          </p:cNvCxnSpPr>
          <p:nvPr/>
        </p:nvCxnSpPr>
        <p:spPr>
          <a:xfrm flipH="1">
            <a:off x="8953500" y="2933700"/>
            <a:ext cx="1263650" cy="98663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C8664584-DD5B-0642-A12D-B0D1F298F516}"/>
              </a:ext>
            </a:extLst>
          </p:cNvPr>
          <p:cNvSpPr/>
          <p:nvPr/>
        </p:nvSpPr>
        <p:spPr>
          <a:xfrm>
            <a:off x="8826500" y="5857875"/>
            <a:ext cx="2527300" cy="635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state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4BCC6B2-939B-4449-AA72-6D98DCC50615}"/>
              </a:ext>
            </a:extLst>
          </p:cNvPr>
          <p:cNvCxnSpPr>
            <a:cxnSpLocks/>
          </p:cNvCxnSpPr>
          <p:nvPr/>
        </p:nvCxnSpPr>
        <p:spPr>
          <a:xfrm>
            <a:off x="8824480" y="4618037"/>
            <a:ext cx="968375" cy="125095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650102F0-7BC3-2A4A-8167-C5EE5E84C401}"/>
              </a:ext>
            </a:extLst>
          </p:cNvPr>
          <p:cNvSpPr/>
          <p:nvPr/>
        </p:nvSpPr>
        <p:spPr>
          <a:xfrm>
            <a:off x="9241631" y="4945658"/>
            <a:ext cx="1802678" cy="4290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rgbClr val="002060"/>
                </a:solidFill>
              </a:rPr>
              <a:t>goto</a:t>
            </a:r>
            <a:endParaRPr lang="en-US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753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/>
      <p:bldP spid="10" grpId="0" animBg="1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LR(k) principle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/>
              <a:t>Current state </a:t>
            </a:r>
          </a:p>
          <a:p>
            <a:r>
              <a:rPr lang="en-US" sz="3200" dirty="0"/>
              <a:t>Current symbol</a:t>
            </a:r>
          </a:p>
          <a:p>
            <a:r>
              <a:rPr lang="en-US" sz="3200" dirty="0"/>
              <a:t>prediction </a:t>
            </a:r>
          </a:p>
          <a:p>
            <a:pPr marL="0" indent="0">
              <a:buNone/>
            </a:pPr>
            <a:r>
              <a:rPr lang="en-US" sz="3200" dirty="0"/>
              <a:t>	</a:t>
            </a:r>
            <a:r>
              <a:rPr lang="en-US" sz="3200" u="sng" dirty="0"/>
              <a:t>uniquely</a:t>
            </a:r>
            <a:r>
              <a:rPr lang="en-US" sz="3200" dirty="0"/>
              <a:t> determines:</a:t>
            </a:r>
          </a:p>
          <a:p>
            <a:pPr lvl="8"/>
            <a:r>
              <a:rPr lang="en-US" sz="3200" dirty="0"/>
              <a:t>Action to be applied</a:t>
            </a:r>
          </a:p>
          <a:p>
            <a:pPr lvl="8"/>
            <a:r>
              <a:rPr lang="en-US" sz="3200" dirty="0"/>
              <a:t>Move to a new state</a:t>
            </a:r>
          </a:p>
          <a:p>
            <a:pPr marL="0" indent="0">
              <a:buNone/>
            </a:pPr>
            <a:endParaRPr lang="en-US" sz="3800" dirty="0"/>
          </a:p>
          <a:p>
            <a:pPr marL="0" indent="0">
              <a:buNone/>
            </a:pPr>
            <a:r>
              <a:rPr lang="en-US" sz="3800" dirty="0"/>
              <a:t>=&gt; </a:t>
            </a:r>
            <a:r>
              <a:rPr lang="en-US" sz="3200" dirty="0"/>
              <a:t>LR(k) table – 2 parts: </a:t>
            </a:r>
            <a:r>
              <a:rPr lang="en-US" sz="3200" b="1" dirty="0"/>
              <a:t>action</a:t>
            </a:r>
            <a:r>
              <a:rPr lang="en-US" sz="3200" dirty="0"/>
              <a:t> part + </a:t>
            </a:r>
            <a:r>
              <a:rPr lang="en-US" sz="3200" b="1" dirty="0" err="1"/>
              <a:t>goto</a:t>
            </a:r>
            <a:r>
              <a:rPr lang="en-US" sz="3200" dirty="0"/>
              <a:t> part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S.Motogna - FL&amp;CD</a:t>
            </a:r>
          </a:p>
        </p:txBody>
      </p:sp>
    </p:spTree>
    <p:extLst>
      <p:ext uri="{BB962C8B-B14F-4D97-AF65-F5344CB8AC3E}">
        <p14:creationId xmlns:p14="http://schemas.microsoft.com/office/powerpoint/2010/main" val="10143899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States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a state contains?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LR items – all items corresponding to same live prefix</a:t>
            </a:r>
          </a:p>
          <a:p>
            <a:r>
              <a:rPr lang="en-US" i="1" dirty="0">
                <a:solidFill>
                  <a:srgbClr val="FF0000"/>
                </a:solidFill>
              </a:rPr>
              <a:t>closure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to go from one state to another state? How many states? 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i="1" dirty="0" err="1">
                <a:solidFill>
                  <a:srgbClr val="FF0000"/>
                </a:solidFill>
              </a:rPr>
              <a:t>goto</a:t>
            </a:r>
            <a:endParaRPr lang="en-US" i="1" dirty="0">
              <a:solidFill>
                <a:srgbClr val="FF0000"/>
              </a:solidFill>
            </a:endParaRPr>
          </a:p>
          <a:p>
            <a:r>
              <a:rPr lang="en-US" i="1" dirty="0">
                <a:solidFill>
                  <a:srgbClr val="FF0000"/>
                </a:solidFill>
              </a:rPr>
              <a:t>Canonical collection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S.Motogna - FL&amp;CD</a:t>
            </a:r>
          </a:p>
        </p:txBody>
      </p:sp>
    </p:spTree>
    <p:extLst>
      <p:ext uri="{BB962C8B-B14F-4D97-AF65-F5344CB8AC3E}">
        <p14:creationId xmlns:p14="http://schemas.microsoft.com/office/powerpoint/2010/main" val="513797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6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898</TotalTime>
  <Words>1741</Words>
  <Application>Microsoft Macintosh PowerPoint</Application>
  <PresentationFormat>Widescreen</PresentationFormat>
  <Paragraphs>218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Calibri Light</vt:lpstr>
      <vt:lpstr>Symbol</vt:lpstr>
      <vt:lpstr>Times</vt:lpstr>
      <vt:lpstr>Office Theme</vt:lpstr>
      <vt:lpstr>Course 8</vt:lpstr>
      <vt:lpstr>Terms</vt:lpstr>
      <vt:lpstr>LR(k)</vt:lpstr>
      <vt:lpstr>LR(k)</vt:lpstr>
      <vt:lpstr>PowerPoint Presentation</vt:lpstr>
      <vt:lpstr>PowerPoint Presentation</vt:lpstr>
      <vt:lpstr>PowerPoint Presentation</vt:lpstr>
      <vt:lpstr>LR(k) principle</vt:lpstr>
      <vt:lpstr>States </vt:lpstr>
      <vt:lpstr>What LR item will be in the same state?</vt:lpstr>
      <vt:lpstr>LR(k) parsing: LR(0), SLR, LR(1), LALR</vt:lpstr>
      <vt:lpstr>LR(0) Parser</vt:lpstr>
      <vt:lpstr>2. Construct set of states</vt:lpstr>
      <vt:lpstr>Algorithm Closure_LR(0)</vt:lpstr>
      <vt:lpstr>Function goto_LR(0)</vt:lpstr>
      <vt:lpstr>Algorithm ColCan_LR(0) </vt:lpstr>
      <vt:lpstr>3. Construct LR(0) table</vt:lpstr>
      <vt:lpstr>Rules LR(0) table</vt:lpstr>
      <vt:lpstr>Remarks</vt:lpstr>
      <vt:lpstr>Remarks (cont)</vt:lpstr>
      <vt:lpstr>4. Define configurations and moves</vt:lpstr>
      <vt:lpstr>LR(0) configurations</vt:lpstr>
      <vt:lpstr>Moves</vt:lpstr>
      <vt:lpstr>LR(0) Parsing Algorithm</vt:lpstr>
      <vt:lpstr>LR(0) Parsing Algorithm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 8</dc:title>
  <dc:creator>Microsoft Office User</dc:creator>
  <cp:lastModifiedBy>SIMONA-CLAUDIA MOTOGNA</cp:lastModifiedBy>
  <cp:revision>80</cp:revision>
  <dcterms:created xsi:type="dcterms:W3CDTF">2017-11-23T13:03:40Z</dcterms:created>
  <dcterms:modified xsi:type="dcterms:W3CDTF">2023-11-21T10:51:29Z</dcterms:modified>
</cp:coreProperties>
</file>