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sldIdLst>
    <p:sldId id="256" r:id="rId5"/>
    <p:sldId id="343" r:id="rId6"/>
    <p:sldId id="257" r:id="rId7"/>
    <p:sldId id="341" r:id="rId8"/>
    <p:sldId id="344" r:id="rId9"/>
    <p:sldId id="258" r:id="rId10"/>
    <p:sldId id="259" r:id="rId11"/>
    <p:sldId id="321" r:id="rId12"/>
    <p:sldId id="260" r:id="rId13"/>
    <p:sldId id="310" r:id="rId14"/>
    <p:sldId id="319" r:id="rId15"/>
    <p:sldId id="316" r:id="rId16"/>
    <p:sldId id="317" r:id="rId17"/>
    <p:sldId id="320" r:id="rId18"/>
    <p:sldId id="303" r:id="rId19"/>
    <p:sldId id="324" r:id="rId20"/>
    <p:sldId id="304" r:id="rId21"/>
    <p:sldId id="332" r:id="rId22"/>
    <p:sldId id="335" r:id="rId23"/>
    <p:sldId id="265" r:id="rId24"/>
    <p:sldId id="333" r:id="rId25"/>
    <p:sldId id="266" r:id="rId26"/>
    <p:sldId id="301" r:id="rId27"/>
    <p:sldId id="268" r:id="rId28"/>
    <p:sldId id="305" r:id="rId29"/>
    <p:sldId id="261" r:id="rId30"/>
    <p:sldId id="262" r:id="rId31"/>
    <p:sldId id="264" r:id="rId32"/>
    <p:sldId id="325" r:id="rId33"/>
    <p:sldId id="326" r:id="rId34"/>
    <p:sldId id="334" r:id="rId35"/>
    <p:sldId id="269" r:id="rId36"/>
    <p:sldId id="270" r:id="rId37"/>
    <p:sldId id="311" r:id="rId38"/>
    <p:sldId id="291" r:id="rId39"/>
    <p:sldId id="322" r:id="rId40"/>
    <p:sldId id="323" r:id="rId41"/>
    <p:sldId id="313" r:id="rId42"/>
    <p:sldId id="327" r:id="rId43"/>
    <p:sldId id="328" r:id="rId44"/>
    <p:sldId id="330" r:id="rId45"/>
    <p:sldId id="329" r:id="rId46"/>
    <p:sldId id="331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2" autoAdjust="0"/>
    <p:restoredTop sz="94660"/>
  </p:normalViewPr>
  <p:slideViewPr>
    <p:cSldViewPr>
      <p:cViewPr varScale="1">
        <p:scale>
          <a:sx n="82" d="100"/>
          <a:sy n="82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8AAAA-145E-48A8-A533-CE5A31C93A8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75BCC-BF3F-4B13-AAEC-F108503A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5BCC-BF3F-4B13-AAEC-F108503A2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5BCC-BF3F-4B13-AAEC-F108503A2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1638B-E1E4-42C6-B446-00BE79313556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25B6-0FC3-4139-A1F8-7DD22872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7416-1C89-4880-9132-0E721282F7FF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E1EF-9E5D-4FAE-A183-D8DB5A68A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E4CF-1668-4E79-99D3-394F64880A54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E8DC4-5E81-4383-A520-9346216D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9E7709-8E52-4F23-B72B-B8A8E54BE787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4037-92F9-47B5-B633-70989023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0558-E8E8-4BE8-9C14-8F6F52901B0D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3C7D-688D-46A6-B6EA-5E287B867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5C4-01D0-4F3F-86CB-426B1EEA395D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04B-BFFE-46A7-8471-8C3EEC39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2FF60-794E-4812-A5CB-1541DA3F0B85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6B6E3-CB67-4D39-B905-8A686D14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27CA90-4F6E-49D5-B6E3-C12E09DFA71A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A39C-6396-4758-87BE-BABCA9C7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0723-F15B-431C-B365-DAEACF5488FE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6267-6CB7-4DFB-A7B9-81301795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E7DAFA-58CF-43D3-ACC2-1B58994F36B7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F772-E953-4BAD-869C-FF191D7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2D4944-1CB6-4802-A9A0-9F8E80B7BE15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5812-02A2-4171-8B18-1E75DAFBA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7C9E6-1B18-43B8-9F98-725C1A492948}" type="datetimeFigureOut">
              <a:rPr lang="en-US"/>
              <a:pPr>
                <a:defRPr/>
              </a:pPr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3E75440F-CBE6-4467-B079-CEB0CB68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4" r:id="rId4"/>
    <p:sldLayoutId id="2147483815" r:id="rId5"/>
    <p:sldLayoutId id="2147483822" r:id="rId6"/>
    <p:sldLayoutId id="2147483816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752600"/>
            <a:ext cx="7772400" cy="25908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Word sense disambiguation 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67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  </a:t>
            </a:r>
            <a:r>
              <a:rPr lang="ro-RO" sz="2800" smtClean="0"/>
              <a:t> </a:t>
            </a:r>
            <a:endParaRPr lang="en-US" sz="2800" smtClean="0"/>
          </a:p>
          <a:p>
            <a:pPr eaLnBrk="1" hangingPunct="1"/>
            <a:endParaRPr lang="en-US" smtClean="0"/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71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b="1" dirty="0" smtClean="0"/>
              <a:t>Applications of WSD</a:t>
            </a:r>
            <a:endParaRPr lang="en-US" sz="2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0161" y="1219200"/>
            <a:ext cx="7848600" cy="2723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6" y="3942735"/>
            <a:ext cx="7667625" cy="2156337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723" y="762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7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Resources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6" y="914400"/>
            <a:ext cx="7806813" cy="53340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1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15962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Evaluation of WSD </a:t>
            </a:r>
            <a:r>
              <a:rPr lang="en-GB" b="1" u="sng" dirty="0" smtClean="0"/>
              <a:t>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53400" cy="38100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77533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153399" cy="4371975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1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69440" cy="609600"/>
          </a:xfrm>
        </p:spPr>
        <p:txBody>
          <a:bodyPr>
            <a:noAutofit/>
          </a:bodyPr>
          <a:lstStyle/>
          <a:p>
            <a:r>
              <a:rPr lang="en-GB" sz="2000" b="1" u="sng" dirty="0"/>
              <a:t>Methods for WSD -  four conventional approaches to WSD: 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077200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578"/>
            <a:ext cx="8534400" cy="1143000"/>
          </a:xfrm>
        </p:spPr>
        <p:txBody>
          <a:bodyPr>
            <a:normAutofit/>
          </a:bodyPr>
          <a:lstStyle/>
          <a:p>
            <a:r>
              <a:rPr lang="en-GB" sz="2300" b="1" u="sng" dirty="0"/>
              <a:t>Methods for WSD -  four conventional </a:t>
            </a:r>
            <a:r>
              <a:rPr lang="en-GB" sz="2300" b="1" u="sng" dirty="0" smtClean="0"/>
              <a:t>approaches </a:t>
            </a:r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153400" cy="3938588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23"/>
            <a:ext cx="8458200" cy="639762"/>
          </a:xfrm>
        </p:spPr>
        <p:txBody>
          <a:bodyPr>
            <a:noAutofit/>
          </a:bodyPr>
          <a:lstStyle/>
          <a:p>
            <a:pPr algn="ctr"/>
            <a:r>
              <a:rPr lang="en-GB" sz="2000" b="1" u="sng" dirty="0"/>
              <a:t>Methods for WSD -  four conventional approaches to WSD: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7438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Notations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69818"/>
            <a:ext cx="7829550" cy="5210175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8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             Context representation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8" y="1143000"/>
            <a:ext cx="7465291" cy="5075238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0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28600"/>
            <a:ext cx="7650877" cy="778164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/>
              <a:t>Ambiguity</a:t>
            </a:r>
            <a:r>
              <a:rPr lang="en-US" sz="2600" dirty="0" smtClean="0"/>
              <a:t> and </a:t>
            </a:r>
            <a:r>
              <a:rPr lang="en-US" sz="2600" b="1" dirty="0" smtClean="0"/>
              <a:t>variability</a:t>
            </a:r>
            <a:r>
              <a:rPr lang="en-US" sz="2600" dirty="0" smtClean="0"/>
              <a:t> of natural languages</a:t>
            </a:r>
            <a:endParaRPr lang="en-US" sz="2600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88887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2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158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2787" y="914400"/>
            <a:ext cx="7730613" cy="5562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1. </a:t>
            </a:r>
            <a:r>
              <a:rPr lang="ro-RO" sz="2400" b="1" u="sng" dirty="0" smtClean="0"/>
              <a:t>Dictionary-based methods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Simplified LESK algorithm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5428635" cy="293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7162800" cy="1121849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92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8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48697" y="381001"/>
            <a:ext cx="208503" cy="16906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381001"/>
            <a:ext cx="7620000" cy="594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7912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7010400" cy="289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4114800"/>
            <a:ext cx="708660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2 common words in the sentence (context) and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1 and the corresponding examples)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identified sense is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</a:t>
            </a:r>
            <a:r>
              <a:rPr lang="en-US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06" y="205991"/>
            <a:ext cx="7799387" cy="6127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endParaRPr lang="en-US" sz="2400" dirty="0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476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9" y="205991"/>
            <a:ext cx="7565497" cy="6423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869"/>
            <a:ext cx="7467600" cy="59873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Notations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029575" cy="5324475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96200" cy="5111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 smtClean="0"/>
              <a:t>Features</a:t>
            </a:r>
            <a:endParaRPr lang="en-US" sz="2400" b="1" u="sng" dirty="0"/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2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815976"/>
            <a:ext cx="7724775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400843"/>
            <a:ext cx="7467600" cy="6397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u="sng" dirty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28600" y="750221"/>
            <a:ext cx="8001000" cy="4736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762000" y="381000"/>
            <a:ext cx="76200" cy="152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2400" u="sng" dirty="0"/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-68263"/>
            <a:ext cx="685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2743"/>
            <a:ext cx="7696200" cy="6234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Contextual features - </a:t>
            </a:r>
            <a:r>
              <a:rPr lang="ro-RO" sz="2400" b="1" dirty="0"/>
              <a:t>collocational features 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048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32377"/>
            <a:ext cx="7467600" cy="4111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dirty="0"/>
              <a:t>Word sense </a:t>
            </a:r>
            <a:r>
              <a:rPr lang="en-US" sz="2400" b="1" dirty="0" smtClean="0"/>
              <a:t>disambiguation (WSD) </a:t>
            </a:r>
            <a:endParaRPr lang="en-US" sz="2400" b="1" u="sng" dirty="0"/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5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22757"/>
            <a:ext cx="6829425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40216"/>
            <a:ext cx="5800725" cy="2571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257800"/>
            <a:ext cx="518160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17" y="50800"/>
            <a:ext cx="7467600" cy="7159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Contextual features – bag of words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7639050" cy="5400675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6" y="304800"/>
            <a:ext cx="6763327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51873" y="5638800"/>
            <a:ext cx="662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spc="50" dirty="0">
                <a:latin typeface="Times New Roman" panose="02020603050405020304" pitchFamily="18" charset="0"/>
              </a:rPr>
              <a:t>Most approaches of WSD use both types of features, either by joining them into one long vector or </a:t>
            </a:r>
            <a:r>
              <a:rPr lang="en-GB" sz="1400" spc="50" dirty="0" smtClean="0">
                <a:latin typeface="Times New Roman" panose="02020603050405020304" pitchFamily="18" charset="0"/>
              </a:rPr>
              <a:t>building </a:t>
            </a:r>
            <a:r>
              <a:rPr lang="en-GB" sz="1400" spc="50" dirty="0">
                <a:latin typeface="Times New Roman" panose="02020603050405020304" pitchFamily="18" charset="0"/>
              </a:rPr>
              <a:t>a classifier for each feature type and combining them.</a:t>
            </a:r>
            <a:endParaRPr lang="en-US" sz="1400" b="1" spc="5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7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2567"/>
            <a:ext cx="7467600" cy="258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000" b="1" u="sng" dirty="0" smtClean="0"/>
              <a:t/>
            </a:r>
            <a:br>
              <a:rPr lang="en-US" sz="2000" b="1" u="sng" dirty="0" smtClean="0"/>
            </a:br>
            <a:r>
              <a:rPr lang="en-US" sz="2000" b="1" u="sng" dirty="0"/>
              <a:t/>
            </a:r>
            <a:br>
              <a:rPr lang="en-US" sz="2000" b="1" u="sng" dirty="0"/>
            </a:br>
            <a:r>
              <a:rPr lang="en-US" sz="2000" b="1" u="sng" dirty="0" smtClean="0"/>
              <a:t/>
            </a:r>
            <a:br>
              <a:rPr lang="en-US" sz="2000" b="1" u="sng" dirty="0" smtClean="0"/>
            </a:br>
            <a:r>
              <a:rPr lang="en-US" sz="2000" b="1" u="sng" dirty="0" smtClean="0"/>
              <a:t>Supervised disambiguation</a:t>
            </a:r>
            <a:endParaRPr lang="en-US" sz="2400" b="1" u="sng" dirty="0"/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81000" y="1295400"/>
            <a:ext cx="80772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66113" cy="5191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000" b="1" u="sng" dirty="0"/>
              <a:t>Supervised WSD through Naive Bayesian </a:t>
            </a:r>
            <a:r>
              <a:rPr lang="en-US" sz="2000" b="1" u="sng" dirty="0" smtClean="0"/>
              <a:t>Classification</a:t>
            </a:r>
            <a:endParaRPr lang="en-US" sz="2200" dirty="0"/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8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62000" y="1295400"/>
            <a:ext cx="74295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319"/>
            <a:ext cx="8266113" cy="5191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000" b="1" u="sng" dirty="0" smtClean="0"/>
              <a:t>Naive Bayes Classification - Probabilities</a:t>
            </a:r>
            <a:endParaRPr lang="en-US" sz="2200" dirty="0"/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8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47688" y="838200"/>
            <a:ext cx="7543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381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2000" b="1" u="sng" dirty="0"/>
              <a:t>A Naive </a:t>
            </a:r>
            <a:r>
              <a:rPr lang="en-GB" sz="2000" b="1" u="sng" dirty="0" err="1"/>
              <a:t>Bayse</a:t>
            </a:r>
            <a:r>
              <a:rPr lang="en-GB" sz="2000" b="1" u="sng" dirty="0"/>
              <a:t> algorithm for </a:t>
            </a:r>
            <a:r>
              <a:rPr lang="en-GB" sz="2000" b="1" u="sng" dirty="0" smtClean="0"/>
              <a:t>WSD</a:t>
            </a:r>
            <a:endParaRPr lang="en-US" sz="2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793750"/>
            <a:ext cx="6705600" cy="5759450"/>
          </a:xfrm>
          <a:prstGeom prst="rect">
            <a:avLst/>
          </a:prstGeom>
        </p:spPr>
      </p:pic>
      <p:pic>
        <p:nvPicPr>
          <p:cNvPr id="225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High WSD accuracy using Naive Bayesian classifier with rich </a:t>
            </a:r>
            <a:r>
              <a:rPr lang="en-US" sz="2000" b="1" dirty="0" smtClean="0"/>
              <a:t>features</a:t>
            </a:r>
            <a:r>
              <a:rPr lang="en-US" sz="2000" dirty="0" smtClean="0"/>
              <a:t>, </a:t>
            </a:r>
            <a:r>
              <a:rPr lang="en-US" sz="2000" dirty="0" err="1" smtClean="0"/>
              <a:t>Cuong</a:t>
            </a:r>
            <a:r>
              <a:rPr lang="en-US" sz="2000" dirty="0" smtClean="0"/>
              <a:t> </a:t>
            </a:r>
            <a:r>
              <a:rPr lang="en-US" sz="2000" dirty="0"/>
              <a:t>Anh Le and Akira </a:t>
            </a:r>
            <a:r>
              <a:rPr lang="en-US" sz="2000" dirty="0" err="1"/>
              <a:t>Shimazu</a:t>
            </a:r>
            <a:r>
              <a:rPr lang="en-US" sz="20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47519" y="838200"/>
            <a:ext cx="7986881" cy="5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3" y="808853"/>
            <a:ext cx="5874314" cy="228599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Best Results (Accuracy) </a:t>
            </a:r>
            <a:br>
              <a:rPr lang="en-US" sz="2200" dirty="0" smtClean="0"/>
            </a:br>
            <a:r>
              <a:rPr lang="en-US" sz="2200" dirty="0" smtClean="0"/>
              <a:t>on the DSO corpus 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066800"/>
            <a:ext cx="3952875" cy="3857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49" y="1517654"/>
            <a:ext cx="962025" cy="3381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836" y="1285727"/>
            <a:ext cx="704850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22" y="5565779"/>
            <a:ext cx="6353175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641526"/>
            <a:ext cx="1476375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350" y="1624012"/>
            <a:ext cx="1238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767869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Static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</a:t>
            </a:r>
            <a:r>
              <a:rPr lang="en-US" sz="2400" dirty="0"/>
              <a:t>as WSD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153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1145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language </a:t>
            </a:r>
            <a:r>
              <a:rPr lang="en-US" sz="2700" b="1" dirty="0"/>
              <a:t>variability </a:t>
            </a:r>
            <a:r>
              <a:rPr lang="en-US" sz="2700" b="1" dirty="0" smtClean="0"/>
              <a:t>problem</a:t>
            </a:r>
            <a:br>
              <a:rPr lang="en-US" sz="2700" b="1" dirty="0" smtClean="0"/>
            </a:br>
            <a:r>
              <a:rPr lang="en-US" b="1" dirty="0" smtClean="0"/>
              <a:t>		- </a:t>
            </a:r>
            <a:r>
              <a:rPr lang="en-US" sz="2000" b="1" dirty="0" smtClean="0"/>
              <a:t>stating </a:t>
            </a:r>
            <a:r>
              <a:rPr lang="en-US" sz="2000" b="1" dirty="0"/>
              <a:t>the same meaning in various ways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45" y="956107"/>
            <a:ext cx="5793509" cy="302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5715000"/>
            <a:ext cx="7239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b="1" i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paraphrasing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problem is defined as a bidirectional entailment: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T1 is a paraphrase of T2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if T1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T2 and T2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T1.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143228"/>
            <a:ext cx="7467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Textual entailment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(TE):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entails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H)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"/>
            </a:pP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humans reading T</a:t>
            </a:r>
            <a:r>
              <a:rPr lang="en-US" i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will infer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that H</a:t>
            </a:r>
            <a:r>
              <a:rPr lang="en-US" i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is most likely true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or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"/>
            </a:pP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meaning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of  H can be </a:t>
            </a:r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inferred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from the </a:t>
            </a:r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meaning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of 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99" y="153121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0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7467600" cy="258762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Static Word </a:t>
            </a:r>
            <a:r>
              <a:rPr lang="en-US" sz="2400" u="sng" dirty="0" err="1" smtClean="0"/>
              <a:t>Embeddings</a:t>
            </a:r>
            <a:r>
              <a:rPr lang="en-US" sz="2400" u="sng" dirty="0" smtClean="0"/>
              <a:t> </a:t>
            </a:r>
            <a:r>
              <a:rPr lang="en-US" sz="2400" u="sng" dirty="0"/>
              <a:t>as WSD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020050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Word2Vec – </a:t>
            </a:r>
            <a:r>
              <a:rPr lang="en-US" dirty="0" err="1" smtClean="0"/>
              <a:t>Mikolov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305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Word2Vec -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7772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Pre-trained Word vectors for Romanian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3" y="2133600"/>
            <a:ext cx="8478433" cy="18004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4478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https://corolaws.racai.ro/word_embeddings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643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Textual Entailment: A 3-way task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6" y="1143000"/>
            <a:ext cx="75819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b="1" u="sng" dirty="0"/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28600" y="3733800"/>
            <a:ext cx="4343400" cy="1552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85737"/>
            <a:ext cx="8020050" cy="28289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399"/>
            <a:ext cx="4114800" cy="336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6213"/>
            <a:ext cx="7467600" cy="3571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000" b="1" u="sng" dirty="0" smtClean="0"/>
              <a:t>Word sense Disambiguation (Labeling)</a:t>
            </a:r>
            <a:endParaRPr lang="en-US" sz="2000" b="1" u="sng" dirty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304800" y="668594"/>
            <a:ext cx="8001000" cy="5884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3200400" cy="334962"/>
          </a:xfrm>
        </p:spPr>
        <p:txBody>
          <a:bodyPr>
            <a:noAutofit/>
          </a:bodyPr>
          <a:lstStyle/>
          <a:p>
            <a:r>
              <a:rPr lang="en-GB" sz="2000" b="1" u="sng" dirty="0"/>
              <a:t>The history of </a:t>
            </a:r>
            <a:r>
              <a:rPr lang="en-GB" sz="2000" b="1" u="sng" dirty="0" smtClean="0"/>
              <a:t>WSD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229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b="1" dirty="0" smtClean="0"/>
              <a:t>Applications of WSD</a:t>
            </a:r>
            <a:endParaRPr lang="en-US" sz="2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447801"/>
            <a:ext cx="8153400" cy="35052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13D53629F7A4097908101A1D4BB2A" ma:contentTypeVersion="4" ma:contentTypeDescription="Create a new document." ma:contentTypeScope="" ma:versionID="582da1e58378745c81c86e3a86b5f921">
  <xsd:schema xmlns:xsd="http://www.w3.org/2001/XMLSchema" xmlns:xs="http://www.w3.org/2001/XMLSchema" xmlns:p="http://schemas.microsoft.com/office/2006/metadata/properties" xmlns:ns2="6a93b345-bc7d-4475-a0ff-cc5da85368ce" targetNamespace="http://schemas.microsoft.com/office/2006/metadata/properties" ma:root="true" ma:fieldsID="14a262d09b28ac1afb8833e3168d661e" ns2:_="">
    <xsd:import namespace="6a93b345-bc7d-4475-a0ff-cc5da85368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93b345-bc7d-4475-a0ff-cc5da85368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3E57BD-440D-46C3-8757-08A6D9129AC7}"/>
</file>

<file path=customXml/itemProps2.xml><?xml version="1.0" encoding="utf-8"?>
<ds:datastoreItem xmlns:ds="http://schemas.openxmlformats.org/officeDocument/2006/customXml" ds:itemID="{0D460BC3-A94D-4A93-9CE1-E6062560ED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696930-C387-4F16-A1DF-25DA5C7F0913}">
  <ds:schemaRefs>
    <ds:schemaRef ds:uri="http://schemas.microsoft.com/office/2006/documentManagement/types"/>
    <ds:schemaRef ds:uri="ed45be2d-2f73-463e-971e-1c3b851ffbfb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55108ca4-7a29-4022-b9a8-1d7281820cc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13759</TotalTime>
  <Words>257</Words>
  <Application>Microsoft Office PowerPoint</Application>
  <PresentationFormat>On-screen Show (4:3)</PresentationFormat>
  <Paragraphs>52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Oriel</vt:lpstr>
      <vt:lpstr>Word sense disambiguation  </vt:lpstr>
      <vt:lpstr>Ambiguity and variability of natural languages</vt:lpstr>
      <vt:lpstr>Word sense disambiguation (WSD) </vt:lpstr>
      <vt:lpstr>language variability problem   - stating the same meaning in various ways </vt:lpstr>
      <vt:lpstr>Textual Entailment: A 3-way task </vt:lpstr>
      <vt:lpstr>PowerPoint Presentation</vt:lpstr>
      <vt:lpstr>Word sense Disambiguation (Labeling)</vt:lpstr>
      <vt:lpstr>The history of WSD</vt:lpstr>
      <vt:lpstr>Applications of WSD</vt:lpstr>
      <vt:lpstr>Applications of WSD</vt:lpstr>
      <vt:lpstr>Resources</vt:lpstr>
      <vt:lpstr>Evaluation of WSD systems</vt:lpstr>
      <vt:lpstr>PowerPoint Presentation</vt:lpstr>
      <vt:lpstr>Example</vt:lpstr>
      <vt:lpstr>Methods for WSD -  four conventional approaches to WSD: </vt:lpstr>
      <vt:lpstr>Methods for WSD -  four conventional approaches </vt:lpstr>
      <vt:lpstr>Methods for WSD -  four conventional approaches to WSD:</vt:lpstr>
      <vt:lpstr>Notations</vt:lpstr>
      <vt:lpstr>              Context representation</vt:lpstr>
      <vt:lpstr>1. Dictionary-based methods</vt:lpstr>
      <vt:lpstr>Simplified LESK algorithm</vt:lpstr>
      <vt:lpstr> </vt:lpstr>
      <vt:lpstr>Example</vt:lpstr>
      <vt:lpstr>          </vt:lpstr>
      <vt:lpstr>Notations</vt:lpstr>
      <vt:lpstr>Features</vt:lpstr>
      <vt:lpstr> </vt:lpstr>
      <vt:lpstr>PowerPoint Presentation</vt:lpstr>
      <vt:lpstr>Contextual features - collocational features </vt:lpstr>
      <vt:lpstr>Contextual features – bag of words</vt:lpstr>
      <vt:lpstr>PowerPoint Presentation</vt:lpstr>
      <vt:lpstr>   Supervised disambiguation</vt:lpstr>
      <vt:lpstr>    Supervised WSD through Naive Bayesian Classification</vt:lpstr>
      <vt:lpstr>    Naive Bayes Classification - Probabilities</vt:lpstr>
      <vt:lpstr>A Naive Bayse algorithm for WSD</vt:lpstr>
      <vt:lpstr>High WSD accuracy using Naive Bayesian classifier with rich features, Cuong Anh Le and Akira Shimazu </vt:lpstr>
      <vt:lpstr>The Best Results (Accuracy)  on the DSO corpus </vt:lpstr>
      <vt:lpstr>PowerPoint Presentation</vt:lpstr>
      <vt:lpstr>Static Word Embeddings as WSD features</vt:lpstr>
      <vt:lpstr>Static Word Embeddings as WSD features</vt:lpstr>
      <vt:lpstr>Word2Vec – Mikolov 2013</vt:lpstr>
      <vt:lpstr>Word2Vec - architecture</vt:lpstr>
      <vt:lpstr>Pre-trained Word vectors for Romanian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Microsoft account</cp:lastModifiedBy>
  <cp:revision>287</cp:revision>
  <dcterms:created xsi:type="dcterms:W3CDTF">2018-02-26T18:52:17Z</dcterms:created>
  <dcterms:modified xsi:type="dcterms:W3CDTF">2024-04-11T09:16:22Z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0x01010021D13D53629F7A4097908101A1D4BB2A</vt:lpwstr>
  </property>
</Properties>
</file>