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3"/>
  </p:notesMasterIdLst>
  <p:sldIdLst>
    <p:sldId id="256" r:id="rId7"/>
    <p:sldId id="257" r:id="rId8"/>
    <p:sldId id="655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599" r:id="rId18"/>
    <p:sldId id="600" r:id="rId19"/>
    <p:sldId id="601" r:id="rId20"/>
    <p:sldId id="602" r:id="rId21"/>
    <p:sldId id="604" r:id="rId22"/>
    <p:sldId id="634" r:id="rId23"/>
    <p:sldId id="632" r:id="rId24"/>
    <p:sldId id="635" r:id="rId25"/>
    <p:sldId id="636" r:id="rId26"/>
    <p:sldId id="606" r:id="rId27"/>
    <p:sldId id="611" r:id="rId28"/>
    <p:sldId id="653" r:id="rId29"/>
    <p:sldId id="612" r:id="rId30"/>
    <p:sldId id="613" r:id="rId31"/>
    <p:sldId id="614" r:id="rId32"/>
    <p:sldId id="615" r:id="rId33"/>
    <p:sldId id="616" r:id="rId34"/>
    <p:sldId id="617" r:id="rId35"/>
    <p:sldId id="618" r:id="rId36"/>
    <p:sldId id="619" r:id="rId37"/>
    <p:sldId id="620" r:id="rId38"/>
    <p:sldId id="621" r:id="rId39"/>
    <p:sldId id="622" r:id="rId40"/>
    <p:sldId id="623" r:id="rId41"/>
    <p:sldId id="641" r:id="rId42"/>
    <p:sldId id="642" r:id="rId43"/>
    <p:sldId id="644" r:id="rId44"/>
    <p:sldId id="645" r:id="rId45"/>
    <p:sldId id="646" r:id="rId46"/>
    <p:sldId id="647" r:id="rId47"/>
    <p:sldId id="651" r:id="rId48"/>
    <p:sldId id="648" r:id="rId49"/>
    <p:sldId id="649" r:id="rId50"/>
    <p:sldId id="650" r:id="rId51"/>
    <p:sldId id="654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956" y="-1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6143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21e9f272c_0_17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57" name="Google Shape;657;g621e9f272c_0_17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58" name="Google Shape;658;g621e9f272c_0_17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59" name="Google Shape;659;g621e9f272c_0_17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0" name="Google Shape;660;g621e9f272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21e9f272c_0_187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70" name="Google Shape;670;g621e9f272c_0_187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71" name="Google Shape;671;g621e9f272c_0_187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2" name="Google Shape;672;g621e9f272c_0_187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3" name="Google Shape;673;g621e9f272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21e9f272c_0_199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83" name="Google Shape;683;g621e9f272c_0_199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84" name="Google Shape;684;g621e9f272c_0_199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5" name="Google Shape;685;g621e9f272c_0_199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6" name="Google Shape;686;g621e9f272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21e9f272c_0_21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697" name="Google Shape;697;g621e9f272c_0_21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698" name="Google Shape;698;g621e9f272c_0_21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9" name="Google Shape;699;g621e9f272c_0_21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00" name="Google Shape;700;g621e9f272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21e9f272c_0_22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11" name="Google Shape;711;g621e9f272c_0_22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12" name="Google Shape;712;g621e9f272c_0_22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3" name="Google Shape;713;g621e9f272c_0_22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4" name="Google Shape;714;g621e9f272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21e9f272c_0_23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25" name="Google Shape;725;g621e9f272c_0_23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26" name="Google Shape;726;g621e9f272c_0_23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7" name="Google Shape;727;g621e9f272c_0_23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8" name="Google Shape;728;g621e9f272c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</a:t>
            </a:fld>
            <a:endParaRPr lang="en-US" sz="1300" spc="-1" dirty="0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</a:t>
            </a:fld>
            <a:endParaRPr lang="en-US" sz="1300" spc="-1" dirty="0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144588" y="693738"/>
            <a:ext cx="4557712" cy="3417887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21e9f272c_0_25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40" name="Google Shape;740;g621e9f272c_0_25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41" name="Google Shape;741;g621e9f272c_0_25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2" name="Google Shape;742;g621e9f272c_0_25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3" name="Google Shape;743;g621e9f272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21e9f272c_0_26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57" name="Google Shape;757;g621e9f272c_0_26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58" name="Google Shape;758;g621e9f272c_0_26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9" name="Google Shape;759;g621e9f272c_0_26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0" name="Google Shape;760;g621e9f272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21e9f272c_0_28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72" name="Google Shape;772;g621e9f272c_0_28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73" name="Google Shape;773;g621e9f272c_0_28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4" name="Google Shape;774;g621e9f272c_0_28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5" name="Google Shape;775;g621e9f272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21e9f272c_0_29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786" name="Google Shape;786;g621e9f272c_0_29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787" name="Google Shape;787;g621e9f272c_0_29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8" name="Google Shape;788;g621e9f272c_0_29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9" name="Google Shape;789;g621e9f272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21e9f272c_0_30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00" name="Google Shape;800;g621e9f272c_0_30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01" name="Google Shape;801;g621e9f272c_0_30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2" name="Google Shape;802;g621e9f272c_0_30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3" name="Google Shape;803;g621e9f272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621e9f272c_0_321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815" name="Google Shape;815;g621e9f272c_0_321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816" name="Google Shape;816;g621e9f272c_0_321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7" name="Google Shape;817;g621e9f272c_0_32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8" name="Google Shape;818;g621e9f272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23d46fcc4_1_11:notes"/>
          <p:cNvSpPr/>
          <p:nvPr/>
        </p:nvSpPr>
        <p:spPr>
          <a:xfrm>
            <a:off x="3881392" y="8685833"/>
            <a:ext cx="2951936" cy="43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42</a:t>
            </a:fld>
            <a:endParaRPr sz="1700"/>
          </a:p>
        </p:txBody>
      </p:sp>
      <p:sp>
        <p:nvSpPr>
          <p:cNvPr id="582" name="Google Shape;582;g623d46fcc4_1_11:notes"/>
          <p:cNvSpPr/>
          <p:nvPr/>
        </p:nvSpPr>
        <p:spPr>
          <a:xfrm>
            <a:off x="3881392" y="8685833"/>
            <a:ext cx="2954834" cy="4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42</a:t>
            </a:fld>
            <a:endParaRPr sz="1700"/>
          </a:p>
        </p:txBody>
      </p:sp>
      <p:sp>
        <p:nvSpPr>
          <p:cNvPr id="583" name="Google Shape;583;g623d46fcc4_1_11:notes"/>
          <p:cNvSpPr/>
          <p:nvPr/>
        </p:nvSpPr>
        <p:spPr>
          <a:xfrm>
            <a:off x="687181" y="4343077"/>
            <a:ext cx="5473224" cy="41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4" name="Google Shape;584;g623d46fcc4_1_1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313" cy="408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5" name="Google Shape;585;g623d46fcc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46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</a:t>
            </a:r>
            <a:r>
              <a:rPr lang="ro-RO" altLang="ro-RO" sz="4000" b="1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endParaRPr sz="18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curs -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13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676400"/>
            <a:ext cx="4572000" cy="4770537"/>
            <a:chOff x="838200" y="909638"/>
            <a:chExt cx="4572000" cy="4770537"/>
          </a:xfrm>
        </p:grpSpPr>
        <p:sp>
          <p:nvSpPr>
            <p:cNvPr id="32770" name="Rectangle 4"/>
            <p:cNvSpPr>
              <a:spLocks noChangeArrowheads="1"/>
            </p:cNvSpPr>
            <p:nvPr/>
          </p:nvSpPr>
          <p:spPr bwMode="auto">
            <a:xfrm>
              <a:off x="838200" y="909638"/>
              <a:ext cx="4572000" cy="4770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iostream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cstring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using</a:t>
              </a:r>
              <a:r>
                <a:rPr lang="en-US" sz="1600" dirty="0"/>
                <a:t> </a:t>
              </a:r>
              <a:r>
                <a:rPr lang="en-US" sz="1600" b="1" dirty="0">
                  <a:solidFill>
                    <a:srgbClr val="800000"/>
                  </a:solidFill>
                </a:rPr>
                <a:t>namespace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666616"/>
                  </a:solidFill>
                </a:rPr>
                <a:t>std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endParaRPr lang="en-US" sz="1600" b="1" dirty="0">
                <a:solidFill>
                  <a:srgbClr val="800000"/>
                </a:solidFill>
              </a:endParaRPr>
            </a:p>
            <a:p>
              <a:r>
                <a:rPr lang="en-US" sz="1600" b="1" dirty="0" err="1">
                  <a:solidFill>
                    <a:srgbClr val="800000"/>
                  </a:solidFill>
                </a:rPr>
                <a:t>int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400000"/>
                  </a:solidFill>
                </a:rPr>
                <a:t>main</a:t>
              </a:r>
              <a:r>
                <a:rPr lang="en-US" sz="1600" dirty="0">
                  <a:solidFill>
                    <a:srgbClr val="808030"/>
                  </a:solidFill>
                </a:rPr>
                <a:t>()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union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long</a:t>
              </a:r>
              <a:r>
                <a:rPr lang="en-US" sz="1600" dirty="0"/>
                <a:t> l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double</a:t>
              </a:r>
              <a:r>
                <a:rPr lang="en-US" sz="1600" dirty="0"/>
                <a:t> 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char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8030"/>
                  </a:solidFill>
                </a:rPr>
                <a:t>[</a:t>
              </a:r>
              <a:r>
                <a:rPr lang="en-US" sz="1600" dirty="0">
                  <a:solidFill>
                    <a:srgbClr val="008C00"/>
                  </a:solidFill>
                </a:rPr>
                <a:t>4</a:t>
              </a:r>
              <a:r>
                <a:rPr lang="en-US" sz="1600" dirty="0">
                  <a:solidFill>
                    <a:srgbClr val="808030"/>
                  </a:solidFill>
                </a:rPr>
                <a:t>]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	}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l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100000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l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d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000"/>
                  </a:solidFill>
                </a:rPr>
                <a:t>123.2342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d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strcpy</a:t>
              </a:r>
              <a:r>
                <a:rPr lang="en-US" sz="1600" dirty="0">
                  <a:solidFill>
                    <a:srgbClr val="808030"/>
                  </a:solidFill>
                </a:rPr>
                <a:t>(</a:t>
              </a:r>
              <a:r>
                <a:rPr lang="en-US" sz="1600" dirty="0"/>
                <a:t>s</a:t>
              </a:r>
              <a:r>
                <a:rPr lang="en-US" sz="1600" dirty="0">
                  <a:solidFill>
                    <a:srgbClr val="808030"/>
                  </a:solidFill>
                </a:rPr>
                <a:t>,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hi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8030"/>
                  </a:solidFill>
                </a:rPr>
                <a:t>)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return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}</a:t>
              </a:r>
              <a:endParaRPr lang="en-US" altLang="ro-RO" sz="1600" b="1" dirty="0"/>
            </a:p>
          </p:txBody>
        </p:sp>
        <p:sp>
          <p:nvSpPr>
            <p:cNvPr id="32771" name="TextBox 2"/>
            <p:cNvSpPr txBox="1">
              <a:spLocks noChangeArrowheads="1"/>
            </p:cNvSpPr>
            <p:nvPr/>
          </p:nvSpPr>
          <p:spPr bwMode="auto">
            <a:xfrm>
              <a:off x="1676400" y="2438400"/>
              <a:ext cx="2438400" cy="1200329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  <a:p>
              <a:endParaRPr lang="en-US"/>
            </a:p>
            <a:p>
              <a:endParaRPr lang="ro-RO"/>
            </a:p>
          </p:txBody>
        </p:sp>
      </p:grpSp>
      <p:sp>
        <p:nvSpPr>
          <p:cNvPr id="3277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nu poate avea functii</a:t>
            </a:r>
          </a:p>
          <a:p>
            <a:pPr eaLnBrk="1" hangingPunct="1"/>
            <a:r>
              <a:rPr lang="en-US" altLang="ro-RO" smtClean="0"/>
              <a:t>nu poate avea private sau protected (fara functii nu avem acces la altceva)</a:t>
            </a:r>
          </a:p>
          <a:p>
            <a:pPr eaLnBrk="1" hangingPunct="1"/>
            <a:r>
              <a:rPr lang="en-US" altLang="ro-RO" smtClean="0"/>
              <a:t>union-uri anonime globale trebuiesc precizate ca statice</a:t>
            </a:r>
          </a:p>
        </p:txBody>
      </p:sp>
      <p:sp>
        <p:nvSpPr>
          <p:cNvPr id="337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endParaRPr lang="en-US" altLang="ro-RO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Cuvantul cheie: </a:t>
            </a:r>
            <a:r>
              <a:rPr lang="en-US" altLang="ro-RO" b="1" smtClean="0"/>
              <a:t>friend</a:t>
            </a:r>
          </a:p>
          <a:p>
            <a:pPr eaLnBrk="1" hangingPunct="1"/>
            <a:r>
              <a:rPr lang="en-US" altLang="ro-RO" smtClean="0"/>
              <a:t>pentru accesarea campurilor protected, private din alta clasa</a:t>
            </a:r>
          </a:p>
          <a:p>
            <a:pPr eaLnBrk="1" hangingPunct="1"/>
            <a:r>
              <a:rPr lang="en-US" altLang="ro-RO" smtClean="0"/>
              <a:t>folositoare la overload-area operatorilor, pentru unele functii de I/O, si portiuni interconectate (exemplu urmeaza)</a:t>
            </a:r>
          </a:p>
          <a:p>
            <a:pPr eaLnBrk="1" hangingPunct="1"/>
            <a:r>
              <a:rPr lang="en-US" altLang="ro-RO" smtClean="0"/>
              <a:t>in rest nu se prea folosesc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381000" y="1381065"/>
            <a:ext cx="7467600" cy="5324535"/>
            <a:chOff x="381000" y="1011039"/>
            <a:chExt cx="7467600" cy="5324535"/>
          </a:xfrm>
        </p:grpSpPr>
        <p:sp>
          <p:nvSpPr>
            <p:cNvPr id="35842" name="Rectangle 4"/>
            <p:cNvSpPr>
              <a:spLocks noChangeArrowheads="1"/>
            </p:cNvSpPr>
            <p:nvPr/>
          </p:nvSpPr>
          <p:spPr bwMode="auto">
            <a:xfrm>
              <a:off x="381000" y="1011039"/>
              <a:ext cx="7467600" cy="5324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o-RO" sz="2000" dirty="0" smtClean="0">
                  <a:solidFill>
                    <a:srgbClr val="004A43"/>
                  </a:solidFill>
                </a:rPr>
                <a:t>#</a:t>
              </a:r>
              <a:r>
                <a:rPr lang="ro-RO" sz="2000" dirty="0">
                  <a:solidFill>
                    <a:srgbClr val="004A43"/>
                  </a:solidFill>
                </a:rPr>
                <a:t>include </a:t>
              </a:r>
              <a:r>
                <a:rPr lang="ro-RO" sz="2000" dirty="0">
                  <a:solidFill>
                    <a:srgbClr val="800000"/>
                  </a:solidFill>
                </a:rPr>
                <a:t>&lt;</a:t>
              </a:r>
              <a:r>
                <a:rPr lang="ro-RO" sz="2000" dirty="0">
                  <a:solidFill>
                    <a:srgbClr val="40015A"/>
                  </a:solidFill>
                </a:rPr>
                <a:t>iostream</a:t>
              </a:r>
              <a:r>
                <a:rPr lang="ro-RO" sz="2000" dirty="0">
                  <a:solidFill>
                    <a:srgbClr val="800000"/>
                  </a:solidFill>
                </a:rPr>
                <a:t>&gt;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using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namespace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666616"/>
                  </a:solidFill>
                </a:rPr>
                <a:t>std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 smtClean="0">
                  <a:solidFill>
                    <a:srgbClr val="800000"/>
                  </a:solidFill>
                </a:rPr>
                <a:t>class</a:t>
              </a:r>
              <a:r>
                <a:rPr lang="ro-RO" sz="2000" dirty="0" smtClean="0"/>
                <a:t> </a:t>
              </a:r>
              <a:r>
                <a:rPr lang="ro-RO" sz="2000" dirty="0"/>
                <a:t>myclass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a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public</a:t>
              </a:r>
              <a:r>
                <a:rPr lang="ro-RO" sz="2000" dirty="0">
                  <a:solidFill>
                    <a:srgbClr val="E34ADC"/>
                  </a:solidFill>
                </a:rPr>
                <a:t>: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friend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en-US" sz="2000" dirty="0" smtClean="0"/>
                <a:t> // </a:t>
              </a:r>
              <a:r>
                <a:rPr lang="en-US" sz="2000" dirty="0" err="1" smtClean="0"/>
                <a:t>poate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accesa</a:t>
              </a:r>
              <a:r>
                <a:rPr lang="en-US" sz="2000" dirty="0" smtClean="0"/>
                <a:t> direct a </a:t>
              </a:r>
              <a:r>
                <a:rPr lang="en-US" sz="2000" dirty="0" err="1" smtClean="0"/>
                <a:t>si</a:t>
              </a:r>
              <a:r>
                <a:rPr lang="en-US" sz="2000" dirty="0" smtClean="0"/>
                <a:t> b private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void</a:t>
              </a:r>
              <a:r>
                <a:rPr lang="ro-RO" sz="2000" dirty="0"/>
                <a:t> 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j</a:t>
              </a:r>
              <a:r>
                <a:rPr lang="ro-RO" sz="2000" dirty="0" smtClean="0">
                  <a:solidFill>
                    <a:srgbClr val="808030"/>
                  </a:solidFill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</a:rPr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a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b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j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};</a:t>
              </a:r>
              <a:r>
                <a:rPr lang="ro-RO" sz="2000" dirty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 smtClean="0">
                  <a:solidFill>
                    <a:srgbClr val="800000"/>
                  </a:solidFill>
                </a:rPr>
                <a:t>int</a:t>
              </a:r>
              <a:r>
                <a:rPr lang="ro-RO" sz="2000" dirty="0" smtClean="0"/>
                <a:t> </a:t>
              </a:r>
              <a:r>
                <a:rPr lang="ro-RO" sz="2000" dirty="0"/>
                <a:t>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a </a:t>
              </a:r>
              <a:r>
                <a:rPr lang="ro-RO" sz="2000" dirty="0">
                  <a:solidFill>
                    <a:srgbClr val="808030"/>
                  </a:solidFill>
                </a:rPr>
                <a:t>+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 smtClean="0">
                  <a:solidFill>
                    <a:srgbClr val="800080"/>
                  </a:solidFill>
                </a:rPr>
                <a:t>}</a:t>
              </a:r>
              <a:r>
                <a:rPr lang="ro-RO" sz="2000" dirty="0" smtClean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400000"/>
                  </a:solidFill>
                </a:rPr>
                <a:t>main</a:t>
              </a:r>
              <a:r>
                <a:rPr lang="ro-RO" sz="2000" dirty="0">
                  <a:solidFill>
                    <a:srgbClr val="808030"/>
                  </a:solidFill>
                </a:rPr>
                <a:t>()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myclass n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>
                  <a:solidFill>
                    <a:srgbClr val="008C00"/>
                  </a:solidFill>
                </a:rPr>
                <a:t>3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4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>
                  <a:solidFill>
                    <a:srgbClr val="603000"/>
                  </a:solidFill>
                </a:rPr>
                <a:t>	</a:t>
              </a:r>
              <a:r>
                <a:rPr lang="ro-RO" sz="2000" dirty="0">
                  <a:solidFill>
                    <a:srgbClr val="603000"/>
                  </a:solidFill>
                </a:rPr>
                <a:t>cout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8030"/>
                  </a:solidFill>
                </a:rPr>
                <a:t>&lt;&lt;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0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altLang="ro-RO" sz="2000" b="1" dirty="0"/>
            </a:p>
          </p:txBody>
        </p:sp>
        <p:sp>
          <p:nvSpPr>
            <p:cNvPr id="35843" name="TextBox 2"/>
            <p:cNvSpPr txBox="1">
              <a:spLocks noChangeArrowheads="1"/>
            </p:cNvSpPr>
            <p:nvPr/>
          </p:nvSpPr>
          <p:spPr bwMode="auto">
            <a:xfrm>
              <a:off x="1371600" y="2509837"/>
              <a:ext cx="2895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381000" y="3657600"/>
              <a:ext cx="4800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pentru</a:t>
            </a:r>
            <a:r>
              <a:rPr lang="en-US" altLang="ro-RO" dirty="0" smtClean="0"/>
              <a:t> o </a:t>
            </a:r>
            <a:r>
              <a:rPr lang="en-US" altLang="ro-RO" dirty="0" err="1" smtClean="0"/>
              <a:t>clasa</a:t>
            </a:r>
            <a:endParaRPr lang="en-US" alt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3" name="Rectangle 2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3686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36869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3600" dirty="0" err="1"/>
              <a:t>F</a:t>
            </a:r>
            <a:r>
              <a:rPr lang="en-US" altLang="ro-RO" sz="3600" dirty="0" err="1" smtClean="0"/>
              <a:t>unctii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prieten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pentru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mai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multe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clase</a:t>
            </a:r>
            <a:endParaRPr lang="en-US" altLang="ro-RO" sz="36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4" name="Rectangle 3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C1 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C2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endParaRPr lang="en-US" sz="2000" dirty="0" smtClean="0">
                <a:solidFill>
                  <a:srgbClr val="000000"/>
                </a:solidFill>
                <a:ea typeface="Times New Roman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     </a:t>
              </a:r>
              <a:r>
                <a:rPr lang="en-US" sz="2000" dirty="0" smtClean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2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r>
              <a:rPr lang="en-US" altLang="ro-RO" dirty="0" smtClean="0"/>
              <a:t> din </a:t>
            </a:r>
            <a:r>
              <a:rPr lang="en-US" altLang="ro-RO" dirty="0" err="1" smtClean="0"/>
              <a:t>alte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obiecte</a:t>
            </a:r>
            <a:endParaRPr lang="en-US" altLang="ro-RO" dirty="0" smtClean="0"/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6" name="Rectangle 5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C1::f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10" name="Rectangle 9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C1::f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C2 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endParaRPr lang="en-US" sz="2000" dirty="0" smtClean="0">
                <a:solidFill>
                  <a:srgbClr val="000000"/>
                </a:solidFill>
                <a:ea typeface="Times New Roman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     </a:t>
              </a:r>
              <a:r>
                <a:rPr lang="en-US" sz="2000" dirty="0" smtClean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this-&gt;x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 smtClean="0">
                  <a:solidFill>
                    <a:srgbClr val="000000"/>
                  </a:solidFill>
                  <a:ea typeface="Times New Roman"/>
                  <a:cs typeface="Times New Roman"/>
                </a:rPr>
                <a:t>A.f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1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C</a:t>
            </a:r>
            <a:r>
              <a:rPr lang="en-US" altLang="ro-RO" dirty="0" err="1" smtClean="0"/>
              <a:t>lase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endParaRPr lang="en-US" altLang="ro-RO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dirty="0" err="1" smtClean="0"/>
              <a:t>Declararea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unei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</a:t>
            </a:r>
            <a:r>
              <a:rPr lang="en-US" altLang="ro-RO" sz="2400" dirty="0" smtClean="0"/>
              <a:t> Y ca </a:t>
            </a:r>
            <a:r>
              <a:rPr lang="en-US" altLang="ro-RO" sz="2400" dirty="0" err="1" smtClean="0"/>
              <a:t>prieten</a:t>
            </a:r>
            <a:r>
              <a:rPr lang="en-US" altLang="ro-RO" sz="2400" dirty="0" smtClean="0"/>
              <a:t> al </a:t>
            </a:r>
            <a:r>
              <a:rPr lang="en-US" altLang="ro-RO" sz="2400" dirty="0" err="1" smtClean="0"/>
              <a:t>unei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</a:t>
            </a:r>
            <a:r>
              <a:rPr lang="en-US" altLang="ro-RO" sz="2400" dirty="0" smtClean="0"/>
              <a:t> X, are ca </a:t>
            </a:r>
            <a:r>
              <a:rPr lang="en-US" altLang="ro-RO" sz="2400" dirty="0" err="1" smtClean="0"/>
              <a:t>efect</a:t>
            </a:r>
            <a:r>
              <a:rPr lang="en-US" altLang="ro-RO" sz="2400" dirty="0" smtClean="0"/>
              <a:t> ca </a:t>
            </a:r>
            <a:r>
              <a:rPr lang="en-US" altLang="ro-RO" sz="2400" dirty="0" err="1" smtClean="0"/>
              <a:t>toate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functiile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membre</a:t>
            </a:r>
            <a:r>
              <a:rPr lang="en-US" altLang="ro-RO" sz="2400" dirty="0" smtClean="0"/>
              <a:t> ale </a:t>
            </a:r>
            <a:r>
              <a:rPr lang="en-US" altLang="ro-RO" sz="2400" dirty="0" err="1" smtClean="0"/>
              <a:t>clasei</a:t>
            </a:r>
            <a:r>
              <a:rPr lang="en-US" altLang="ro-RO" sz="2400" dirty="0" smtClean="0"/>
              <a:t> Y au </a:t>
            </a:r>
            <a:r>
              <a:rPr lang="en-US" altLang="ro-RO" sz="2400" dirty="0" err="1" smtClean="0"/>
              <a:t>acces</a:t>
            </a:r>
            <a:r>
              <a:rPr lang="en-US" altLang="ro-RO" sz="2400" dirty="0" smtClean="0"/>
              <a:t> la </a:t>
            </a:r>
            <a:r>
              <a:rPr lang="en-US" altLang="ro-RO" sz="2400" dirty="0" err="1" smtClean="0"/>
              <a:t>membrii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privati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ai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clasei</a:t>
            </a:r>
            <a:r>
              <a:rPr lang="en-US" altLang="ro-RO" sz="2400" dirty="0" smtClean="0"/>
              <a:t> X.</a:t>
            </a:r>
          </a:p>
        </p:txBody>
      </p:sp>
      <p:sp>
        <p:nvSpPr>
          <p:cNvPr id="399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99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381000" y="2894587"/>
            <a:ext cx="4743450" cy="3631763"/>
            <a:chOff x="381000" y="2442150"/>
            <a:chExt cx="3657600" cy="3631763"/>
          </a:xfrm>
        </p:grpSpPr>
        <p:sp>
          <p:nvSpPr>
            <p:cNvPr id="7" name="Rectangle 6"/>
            <p:cNvSpPr/>
            <p:nvPr/>
          </p:nvSpPr>
          <p:spPr>
            <a:xfrm>
              <a:off x="381000" y="2442150"/>
              <a:ext cx="3657600" cy="3631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a, C1&amp;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get_x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 {return </a:t>
              </a:r>
              <a:r>
                <a:rPr lang="en-US" sz="2000" dirty="0" err="1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1561947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791200" y="3048000"/>
            <a:ext cx="3048000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err="1" smtClean="0">
                <a:solidFill>
                  <a:srgbClr val="800000"/>
                </a:solidFill>
                <a:ea typeface="Times New Roman"/>
                <a:cs typeface="Times New Roman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400000"/>
                </a:solidFill>
                <a:ea typeface="Times New Roman"/>
                <a:cs typeface="Times New Roman"/>
              </a:rPr>
              <a:t>main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{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C1 A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C2 B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 smtClean="0">
                <a:solidFill>
                  <a:srgbClr val="808030"/>
                </a:solidFill>
                <a:ea typeface="Times New Roman"/>
                <a:cs typeface="Times New Roman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set_x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 smtClean="0">
                <a:solidFill>
                  <a:srgbClr val="008C00"/>
                </a:solidFill>
                <a:ea typeface="Times New Roman"/>
                <a:cs typeface="Times New Roman"/>
              </a:rPr>
              <a:t>10,A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std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&lt;&lt;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 smtClean="0">
                <a:solidFill>
                  <a:srgbClr val="808030"/>
                </a:solidFill>
                <a:ea typeface="Times New Roman"/>
                <a:cs typeface="Times New Roman"/>
              </a:rPr>
              <a:t>.get_x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008C00"/>
                </a:solidFill>
                <a:ea typeface="Times New Roman"/>
                <a:cs typeface="Times New Roman"/>
              </a:rPr>
              <a:t>A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r>
              <a:rPr lang="en-US" sz="2000" dirty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inline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executie rapida</a:t>
            </a:r>
          </a:p>
          <a:p>
            <a:pPr eaLnBrk="1" hangingPunct="1"/>
            <a:r>
              <a:rPr lang="en-US" altLang="ro-RO" smtClean="0"/>
              <a:t>este o sugestie/cerere pentru compilator</a:t>
            </a:r>
          </a:p>
          <a:p>
            <a:pPr eaLnBrk="1" hangingPunct="1"/>
            <a:r>
              <a:rPr lang="en-US" altLang="ro-RO" smtClean="0"/>
              <a:t>pentru functii foarte mici</a:t>
            </a:r>
          </a:p>
          <a:p>
            <a:pPr eaLnBrk="1" hangingPunct="1"/>
            <a:r>
              <a:rPr lang="en-US" altLang="ro-RO" smtClean="0"/>
              <a:t>pot fi si membri ai unei clase</a:t>
            </a:r>
          </a:p>
        </p:txBody>
      </p:sp>
      <p:sp>
        <p:nvSpPr>
          <p:cNvPr id="4403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403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4648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ro-RO" kern="0" dirty="0" err="1" smtClean="0"/>
              <a:t>foarte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comune</a:t>
            </a:r>
            <a:r>
              <a:rPr lang="en-US" altLang="ro-RO" kern="0" dirty="0" smtClean="0"/>
              <a:t> in </a:t>
            </a:r>
            <a:r>
              <a:rPr lang="en-US" altLang="ro-RO" kern="0" dirty="0" err="1" smtClean="0"/>
              <a:t>clase</a:t>
            </a:r>
            <a:endParaRPr lang="en-US" altLang="ro-RO" kern="0" dirty="0" smtClean="0"/>
          </a:p>
          <a:p>
            <a:pPr eaLnBrk="1" hangingPunct="1"/>
            <a:r>
              <a:rPr lang="en-US" altLang="ro-RO" kern="0" dirty="0" err="1" smtClean="0"/>
              <a:t>doua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tipuri</a:t>
            </a:r>
            <a:r>
              <a:rPr lang="en-US" altLang="ro-RO" kern="0" dirty="0" smtClean="0"/>
              <a:t>: explicit (</a:t>
            </a:r>
            <a:r>
              <a:rPr lang="en-US" altLang="ro-RO" kern="0" dirty="0" smtClean="0">
                <a:solidFill>
                  <a:srgbClr val="FF0000"/>
                </a:solidFill>
              </a:rPr>
              <a:t>inline</a:t>
            </a:r>
            <a:r>
              <a:rPr lang="en-US" altLang="ro-RO" kern="0" dirty="0" smtClean="0"/>
              <a:t>) </a:t>
            </a:r>
            <a:r>
              <a:rPr lang="en-US" altLang="ro-RO" kern="0" dirty="0" err="1" smtClean="0"/>
              <a:t>si</a:t>
            </a:r>
            <a:r>
              <a:rPr lang="en-US" altLang="ro-RO" kern="0" dirty="0" smtClean="0"/>
              <a:t> implicit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smtClean="0"/>
              <a:t>Explicit inline</a:t>
            </a:r>
          </a:p>
        </p:txBody>
      </p:sp>
      <p:sp>
        <p:nvSpPr>
          <p:cNvPr id="419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19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565275"/>
            <a:ext cx="457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&gt;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0080"/>
                </a:solidFill>
              </a:rPr>
              <a:t>?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0080"/>
                </a:solidFill>
              </a:rPr>
              <a:t>: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10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20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99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88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419600" y="1565275"/>
            <a:ext cx="4572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4A43"/>
                </a:solidFill>
              </a:rPr>
              <a:t>#include </a:t>
            </a:r>
            <a:r>
              <a:rPr lang="en-US" sz="2000" dirty="0">
                <a:solidFill>
                  <a:srgbClr val="800000"/>
                </a:solidFill>
              </a:rPr>
              <a:t>&lt;</a:t>
            </a:r>
            <a:r>
              <a:rPr lang="en-US" sz="2000" dirty="0" err="1">
                <a:solidFill>
                  <a:srgbClr val="40015A"/>
                </a:solidFill>
              </a:rPr>
              <a:t>iostream</a:t>
            </a:r>
            <a:r>
              <a:rPr lang="en-US" sz="2000" dirty="0">
                <a:solidFill>
                  <a:srgbClr val="800000"/>
                </a:solidFill>
              </a:rPr>
              <a:t>&gt;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namespace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666616"/>
                </a:solidFill>
              </a:rPr>
              <a:t>std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0000"/>
                </a:solidFill>
              </a:rPr>
              <a:t>main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0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533400" y="1768019"/>
            <a:ext cx="4572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 smtClean="0">
                <a:solidFill>
                  <a:srgbClr val="800000"/>
                </a:solidFill>
              </a:rPr>
              <a:t>inline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 smtClean="0">
                <a:solidFill>
                  <a:srgbClr val="800000"/>
                </a:solidFill>
              </a:rPr>
              <a:t>inline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4505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506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smtClean="0"/>
              <a:t>Explicit inline in </a:t>
            </a:r>
            <a:r>
              <a:rPr lang="en-US" altLang="ro-RO" dirty="0" err="1" smtClean="0"/>
              <a:t>clase</a:t>
            </a:r>
            <a:endParaRPr lang="en-US" altLang="ro-RO" dirty="0" smtClean="0"/>
          </a:p>
        </p:txBody>
      </p:sp>
      <p:sp>
        <p:nvSpPr>
          <p:cNvPr id="2" name="Rectangle 1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686800" cy="1143000"/>
          </a:xfrm>
        </p:spPr>
        <p:txBody>
          <a:bodyPr/>
          <a:lstStyle/>
          <a:p>
            <a:pPr eaLnBrk="1" hangingPunct="1"/>
            <a:r>
              <a:rPr lang="ro-RO" altLang="ro-RO" sz="4000" dirty="0" smtClean="0"/>
              <a:t>Cuprinsul cursului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4290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 smtClean="0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 smtClean="0"/>
              <a:t>unctii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si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clase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prieten</a:t>
            </a:r>
            <a:endParaRPr lang="en-US" altLang="ro-RO" sz="2800" dirty="0" smtClean="0"/>
          </a:p>
          <a:p>
            <a:pPr>
              <a:defRPr/>
            </a:pPr>
            <a:r>
              <a:rPr lang="en-US" altLang="ro-RO" sz="2800" dirty="0" err="1" smtClean="0"/>
              <a:t>Functii</a:t>
            </a:r>
            <a:r>
              <a:rPr lang="en-US" altLang="ro-RO" sz="2800" dirty="0" smtClean="0"/>
              <a:t> inline</a:t>
            </a:r>
          </a:p>
          <a:p>
            <a:pPr>
              <a:defRPr/>
            </a:pPr>
            <a:r>
              <a:rPr lang="en-US" altLang="ro-RO" sz="2800" dirty="0" err="1" smtClean="0"/>
              <a:t>Constructori</a:t>
            </a:r>
            <a:r>
              <a:rPr lang="en-US" altLang="ro-RO" sz="2800" dirty="0" smtClean="0"/>
              <a:t> / destructor</a:t>
            </a:r>
            <a:endParaRPr lang="ro-RO" altLang="ro-RO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4000" smtClean="0"/>
              <a:t>Definirea functiilor inline implicit (in clase)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381000" y="1800225"/>
            <a:ext cx="6629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696969"/>
                </a:solidFill>
              </a:rPr>
              <a:t>// automatic inline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r>
              <a:rPr lang="ro-RO" sz="2000" dirty="0" smtClean="0">
                <a:solidFill>
                  <a:srgbClr val="603000"/>
                </a:solidFill>
              </a:rPr>
              <a:t>cout</a:t>
            </a:r>
            <a:r>
              <a:rPr lang="ro-RO" sz="2000" dirty="0" smtClean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 smtClean="0">
                <a:solidFill>
                  <a:srgbClr val="800000"/>
                </a:solidFill>
              </a:rPr>
              <a:t>"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  <p:sp>
        <p:nvSpPr>
          <p:cNvPr id="4608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608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 smtClean="0"/>
              <a:t>Constructori</a:t>
            </a:r>
            <a:r>
              <a:rPr lang="en-US" altLang="ro-RO" dirty="0" smtClean="0"/>
              <a:t>/</a:t>
            </a:r>
            <a:r>
              <a:rPr lang="en-US" altLang="ro-RO" dirty="0" err="1" smtClean="0"/>
              <a:t>Destructori</a:t>
            </a:r>
            <a:endParaRPr lang="en-US" altLang="ro-RO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altLang="ro-RO" dirty="0" smtClean="0">
                <a:latin typeface="+mj-lt"/>
              </a:rPr>
              <a:t>inițializare automat</a:t>
            </a:r>
            <a:r>
              <a:rPr lang="vi-VN" altLang="ro-RO" dirty="0" smtClean="0">
                <a:latin typeface="+mj-lt"/>
              </a:rPr>
              <a:t>ă</a:t>
            </a:r>
            <a:endParaRPr lang="en-US" altLang="ro-RO" dirty="0" smtClean="0">
              <a:latin typeface="+mj-lt"/>
            </a:endParaRPr>
          </a:p>
          <a:p>
            <a:pPr eaLnBrk="1" hangingPunct="1"/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prealabile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utilizarii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obiectelor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create</a:t>
            </a:r>
            <a:endParaRPr lang="ro-RO" altLang="ro-RO" dirty="0" smtClean="0">
              <a:latin typeface="+mj-lt"/>
            </a:endParaRPr>
          </a:p>
          <a:p>
            <a:pPr eaLnBrk="1" hangingPunct="1"/>
            <a:r>
              <a:rPr lang="ro-RO" altLang="ro-RO" dirty="0" smtClean="0">
                <a:latin typeface="+mj-lt"/>
              </a:rPr>
              <a:t>obiectele nu sunt statice</a:t>
            </a:r>
          </a:p>
          <a:p>
            <a:pPr eaLnBrk="1" hangingPunct="1"/>
            <a:r>
              <a:rPr lang="ro-RO" altLang="ro-RO" dirty="0" smtClean="0">
                <a:latin typeface="+mj-lt"/>
              </a:rPr>
              <a:t>constructor: funcție special</a:t>
            </a:r>
            <a:r>
              <a:rPr lang="vi-VN" altLang="ro-RO" dirty="0" smtClean="0">
                <a:latin typeface="+mj-lt"/>
              </a:rPr>
              <a:t>ă</a:t>
            </a:r>
            <a:r>
              <a:rPr lang="ro-RO" altLang="ro-RO" dirty="0" smtClean="0">
                <a:latin typeface="+mj-lt"/>
              </a:rPr>
              <a:t>, numele clasei</a:t>
            </a:r>
          </a:p>
          <a:p>
            <a:pPr eaLnBrk="1" hangingPunct="1"/>
            <a:r>
              <a:rPr lang="ro-RO" altLang="ro-RO" dirty="0" smtClean="0">
                <a:latin typeface="+mj-lt"/>
              </a:rPr>
              <a:t>constructorii nu pot întoarce valori (nu au tip de întoarcere)</a:t>
            </a:r>
          </a:p>
          <a:p>
            <a:pPr eaLnBrk="1" hangingPunct="1"/>
            <a:endParaRPr lang="ro-RO" altLang="ro-RO" dirty="0" smtClean="0">
              <a:latin typeface="+mj-lt"/>
            </a:endParaRP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Caracteristici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speciale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=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(~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declarare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nu se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specifica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tipul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returnat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mosteniti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apelati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derivate;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utiliza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pointeri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către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constructor / destructor;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avea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inclusiv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impliciti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supradefini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este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fără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discuții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ample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tarziu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creaza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un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preluand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valorile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corespunzatoare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altui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implicit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bit-cu-bit,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trebuie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redefinit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dinamic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64" name="Google Shape;664;p69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9"/>
          <p:cNvSpPr txBox="1"/>
          <p:nvPr/>
        </p:nvSpPr>
        <p:spPr>
          <a:xfrm>
            <a:off x="746496" y="1576101"/>
            <a:ext cx="7298963" cy="398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 err="1">
                <a:solidFill>
                  <a:srgbClr val="0000FF"/>
                </a:solidFill>
              </a:rPr>
              <a:t>Orice</a:t>
            </a:r>
            <a:r>
              <a:rPr lang="en-US" sz="1800" b="1" i="1" dirty="0">
                <a:solidFill>
                  <a:srgbClr val="0000FF"/>
                </a:solidFill>
              </a:rPr>
              <a:t> </a:t>
            </a:r>
            <a:r>
              <a:rPr lang="en-US" sz="1800" b="1" i="1" dirty="0" err="1">
                <a:solidFill>
                  <a:srgbClr val="0000FF"/>
                </a:solidFill>
              </a:rPr>
              <a:t>clasa</a:t>
            </a:r>
            <a:r>
              <a:rPr lang="en-US" sz="1800" b="1" i="1" dirty="0">
                <a:solidFill>
                  <a:srgbClr val="0000FF"/>
                </a:solidFill>
              </a:rPr>
              <a:t>, are by default:</a:t>
            </a:r>
            <a:endParaRPr sz="1600" b="1" i="1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initializare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destructor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operator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atribuire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argumente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defini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overload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mare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77" name="Google Shape;677;p7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66950"/>
            <a:ext cx="79248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66858" y="1447800"/>
            <a:ext cx="3610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i="1" dirty="0" err="1">
                <a:solidFill>
                  <a:srgbClr val="0000FF"/>
                </a:solidFill>
              </a:rPr>
              <a:t>Orice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b="1" i="1" dirty="0" err="1">
                <a:solidFill>
                  <a:srgbClr val="0000FF"/>
                </a:solidFill>
              </a:rPr>
              <a:t>clasa</a:t>
            </a:r>
            <a:r>
              <a:rPr lang="en-US" b="1" i="1" dirty="0">
                <a:solidFill>
                  <a:srgbClr val="0000FF"/>
                </a:solidFill>
              </a:rPr>
              <a:t>, are by default: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1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90" name="Google Shape;690;p71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71"/>
          <p:cNvSpPr txBox="1"/>
          <p:nvPr/>
        </p:nvSpPr>
        <p:spPr>
          <a:xfrm>
            <a:off x="387616" y="1327244"/>
            <a:ext cx="7800328" cy="34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necesitate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rescriere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970088"/>
            <a:ext cx="7313612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2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04" name="Google Shape;704;p72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72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08" name="Google Shape;708;p72"/>
          <p:cNvSpPr txBox="1"/>
          <p:nvPr/>
        </p:nvSpPr>
        <p:spPr>
          <a:xfrm>
            <a:off x="829440" y="1775645"/>
            <a:ext cx="7713683" cy="477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A(){x = -45;}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{this-&gt;x = x; this-&gt;y = 5.67;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/>
              <a:t>25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this -&gt; camp e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camp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simplu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this -&gt;z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z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x, float y) {this-&gt;x = x; this-&gt;y = y;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25";}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x, float y, string z) {this-&gt;x = x; this-&gt;y = y; z = z;}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() 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3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18" name="Google Shape;718;p73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3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22" name="Google Shape;722;p73"/>
          <p:cNvSpPr txBox="1"/>
          <p:nvPr/>
        </p:nvSpPr>
        <p:spPr>
          <a:xfrm>
            <a:off x="829440" y="1762255"/>
            <a:ext cx="8045677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-45, float y = 5.67, string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smtClean="0">
                <a:sym typeface="Arial"/>
              </a:rPr>
              <a:t>13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")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pt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{this-&gt;x = x; this-&gt;y = y; z = z;}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4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32" name="Google Shape;732;p74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4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constructor cu un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caz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special (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H.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Schildt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600"/>
          </a:p>
        </p:txBody>
      </p:sp>
      <p:sp>
        <p:nvSpPr>
          <p:cNvPr id="736" name="Google Shape;736;p74"/>
          <p:cNvSpPr txBox="1"/>
          <p:nvPr/>
        </p:nvSpPr>
        <p:spPr>
          <a:xfrm>
            <a:off x="580608" y="1907912"/>
            <a:ext cx="8128403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&gt;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X(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j) { a = j;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geta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 { return a;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ob = 99;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// passes 99 to j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ob.geta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(); // outputs 99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737" name="Google Shape;737;p74"/>
          <p:cNvSpPr txBox="1"/>
          <p:nvPr/>
        </p:nvSpPr>
        <p:spPr>
          <a:xfrm>
            <a:off x="5225472" y="2820392"/>
            <a:ext cx="2986038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conversie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date!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6413" y="76421"/>
            <a:ext cx="4571717" cy="5986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Facultatea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de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Matematică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şi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Informatică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Universitatea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din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Bucureşti</a:t>
            </a:r>
            <a:endParaRPr lang="en-US" sz="1600" spc="-1" dirty="0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 cstate="print"/>
          <a:stretch/>
        </p:blipFill>
        <p:spPr>
          <a:xfrm>
            <a:off x="8187944" y="76421"/>
            <a:ext cx="803316" cy="761597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106582" y="888639"/>
            <a:ext cx="5028235" cy="4059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" rIns="0" bIns="9144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b="1" spc="-1" dirty="0" err="1" smtClean="0">
                <a:solidFill>
                  <a:srgbClr val="0C1C1D"/>
                </a:solidFill>
                <a:latin typeface="Arial"/>
                <a:ea typeface="Arial"/>
              </a:rPr>
              <a:t>Birocratice</a:t>
            </a:r>
            <a:r>
              <a:rPr lang="en-US" sz="2500" b="1" spc="-1" dirty="0" smtClean="0">
                <a:solidFill>
                  <a:srgbClr val="0C1C1D"/>
                </a:solidFill>
                <a:latin typeface="Arial"/>
                <a:ea typeface="Arial"/>
              </a:rPr>
              <a:t>/</a:t>
            </a:r>
            <a:r>
              <a:rPr lang="en-US" sz="2500" b="1" spc="-1" dirty="0" err="1" smtClean="0">
                <a:solidFill>
                  <a:srgbClr val="0C1C1D"/>
                </a:solidFill>
                <a:latin typeface="Arial"/>
                <a:ea typeface="Arial"/>
              </a:rPr>
              <a:t>planificare</a:t>
            </a:r>
            <a:endParaRPr lang="en-US" sz="2500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05401" y="1684855"/>
            <a:ext cx="8586990" cy="46528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noAutofit/>
          </a:bodyPr>
          <a:lstStyle/>
          <a:p>
            <a:pPr marL="414726" indent="-414400">
              <a:lnSpc>
                <a:spcPct val="150000"/>
              </a:lnSpc>
              <a:buClr>
                <a:srgbClr val="000000"/>
              </a:buClr>
            </a:pP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Colocviu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examen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practic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 de 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): Data 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va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 fi 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anuntata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 (in 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principiu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, ultima 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saptamana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 de curs).</a:t>
            </a:r>
            <a:endParaRPr lang="en-US" sz="2200" b="1" spc="-1" dirty="0">
              <a:solidFill>
                <a:srgbClr val="FF0000"/>
              </a:solidFill>
              <a:latin typeface="Arial"/>
            </a:endParaRPr>
          </a:p>
          <a:p>
            <a:pPr marL="414726" indent="-414400">
              <a:lnSpc>
                <a:spcPct val="150000"/>
              </a:lnSpc>
            </a:pPr>
            <a:r>
              <a:rPr lang="en-US" sz="2200" b="1" spc="-1" dirty="0" smtClean="0">
                <a:solidFill>
                  <a:srgbClr val="FF0000"/>
                </a:solidFill>
                <a:latin typeface="Arial"/>
              </a:rPr>
              <a:t>Se </a:t>
            </a:r>
            <a:r>
              <a:rPr lang="en-US" sz="2200" b="1" spc="-1" dirty="0" err="1" smtClean="0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200" b="1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b="1" spc="-1" dirty="0" err="1" smtClean="0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200" b="1" spc="-1" dirty="0" smtClean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200" b="1" spc="-1" dirty="0" err="1" smtClean="0">
                <a:solidFill>
                  <a:srgbClr val="FF0000"/>
                </a:solidFill>
                <a:latin typeface="Arial"/>
              </a:rPr>
              <a:t>facultate</a:t>
            </a:r>
            <a:endParaRPr lang="en-US" sz="2200" b="1" spc="-1" dirty="0" smtClean="0">
              <a:solidFill>
                <a:srgbClr val="FF0000"/>
              </a:solidFill>
              <a:latin typeface="Arial"/>
            </a:endParaRPr>
          </a:p>
          <a:p>
            <a:pPr marL="414726" indent="-414400">
              <a:lnSpc>
                <a:spcPct val="150000"/>
              </a:lnSpc>
            </a:pP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Examen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scris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 POO (in 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sesiune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) </a:t>
            </a:r>
            <a:r>
              <a:rPr lang="en-US" sz="2200" b="1" spc="-1" dirty="0" smtClean="0">
                <a:solidFill>
                  <a:srgbClr val="FF0000"/>
                </a:solidFill>
                <a:latin typeface="Arial"/>
                <a:ea typeface="Arial"/>
              </a:rPr>
              <a:t>Data 9 </a:t>
            </a:r>
            <a:r>
              <a:rPr lang="en-US" sz="2200" b="1" spc="-1" dirty="0" err="1" smtClean="0">
                <a:solidFill>
                  <a:srgbClr val="FF0000"/>
                </a:solidFill>
                <a:latin typeface="Arial"/>
                <a:ea typeface="Arial"/>
              </a:rPr>
              <a:t>iunie</a:t>
            </a:r>
            <a:r>
              <a:rPr lang="en-US" sz="2200" b="1" spc="-1" dirty="0" smtClean="0">
                <a:solidFill>
                  <a:srgbClr val="FF0000"/>
                </a:solidFill>
                <a:latin typeface="Arial"/>
                <a:ea typeface="Arial"/>
              </a:rPr>
              <a:t> 2023 la </a:t>
            </a:r>
            <a:r>
              <a:rPr lang="en-US" sz="2200" b="1" spc="-1" dirty="0" err="1" smtClean="0">
                <a:solidFill>
                  <a:srgbClr val="FF0000"/>
                </a:solidFill>
                <a:latin typeface="Arial"/>
                <a:ea typeface="Arial"/>
              </a:rPr>
              <a:t>ora</a:t>
            </a:r>
            <a:r>
              <a:rPr lang="en-US" sz="2200" b="1" spc="-1" dirty="0" smtClean="0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lang="en-US" sz="2200" b="1" spc="-1" dirty="0" smtClean="0">
                <a:solidFill>
                  <a:srgbClr val="FF0000"/>
                </a:solidFill>
                <a:latin typeface="Arial"/>
                <a:ea typeface="Arial"/>
              </a:rPr>
              <a:t>9:00</a:t>
            </a:r>
            <a:endParaRPr lang="en-US" sz="2200" b="1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b="1" spc="-1" dirty="0">
                <a:solidFill>
                  <a:srgbClr val="FF0000"/>
                </a:solidFill>
              </a:rPr>
              <a:t>Se </a:t>
            </a:r>
            <a:r>
              <a:rPr lang="en-US" sz="2200" b="1" spc="-1" dirty="0" err="1">
                <a:solidFill>
                  <a:srgbClr val="FF0000"/>
                </a:solidFill>
              </a:rPr>
              <a:t>sustine</a:t>
            </a:r>
            <a:r>
              <a:rPr lang="en-US" sz="2200" b="1" spc="-1" dirty="0">
                <a:solidFill>
                  <a:srgbClr val="FF0000"/>
                </a:solidFill>
              </a:rPr>
              <a:t> </a:t>
            </a:r>
            <a:r>
              <a:rPr lang="en-US" sz="2200" b="1" spc="-1" dirty="0" err="1">
                <a:solidFill>
                  <a:srgbClr val="FF0000"/>
                </a:solidFill>
              </a:rPr>
              <a:t>fizic</a:t>
            </a:r>
            <a:r>
              <a:rPr lang="en-US" sz="2200" b="1" spc="-1" dirty="0">
                <a:solidFill>
                  <a:srgbClr val="FF0000"/>
                </a:solidFill>
              </a:rPr>
              <a:t> in </a:t>
            </a:r>
            <a:r>
              <a:rPr lang="en-US" sz="2200" b="1" spc="-1" dirty="0" err="1">
                <a:solidFill>
                  <a:srgbClr val="FF0000"/>
                </a:solidFill>
              </a:rPr>
              <a:t>facultate</a:t>
            </a:r>
            <a:endParaRPr lang="en-US" sz="2200" b="1" spc="-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200" spc="-1" dirty="0" smtClean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err="1" smtClean="0">
                <a:latin typeface="Arial"/>
              </a:rPr>
              <a:t>Examen</a:t>
            </a:r>
            <a:r>
              <a:rPr lang="en-US" sz="2200" spc="-1" dirty="0" smtClean="0">
                <a:latin typeface="Arial"/>
              </a:rPr>
              <a:t> LFA (</a:t>
            </a:r>
            <a:r>
              <a:rPr lang="en-US" sz="2200" spc="-1" dirty="0" err="1" smtClean="0">
                <a:latin typeface="Arial"/>
              </a:rPr>
              <a:t>seriile</a:t>
            </a:r>
            <a:r>
              <a:rPr lang="en-US" sz="2200" spc="-1" dirty="0" smtClean="0">
                <a:latin typeface="Arial"/>
              </a:rPr>
              <a:t> 13 </a:t>
            </a:r>
            <a:r>
              <a:rPr lang="en-US" sz="2200" spc="-1" dirty="0" err="1" smtClean="0">
                <a:latin typeface="Arial"/>
              </a:rPr>
              <a:t>si</a:t>
            </a:r>
            <a:r>
              <a:rPr lang="en-US" sz="2200" spc="-1" dirty="0" smtClean="0">
                <a:latin typeface="Arial"/>
              </a:rPr>
              <a:t> 15) in data de 15 </a:t>
            </a:r>
            <a:r>
              <a:rPr lang="en-US" sz="2200" spc="-1" dirty="0" err="1" smtClean="0">
                <a:latin typeface="Arial"/>
              </a:rPr>
              <a:t>iunie</a:t>
            </a:r>
            <a:r>
              <a:rPr lang="en-US" sz="2200" spc="-1" dirty="0" smtClean="0">
                <a:latin typeface="Arial"/>
              </a:rPr>
              <a:t> 2023 la </a:t>
            </a:r>
            <a:r>
              <a:rPr lang="en-US" sz="2200" spc="-1" dirty="0" err="1" smtClean="0">
                <a:latin typeface="Arial"/>
              </a:rPr>
              <a:t>ora</a:t>
            </a:r>
            <a:r>
              <a:rPr lang="en-US" sz="2200" spc="-1" dirty="0" smtClean="0">
                <a:latin typeface="Arial"/>
              </a:rPr>
              <a:t> </a:t>
            </a:r>
            <a:r>
              <a:rPr lang="en-US" sz="2200" spc="-1" dirty="0" smtClean="0">
                <a:latin typeface="Arial"/>
              </a:rPr>
              <a:t>9:00</a:t>
            </a:r>
            <a:endParaRPr lang="en-US" sz="2200" spc="-1" dirty="0" smtClean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latin typeface="Arial"/>
              </a:rPr>
              <a:t>In 2 </a:t>
            </a:r>
            <a:r>
              <a:rPr lang="en-US" sz="2200" spc="-1" dirty="0" err="1" smtClean="0">
                <a:latin typeface="Arial"/>
              </a:rPr>
              <a:t>saptamani</a:t>
            </a:r>
            <a:r>
              <a:rPr lang="en-US" sz="2200" spc="-1" dirty="0" smtClean="0">
                <a:latin typeface="Arial"/>
              </a:rPr>
              <a:t> </a:t>
            </a:r>
            <a:r>
              <a:rPr lang="en-US" sz="2200" spc="-1" dirty="0" err="1" smtClean="0">
                <a:latin typeface="Arial"/>
              </a:rPr>
              <a:t>datele</a:t>
            </a:r>
            <a:r>
              <a:rPr lang="en-US" sz="2200" spc="-1" dirty="0" smtClean="0">
                <a:latin typeface="Arial"/>
              </a:rPr>
              <a:t> </a:t>
            </a:r>
            <a:r>
              <a:rPr lang="en-US" sz="2200" spc="-1" dirty="0" err="1" smtClean="0">
                <a:latin typeface="Arial"/>
              </a:rPr>
              <a:t>acestea</a:t>
            </a:r>
            <a:r>
              <a:rPr lang="en-US" sz="2200" spc="-1" dirty="0" smtClean="0">
                <a:latin typeface="Arial"/>
              </a:rPr>
              <a:t> </a:t>
            </a:r>
            <a:r>
              <a:rPr lang="en-US" sz="2200" spc="-1" dirty="0" err="1" smtClean="0">
                <a:latin typeface="Arial"/>
              </a:rPr>
              <a:t>sunt</a:t>
            </a:r>
            <a:r>
              <a:rPr lang="en-US" sz="2200" spc="-1" dirty="0" smtClean="0">
                <a:latin typeface="Arial"/>
              </a:rPr>
              <a:t> fixate/</a:t>
            </a:r>
            <a:r>
              <a:rPr lang="en-US" sz="2200" spc="-1" dirty="0" err="1" smtClean="0">
                <a:latin typeface="Arial"/>
              </a:rPr>
              <a:t>finalizate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5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47" name="Google Shape;747;p75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75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Tablouri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1600"/>
          </a:p>
        </p:txBody>
      </p:sp>
      <p:sp>
        <p:nvSpPr>
          <p:cNvPr id="751" name="Google Shape;751;p75"/>
          <p:cNvSpPr txBox="1"/>
          <p:nvPr/>
        </p:nvSpPr>
        <p:spPr>
          <a:xfrm>
            <a:off x="497664" y="3690416"/>
            <a:ext cx="8460397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un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  <p:sp>
        <p:nvSpPr>
          <p:cNvPr id="752" name="Google Shape;752;p75"/>
          <p:cNvSpPr txBox="1"/>
          <p:nvPr/>
        </p:nvSpPr>
        <p:spPr>
          <a:xfrm>
            <a:off x="310223" y="2135216"/>
            <a:ext cx="8647620" cy="60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vector.</a:t>
            </a:r>
            <a:endParaRPr sz="1600"/>
          </a:p>
        </p:txBody>
      </p:sp>
      <p:sp>
        <p:nvSpPr>
          <p:cNvPr id="753" name="Google Shape;753;p75"/>
          <p:cNvSpPr txBox="1"/>
          <p:nvPr/>
        </p:nvSpPr>
        <p:spPr>
          <a:xfrm>
            <a:off x="2654208" y="2788060"/>
            <a:ext cx="4064202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X{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… 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{X(10,20) , X (1,2,3), X(0) };</a:t>
            </a:r>
            <a:endParaRPr sz="1600"/>
          </a:p>
        </p:txBody>
      </p:sp>
      <p:sp>
        <p:nvSpPr>
          <p:cNvPr id="754" name="Google Shape;754;p75"/>
          <p:cNvSpPr txBox="1"/>
          <p:nvPr/>
        </p:nvSpPr>
        <p:spPr>
          <a:xfrm>
            <a:off x="2322432" y="4105179"/>
            <a:ext cx="4064202" cy="190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X(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j) {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j;}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{10,15,20 };</a:t>
            </a:r>
            <a:endParaRPr sz="16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6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64" name="Google Shape;764;p76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76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68" name="Google Shape;768;p76"/>
          <p:cNvSpPr txBox="1"/>
          <p:nvPr/>
        </p:nvSpPr>
        <p:spPr>
          <a:xfrm>
            <a:off x="502889" y="1762255"/>
            <a:ext cx="5059638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0)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x =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&lt;&lt;"Constructor "&lt;&lt;x&lt;&lt;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~A()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&lt;&lt;"Destructor 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A(const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A&amp;o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x =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o.x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f_cu_referinta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(A&amp; ob3) 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A ob4(456);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f_fara_referinta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 ob6) 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A ob7(123);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 ob;</a:t>
            </a:r>
            <a:endParaRPr sz="1600"/>
          </a:p>
        </p:txBody>
      </p:sp>
      <p:sp>
        <p:nvSpPr>
          <p:cNvPr id="769" name="Google Shape;769;p76"/>
          <p:cNvSpPr txBox="1"/>
          <p:nvPr/>
        </p:nvSpPr>
        <p:spPr>
          <a:xfrm>
            <a:off x="5725748" y="2537569"/>
            <a:ext cx="3151763" cy="243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 ob1(20), ob2(55);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ob2.f_cu_referinta(ob1);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ob1.f_fara_referinta(</a:t>
            </a:r>
            <a:r>
              <a:rPr lang="en-US" sz="18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 ob5;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7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79" name="Google Shape;779;p77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77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83" name="Google Shape;783;p77"/>
          <p:cNvSpPr txBox="1"/>
          <p:nvPr/>
        </p:nvSpPr>
        <p:spPr>
          <a:xfrm>
            <a:off x="580608" y="1907912"/>
            <a:ext cx="8128403" cy="434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1)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domeniu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vizibilitate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ordinea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sens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invers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inaintea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locale,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primii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are ca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care nu 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transmis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activeaza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si,implicit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iesirea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distruge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destructor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1. Constructor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2. Constructor ob1;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3. Constructor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4. Constructor ob4; - ob3 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/alias-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ob1, nu se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nou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5. Destructor ob4;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6. Constructor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7. Constructor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8. Destructor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9. Destructor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10. Constructor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11. Destructor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12. Destructor ob2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13. Destructor ob1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14. Destructor ob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93" name="Google Shape;793;p7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8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97" name="Google Shape;797;p78"/>
          <p:cNvSpPr txBox="1"/>
          <p:nvPr/>
        </p:nvSpPr>
        <p:spPr>
          <a:xfrm>
            <a:off x="502889" y="1762255"/>
            <a:ext cx="7045070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A(){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B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B()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private: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B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constructor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apoi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propriu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07" name="Google Shape;807;p79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79"/>
          <p:cNvSpPr txBox="1"/>
          <p:nvPr/>
        </p:nvSpPr>
        <p:spPr>
          <a:xfrm>
            <a:off x="5376443" y="1768143"/>
            <a:ext cx="35430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11" name="Google Shape;811;p79"/>
          <p:cNvSpPr txBox="1"/>
          <p:nvPr/>
        </p:nvSpPr>
        <p:spPr>
          <a:xfrm>
            <a:off x="291742" y="1396879"/>
            <a:ext cx="5084674" cy="4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A(</a:t>
            </a:r>
            <a:r>
              <a:rPr lang="en-US" sz="1600" dirty="0" err="1"/>
              <a:t>int</a:t>
            </a:r>
            <a:r>
              <a:rPr lang="en-US" sz="1600" dirty="0"/>
              <a:t> x = 7){this-&gt;x = x; </a:t>
            </a:r>
            <a:r>
              <a:rPr lang="en-US" sz="1600" dirty="0" err="1"/>
              <a:t>cout</a:t>
            </a:r>
            <a:r>
              <a:rPr lang="en-US" sz="1600" dirty="0"/>
              <a:t>&lt;&lt;"Const "&lt;&lt;x&lt;&lt;</a:t>
            </a:r>
            <a:r>
              <a:rPr lang="en-US" sz="1600" dirty="0" err="1"/>
              <a:t>endl</a:t>
            </a:r>
            <a:r>
              <a:rPr lang="en-US" sz="1600" dirty="0"/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void </a:t>
            </a:r>
            <a:r>
              <a:rPr lang="en-US" sz="1600" dirty="0" err="1"/>
              <a:t>set_x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x){this-&gt;x = x;}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get_x</a:t>
            </a:r>
            <a:r>
              <a:rPr lang="en-US" sz="1600" dirty="0"/>
              <a:t>(){ return x;}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~A(){</a:t>
            </a:r>
            <a:r>
              <a:rPr lang="en-US" sz="1600" dirty="0" err="1"/>
              <a:t>cout</a:t>
            </a:r>
            <a:r>
              <a:rPr lang="en-US" sz="1600" dirty="0"/>
              <a:t>&lt;&lt;"</a:t>
            </a:r>
            <a:r>
              <a:rPr lang="en-US" sz="1600" dirty="0" err="1"/>
              <a:t>Dest</a:t>
            </a:r>
            <a:r>
              <a:rPr lang="en-US" sz="1600" dirty="0"/>
              <a:t> "&lt;&lt;x&lt;&lt;</a:t>
            </a:r>
            <a:r>
              <a:rPr lang="en-US" sz="1600" dirty="0" err="1"/>
              <a:t>endl</a:t>
            </a:r>
            <a:r>
              <a:rPr lang="en-US" sz="1600" dirty="0"/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void </a:t>
            </a:r>
            <a:r>
              <a:rPr lang="en-US" sz="1600" dirty="0" err="1"/>
              <a:t>afisare</a:t>
            </a:r>
            <a:r>
              <a:rPr lang="en-US" sz="1600" dirty="0"/>
              <a:t>(A ob)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ob.set_x</a:t>
            </a:r>
            <a:r>
              <a:rPr lang="en-US" sz="1600" dirty="0"/>
              <a:t>(10);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</a:t>
            </a:r>
            <a:r>
              <a:rPr lang="en-US" sz="1600" dirty="0" err="1"/>
              <a:t>ob.get_x</a:t>
            </a:r>
            <a:r>
              <a:rPr lang="en-US" sz="1600" dirty="0"/>
              <a:t>()&lt;&lt;</a:t>
            </a:r>
            <a:r>
              <a:rPr lang="en-US" sz="1600" dirty="0" err="1"/>
              <a:t>endl</a:t>
            </a:r>
            <a:r>
              <a:rPr lang="en-US" sz="1600" dirty="0"/>
              <a:t>;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int</a:t>
            </a:r>
            <a:r>
              <a:rPr lang="en-US" sz="1600" dirty="0"/>
              <a:t> main ( )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A o1;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&lt;&lt;o1.get_x()&lt;&lt;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afisare</a:t>
            </a:r>
            <a:r>
              <a:rPr lang="en-US" sz="1600" dirty="0"/>
              <a:t>(o1);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</a:t>
            </a:r>
            <a:endParaRPr sz="1600"/>
          </a:p>
        </p:txBody>
      </p:sp>
      <p:sp>
        <p:nvSpPr>
          <p:cNvPr id="812" name="Google Shape;812;p79"/>
          <p:cNvSpPr txBox="1"/>
          <p:nvPr/>
        </p:nvSpPr>
        <p:spPr>
          <a:xfrm>
            <a:off x="5439912" y="3039014"/>
            <a:ext cx="2541112" cy="147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Const 7 // </a:t>
            </a:r>
            <a:r>
              <a:rPr lang="en-US" sz="1600" dirty="0" err="1"/>
              <a:t>obiect</a:t>
            </a:r>
            <a:r>
              <a:rPr lang="en-US" sz="1600" dirty="0"/>
              <a:t> o1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7 // o1.get_x()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10 // in </a:t>
            </a:r>
            <a:r>
              <a:rPr lang="en-US" sz="1600" dirty="0" err="1"/>
              <a:t>functie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dk1"/>
                </a:solidFill>
              </a:rPr>
              <a:t>ob.get_x</a:t>
            </a:r>
            <a:r>
              <a:rPr lang="en-US" sz="1600" dirty="0">
                <a:solidFill>
                  <a:schemeClr val="dk1"/>
                </a:solidFill>
              </a:rPr>
              <a:t>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10 // ob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7 // o1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22" name="Google Shape;822;p8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80"/>
          <p:cNvSpPr txBox="1"/>
          <p:nvPr/>
        </p:nvSpPr>
        <p:spPr>
          <a:xfrm>
            <a:off x="5788919" y="2864290"/>
            <a:ext cx="3130809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26" name="Google Shape;826;p80"/>
          <p:cNvSpPr txBox="1"/>
          <p:nvPr/>
        </p:nvSpPr>
        <p:spPr>
          <a:xfrm>
            <a:off x="523502" y="1435071"/>
            <a:ext cx="4941808" cy="497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{ 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() {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&lt;&lt; "Inside constructor 1" &lt;&lt;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   ~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500" b="1" dirty="0"/>
              <a:t>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&lt;&lt; "Inside destructor 1" &lt;&lt;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; }</a:t>
            </a:r>
            <a:r>
              <a:rPr lang="en-US" sz="1600" dirty="0"/>
              <a:t>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class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{ 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   </a:t>
            </a:r>
            <a:r>
              <a:rPr lang="en-US" sz="1500" b="1" dirty="0" err="1">
                <a:solidFill>
                  <a:schemeClr val="dk1"/>
                </a:solidFill>
              </a:rPr>
              <a:t>cls</a:t>
            </a:r>
            <a:r>
              <a:rPr lang="en-US" sz="1500" b="1" dirty="0">
                <a:solidFill>
                  <a:schemeClr val="dk1"/>
                </a:solidFill>
              </a:rPr>
              <a:t> 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public: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constructor 2"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~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destructor 2"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};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class clss2 { 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 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</a:t>
            </a:r>
            <a:r>
              <a:rPr lang="en-US" sz="1500" b="1" dirty="0">
                <a:solidFill>
                  <a:schemeClr val="dk1"/>
                </a:solidFill>
              </a:rPr>
              <a:t> xxx;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public: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clss2()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constructor 3"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~clss2()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destructor 3"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};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 err="1">
                <a:solidFill>
                  <a:schemeClr val="dk1"/>
                </a:solidFill>
              </a:rPr>
              <a:t>int</a:t>
            </a:r>
            <a:r>
              <a:rPr lang="en-US" sz="1500" b="1" dirty="0">
                <a:solidFill>
                  <a:schemeClr val="dk1"/>
                </a:solidFill>
              </a:rPr>
              <a:t> main()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{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clss2 s;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Polimorfism pe constructori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foarte comun sa fie supraincarcati</a:t>
            </a:r>
          </a:p>
          <a:p>
            <a:r>
              <a:rPr lang="en-US" altLang="en-US" smtClean="0"/>
              <a:t>de ce?</a:t>
            </a:r>
          </a:p>
          <a:p>
            <a:pPr lvl="1"/>
            <a:r>
              <a:rPr lang="en-US" altLang="en-US" smtClean="0"/>
              <a:t>flexibilitate</a:t>
            </a:r>
          </a:p>
          <a:p>
            <a:pPr lvl="1"/>
            <a:r>
              <a:rPr lang="en-US" altLang="en-US" smtClean="0"/>
              <a:t>pentru a putea defini obiecte initializate si neinitializate</a:t>
            </a:r>
          </a:p>
          <a:p>
            <a:pPr lvl="1"/>
            <a:r>
              <a:rPr lang="en-US" altLang="en-US" smtClean="0"/>
              <a:t>constructori de copiere: copy constructors 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overload pe constructori: flexibilitate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putem avea mai multe posibilitati pentru initializarea/construirea unui obiect</a:t>
            </a:r>
          </a:p>
          <a:p>
            <a:r>
              <a:rPr lang="en-US" altLang="en-US" smtClean="0"/>
              <a:t>definim constructori pentru toate modurile de initializare</a:t>
            </a:r>
          </a:p>
          <a:p>
            <a:r>
              <a:rPr lang="en-US" altLang="en-US" smtClean="0"/>
              <a:t>daca se incearca initializarea intr-un alt fel (decat cele definite): eroare la compilare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polimorfism de constructori: obiecte initializate si ne-initializate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important pentru array-uri dinamice de obiecte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nu se pot initializa obiectele dintr-o lista alocata dinamic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asadar avem nevoie de posibilitatea de a crea obiecte neinitializate (din lista dinamica) si obiecte initializate (definite normal)</a:t>
            </a:r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7032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powers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en-US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>
                <a:solidFill>
                  <a:srgbClr val="696969"/>
                </a:solidFill>
              </a:rPr>
              <a:t>// overload constructor two ways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n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ofTwo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8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16</a:t>
            </a: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initialized</a:t>
            </a:r>
            <a:r>
              <a:rPr lang="ro-RO" sz="1600"/>
              <a:t> </a:t>
            </a:r>
            <a:r>
              <a:rPr lang="en-US" sz="160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uninitialized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4267200" y="0"/>
            <a:ext cx="48768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set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27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81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three: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dynamically allocate an array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powers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initialization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dynamic array with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 b="1" i="1">
                <a:solidFill>
                  <a:srgbClr val="FFFFFF"/>
                </a:solidFill>
              </a:rPr>
              <a:t>}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0"/>
            <a:ext cx="7772400" cy="1295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ofThree si lista p au nevoie de constructorul fara parametri</a:t>
            </a:r>
          </a:p>
        </p:txBody>
      </p:sp>
      <p:sp>
        <p:nvSpPr>
          <p:cNvPr id="327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Struct si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dirty="0" err="1" smtClean="0">
                <a:solidFill>
                  <a:srgbClr val="FF0000"/>
                </a:solidFill>
              </a:rPr>
              <a:t>singura</a:t>
            </a:r>
            <a:r>
              <a:rPr lang="en-US" altLang="ro-RO" dirty="0" smtClean="0">
                <a:solidFill>
                  <a:srgbClr val="FF0000"/>
                </a:solidFill>
              </a:rPr>
              <a:t> </a:t>
            </a:r>
            <a:r>
              <a:rPr lang="en-US" altLang="ro-RO" dirty="0" err="1" smtClean="0">
                <a:solidFill>
                  <a:srgbClr val="FF0000"/>
                </a:solidFill>
              </a:rPr>
              <a:t>diferenta</a:t>
            </a:r>
            <a:r>
              <a:rPr lang="en-US" altLang="ro-RO" dirty="0" smtClean="0">
                <a:solidFill>
                  <a:srgbClr val="FF0000"/>
                </a:solidFill>
              </a:rPr>
              <a:t>: </a:t>
            </a:r>
            <a:r>
              <a:rPr lang="en-US" altLang="ro-RO" dirty="0" err="1" smtClean="0">
                <a:solidFill>
                  <a:srgbClr val="FF0000"/>
                </a:solidFill>
              </a:rPr>
              <a:t>struct</a:t>
            </a:r>
            <a:r>
              <a:rPr lang="en-US" altLang="ro-RO" dirty="0" smtClean="0">
                <a:solidFill>
                  <a:srgbClr val="FF0000"/>
                </a:solidFill>
              </a:rPr>
              <a:t> are default </a:t>
            </a:r>
            <a:r>
              <a:rPr lang="en-US" altLang="ro-RO" dirty="0" err="1" smtClean="0">
                <a:solidFill>
                  <a:srgbClr val="FF0000"/>
                </a:solidFill>
              </a:rPr>
              <a:t>membri</a:t>
            </a:r>
            <a:r>
              <a:rPr lang="en-US" altLang="ro-RO" dirty="0" smtClean="0">
                <a:solidFill>
                  <a:srgbClr val="FF0000"/>
                </a:solidFill>
              </a:rPr>
              <a:t> ca public </a:t>
            </a:r>
            <a:r>
              <a:rPr lang="en-US" altLang="ro-RO" dirty="0" err="1" smtClean="0">
                <a:solidFill>
                  <a:srgbClr val="FF0000"/>
                </a:solidFill>
              </a:rPr>
              <a:t>iar</a:t>
            </a:r>
            <a:r>
              <a:rPr lang="en-US" altLang="ro-RO" dirty="0" smtClean="0">
                <a:solidFill>
                  <a:srgbClr val="FF0000"/>
                </a:solidFill>
              </a:rPr>
              <a:t> class ca private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struct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defineste</a:t>
            </a:r>
            <a:r>
              <a:rPr lang="en-US" altLang="ro-RO" dirty="0" smtClean="0"/>
              <a:t> o </a:t>
            </a:r>
            <a:r>
              <a:rPr lang="en-US" altLang="ro-RO" dirty="0" err="1" smtClean="0"/>
              <a:t>clasa</a:t>
            </a:r>
            <a:r>
              <a:rPr lang="en-US" altLang="ro-RO" dirty="0" smtClean="0"/>
              <a:t> (tip de date)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putem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avea</a:t>
            </a:r>
            <a:r>
              <a:rPr lang="en-US" altLang="ro-RO" dirty="0" smtClean="0"/>
              <a:t> in </a:t>
            </a:r>
            <a:r>
              <a:rPr lang="en-US" altLang="ro-RO" dirty="0" err="1" smtClean="0"/>
              <a:t>struct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functii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pentru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compatibilitate</a:t>
            </a:r>
            <a:r>
              <a:rPr lang="en-US" altLang="ro-RO" dirty="0" smtClean="0"/>
              <a:t> cu cod </a:t>
            </a:r>
            <a:r>
              <a:rPr lang="en-US" altLang="ro-RO" dirty="0" err="1" smtClean="0"/>
              <a:t>vechi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extensibilitate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b="1" dirty="0" smtClean="0">
                <a:solidFill>
                  <a:srgbClr val="FF0000"/>
                </a:solidFill>
              </a:rPr>
              <a:t>a nu se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folosi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pentru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clase</a:t>
            </a:r>
            <a:endParaRPr lang="en-US" altLang="ro-RO" b="1" dirty="0" smtClean="0">
              <a:solidFill>
                <a:srgbClr val="FF0000"/>
              </a:solidFill>
            </a:endParaRPr>
          </a:p>
        </p:txBody>
      </p:sp>
      <p:sp>
        <p:nvSpPr>
          <p:cNvPr id="266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66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polimorfism de constructori: constructorul de copiere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pot aparea probleme cand un obiect initializeaza un alt obiect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  <a:p>
            <a:pPr>
              <a:lnSpc>
                <a:spcPct val="80000"/>
              </a:lnSpc>
            </a:pPr>
            <a:r>
              <a:rPr lang="en-US" altLang="en-US" sz="2800" smtClean="0"/>
              <a:t>aici se copiaza toate campurile (starea) obiectului A in obiectul B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problema apare la alocare dinamica de memorie: A si B folosesc aceeasi zona de memorie pentru ca pointerii arata in acelasi loc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destructorul lui MyClass elibereaza aceeasi zona de memorie de doua ori (distruge A si B)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971800" y="2743200"/>
            <a:ext cx="2176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MyClass B = A;</a:t>
            </a:r>
          </a:p>
        </p:txBody>
      </p:sp>
      <p:sp>
        <p:nvSpPr>
          <p:cNvPr id="3379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constructorul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copiere</a:t>
            </a:r>
            <a:endParaRPr lang="en-US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aceeasi problema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apel de functie cu obiect ca parametru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apel de functie cu obiect ca variabila de intoarcere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in aceste cazuri un obiect temporar este creat, se copiaza prin constructorul de copiere in obiectul temporar, si apoi se continua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deci vor fi din nou doua distrugeri de obiecte din clasa respectiva (una pentru parametru, una pentru obiectul temporar)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0"/>
          <p:cNvSpPr/>
          <p:nvPr/>
        </p:nvSpPr>
        <p:spPr>
          <a:xfrm>
            <a:off x="76413" y="76421"/>
            <a:ext cx="4570356" cy="59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</a:t>
            </a:r>
            <a:r>
              <a:rPr lang="en-US" sz="16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endParaRPr sz="1600"/>
          </a:p>
        </p:txBody>
      </p:sp>
      <p:pic>
        <p:nvPicPr>
          <p:cNvPr id="589" name="Google Shape;589;p6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010" cy="76029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0"/>
          <p:cNvSpPr/>
          <p:nvPr/>
        </p:nvSpPr>
        <p:spPr>
          <a:xfrm>
            <a:off x="260969" y="1837724"/>
            <a:ext cx="8459853" cy="3988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Cazuri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utilizare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Initializare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=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(A);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void f(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{…}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intoarcere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… return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f();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face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târziu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constructorul de copiere</a:t>
            </a:r>
            <a:endParaRPr kumimoji="0" lang="en-US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putem redefini constructorul de copiere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o este obiectul din dreapta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putem avea mai multi parametri (dar trebuie sa definim valori implicite pentru ei)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&amp; este apel prin referinta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putem avea si atribuire (o1=o2;)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redefinim operatorii mai tarziu, putem redefini =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= diferit de initializare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14400" y="2057400"/>
            <a:ext cx="480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classname (</a:t>
            </a:r>
            <a:r>
              <a:rPr lang="en-US" altLang="en-US" sz="2400">
                <a:solidFill>
                  <a:srgbClr val="FF0000"/>
                </a:solidFill>
              </a:rPr>
              <a:t>const</a:t>
            </a:r>
            <a:r>
              <a:rPr lang="en-US" altLang="en-US" sz="2400"/>
              <a:t> </a:t>
            </a:r>
            <a:r>
              <a:rPr lang="en-US" altLang="en-US" sz="2400" i="1"/>
              <a:t>classname </a:t>
            </a:r>
            <a:r>
              <a:rPr lang="en-US" altLang="en-US" sz="2400">
                <a:solidFill>
                  <a:srgbClr val="FF0000"/>
                </a:solidFill>
              </a:rPr>
              <a:t>&amp;</a:t>
            </a:r>
            <a:r>
              <a:rPr lang="en-US" altLang="en-US" sz="2400" i="1"/>
              <a:t>o</a:t>
            </a:r>
            <a:r>
              <a:rPr lang="en-US" altLang="en-US" sz="2400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body of constructor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3584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cstdlib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sz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sz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size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8030"/>
                </a:solidFill>
              </a:rPr>
              <a:t>  </a:t>
            </a:r>
            <a:r>
              <a:rPr lang="ro-RO" sz="1600">
                <a:solidFill>
                  <a:srgbClr val="808030"/>
                </a:solidFill>
              </a:rPr>
              <a:t>~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  </a:t>
            </a: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&amp;&amp;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--)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create another array and initialize with num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num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invokes copy constructor</a:t>
            </a: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4495800" y="0"/>
            <a:ext cx="4191000" cy="2947988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5181600" y="4800600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r>
              <a:rPr lang="en-US" altLang="en-US" smtClean="0"/>
              <a:t>Observatie: constructorul de copiere este folosit doar la initializari</a:t>
            </a:r>
          </a:p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daca avem </a:t>
            </a:r>
          </a:p>
          <a:p>
            <a:pPr>
              <a:buFontTx/>
              <a:buNone/>
            </a:pPr>
            <a:r>
              <a:rPr lang="en-US" altLang="en-US" smtClean="0"/>
              <a:t>		array a(10); </a:t>
            </a:r>
          </a:p>
          <a:p>
            <a:pPr>
              <a:buFontTx/>
              <a:buNone/>
            </a:pPr>
            <a:r>
              <a:rPr lang="en-US" altLang="en-US" smtClean="0"/>
              <a:t>		array b(10); </a:t>
            </a:r>
          </a:p>
          <a:p>
            <a:pPr>
              <a:buFontTx/>
              <a:buNone/>
            </a:pPr>
            <a:r>
              <a:rPr lang="en-US" altLang="en-US" smtClean="0"/>
              <a:t>		b=a;</a:t>
            </a:r>
          </a:p>
          <a:p>
            <a:pPr lvl="1"/>
            <a:r>
              <a:rPr lang="en-US" altLang="en-US" smtClean="0"/>
              <a:t>nu este initializare, este copiere de stare</a:t>
            </a:r>
          </a:p>
          <a:p>
            <a:pPr lvl="1"/>
            <a:r>
              <a:rPr lang="en-US" altLang="en-US" smtClean="0"/>
              <a:t>este posibil sa trebuiasca redefinit si operatorul = (mai tarziu)</a:t>
            </a:r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1524000" y="4902200"/>
            <a:ext cx="5715000" cy="58420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</a:t>
            </a:r>
            <a:r>
              <a:rPr kumimoji="0" lang="en-US" alt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</a:t>
            </a: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320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Static,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clase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locale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Operatorul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functiilor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operatorilor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1000304"/>
            <a:ext cx="8229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1600" dirty="0">
                <a:solidFill>
                  <a:srgbClr val="696969"/>
                </a:solidFill>
              </a:rPr>
              <a:t>// </a:t>
            </a:r>
            <a:r>
              <a:rPr lang="en-US" sz="1600" dirty="0" err="1" smtClean="0">
                <a:solidFill>
                  <a:srgbClr val="696969"/>
                </a:solidFill>
              </a:rPr>
              <a:t>Utilizarea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unei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structuri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pentru</a:t>
            </a:r>
            <a:r>
              <a:rPr lang="en-US" sz="1600" dirty="0" smtClean="0">
                <a:solidFill>
                  <a:srgbClr val="696969"/>
                </a:solidFill>
              </a:rPr>
              <a:t> a </a:t>
            </a:r>
            <a:r>
              <a:rPr lang="en-US" sz="1600" dirty="0" err="1" smtClean="0">
                <a:solidFill>
                  <a:srgbClr val="696969"/>
                </a:solidFill>
              </a:rPr>
              <a:t>defini</a:t>
            </a:r>
            <a:r>
              <a:rPr lang="en-US" sz="1600" dirty="0" smtClean="0">
                <a:solidFill>
                  <a:srgbClr val="696969"/>
                </a:solidFill>
              </a:rPr>
              <a:t> o </a:t>
            </a:r>
            <a:r>
              <a:rPr lang="en-US" sz="1600" dirty="0" err="1" smtClean="0">
                <a:solidFill>
                  <a:srgbClr val="696969"/>
                </a:solidFill>
              </a:rPr>
              <a:t>clasa</a:t>
            </a:r>
            <a:r>
              <a:rPr lang="ro-RO" sz="1600" dirty="0" smtClean="0">
                <a:solidFill>
                  <a:srgbClr val="696969"/>
                </a:solidFill>
              </a:rPr>
              <a:t>.</a:t>
            </a:r>
            <a:r>
              <a:rPr lang="ro-RO" sz="1600" dirty="0" smtClean="0"/>
              <a:t> </a:t>
            </a:r>
            <a:endParaRPr lang="en-US" sz="1600" dirty="0" smtClean="0"/>
          </a:p>
          <a:p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cstring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struct</a:t>
            </a:r>
            <a:r>
              <a:rPr lang="ro-RO" sz="2000" dirty="0"/>
              <a:t> mystr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buildstr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</a:t>
            </a:r>
            <a:r>
              <a:rPr lang="ro-RO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endParaRPr lang="en-US" sz="2000" dirty="0" smtClean="0">
              <a:solidFill>
                <a:srgbClr val="800080"/>
              </a:solidFill>
            </a:endParaRPr>
          </a:p>
          <a:p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                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if</a:t>
            </a:r>
            <a:r>
              <a:rPr lang="ro-RO" sz="2000" dirty="0" smtClean="0">
                <a:solidFill>
                  <a:srgbClr val="808030"/>
                </a:solidFill>
              </a:rPr>
              <a:t>(!*</a:t>
            </a:r>
            <a:r>
              <a:rPr lang="ro-RO" sz="2000" dirty="0"/>
              <a:t>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str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00E6"/>
                </a:solidFill>
              </a:rPr>
              <a:t>'\0'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smtClean="0">
                <a:solidFill>
                  <a:srgbClr val="800000"/>
                </a:solidFill>
              </a:rPr>
              <a:t>           </a:t>
            </a:r>
            <a:r>
              <a:rPr lang="ro-RO" sz="2000" b="1" dirty="0" smtClean="0">
                <a:solidFill>
                  <a:srgbClr val="800000"/>
                </a:solidFill>
              </a:rPr>
              <a:t>else</a:t>
            </a:r>
            <a:r>
              <a:rPr lang="ro-RO" sz="2000" dirty="0" smtClean="0"/>
              <a:t> </a:t>
            </a:r>
            <a:r>
              <a:rPr lang="ro-RO" sz="2000" dirty="0">
                <a:solidFill>
                  <a:srgbClr val="603000"/>
                </a:solidFill>
              </a:rPr>
              <a:t>strcat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/>
              <a:t>str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 smtClean="0">
              <a:solidFill>
                <a:srgbClr val="80008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showstr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str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private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str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255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4495800" y="4306431"/>
            <a:ext cx="3886200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mystr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char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>
                <a:solidFill>
                  <a:srgbClr val="808030"/>
                </a:solidFill>
              </a:rPr>
              <a:t>[</a:t>
            </a:r>
            <a:r>
              <a:rPr lang="en-US" sz="2000" dirty="0">
                <a:solidFill>
                  <a:srgbClr val="008C00"/>
                </a:solidFill>
              </a:rPr>
              <a:t>255</a:t>
            </a:r>
            <a:r>
              <a:rPr lang="en-US" sz="2000" dirty="0">
                <a:solidFill>
                  <a:srgbClr val="808030"/>
                </a:solidFill>
              </a:rPr>
              <a:t>]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buildstr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>
                <a:solidFill>
                  <a:srgbClr val="800000"/>
                </a:solidFill>
              </a:rPr>
              <a:t>char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/>
              <a:t>s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96969"/>
                </a:solidFill>
              </a:rPr>
              <a:t>// public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showstr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endParaRPr lang="en-US" altLang="ro-RO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765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la fel ca struct</a:t>
            </a:r>
          </a:p>
          <a:p>
            <a:pPr eaLnBrk="1" hangingPunct="1"/>
            <a:r>
              <a:rPr lang="en-US" altLang="ro-RO" smtClean="0"/>
              <a:t>toate elementele de tip data folosesc aceeasi locatie de memorie</a:t>
            </a:r>
          </a:p>
          <a:p>
            <a:pPr eaLnBrk="1" hangingPunct="1"/>
            <a:r>
              <a:rPr lang="en-US" altLang="ro-RO" smtClean="0"/>
              <a:t>membrii sunt publici (by default)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81000" y="1398925"/>
            <a:ext cx="7848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union</a:t>
            </a:r>
            <a:r>
              <a:rPr lang="ro-RO" sz="2000" dirty="0"/>
              <a:t> swap_byte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un</a:t>
            </a:r>
            <a:r>
              <a:rPr lang="ro-RO" sz="2000" b="1" dirty="0" smtClean="0">
                <a:solidFill>
                  <a:srgbClr val="800000"/>
                </a:solidFill>
              </a:rPr>
              <a:t>signed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</a:t>
            </a:r>
            <a:r>
              <a:rPr lang="ro-RO" sz="2000" dirty="0" smtClean="0"/>
              <a:t>t</a:t>
            </a:r>
            <a:r>
              <a:rPr lang="en-US" sz="2000" dirty="0" smtClean="0"/>
              <a:t> </a:t>
            </a:r>
            <a:r>
              <a:rPr lang="ro-RO" sz="2000" dirty="0" smtClean="0">
                <a:solidFill>
                  <a:srgbClr val="808030"/>
                </a:solidFill>
              </a:rPr>
              <a:t>=</a:t>
            </a:r>
            <a:r>
              <a:rPr lang="ro-RO" sz="2000" dirty="0" smtClean="0"/>
              <a:t> </a:t>
            </a:r>
            <a:r>
              <a:rPr lang="ro-RO" sz="2000" dirty="0"/>
              <a:t>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 smtClean="0">
                <a:solidFill>
                  <a:srgbClr val="808030"/>
                </a:solidFill>
              </a:rPr>
              <a:t>]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 c</a:t>
            </a:r>
            <a:r>
              <a:rPr lang="ro-RO" sz="2000" dirty="0" smtClean="0">
                <a:solidFill>
                  <a:srgbClr val="808030"/>
                </a:solidFill>
              </a:rPr>
              <a:t>[</a:t>
            </a:r>
            <a:r>
              <a:rPr lang="ro-RO" sz="2000" dirty="0" smtClean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1</a:t>
            </a:r>
            <a:r>
              <a:rPr lang="ro-RO" sz="2000" dirty="0" smtClean="0">
                <a:solidFill>
                  <a:srgbClr val="808030"/>
                </a:solidFill>
              </a:rPr>
              <a:t>]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 </a:t>
            </a:r>
            <a:r>
              <a:rPr lang="ro-RO" sz="2000" dirty="0" smtClean="0"/>
              <a:t>c</a:t>
            </a:r>
            <a:r>
              <a:rPr lang="ro-RO" sz="2000" dirty="0" smtClean="0">
                <a:solidFill>
                  <a:srgbClr val="808030"/>
                </a:solidFill>
              </a:rPr>
              <a:t>[</a:t>
            </a:r>
            <a:r>
              <a:rPr lang="ro-RO" sz="2000" dirty="0" smtClean="0">
                <a:solidFill>
                  <a:srgbClr val="008C00"/>
                </a:solidFill>
              </a:rPr>
              <a:t>1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t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}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i</a:t>
            </a:r>
            <a:r>
              <a:rPr lang="ro-RO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 smtClean="0"/>
              <a:t> </a:t>
            </a:r>
            <a:r>
              <a:rPr lang="ro-RO" sz="2000" dirty="0" smtClean="0"/>
              <a:t>u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}</a:t>
            </a:r>
            <a:r>
              <a:rPr lang="ro-RO" sz="2000" dirty="0" smtClean="0"/>
              <a:t> </a:t>
            </a:r>
            <a:endParaRPr lang="en-US" altLang="ro-RO" sz="2000" b="1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show_word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/>
          </a:p>
          <a:p>
            <a:endParaRPr lang="en-US" sz="2000" b="1" dirty="0" smtClean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4267200" y="4306431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swap_byte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49034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show_word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r>
              <a:rPr lang="en-US" altLang="ro-RO" sz="2000" b="1" dirty="0" smtClean="0"/>
              <a:t>                                                  35519</a:t>
            </a:r>
            <a:endParaRPr lang="en-US" altLang="ro-RO" sz="2000" b="1" dirty="0"/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ca o </a:t>
            </a:r>
            <a:r>
              <a:rPr lang="en-US" altLang="ro-RO" dirty="0" err="1" smtClean="0"/>
              <a:t>clasa</a:t>
            </a:r>
            <a:endParaRPr lang="en-US" altLang="ro-RO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 smtClean="0"/>
              <a:t>union nu poate mosteni</a:t>
            </a:r>
          </a:p>
          <a:p>
            <a:pPr eaLnBrk="1" hangingPunct="1"/>
            <a:r>
              <a:rPr lang="en-US" altLang="ro-RO" sz="2800" smtClean="0"/>
              <a:t>nu se poate mosteni din union</a:t>
            </a:r>
          </a:p>
          <a:p>
            <a:pPr eaLnBrk="1" hangingPunct="1"/>
            <a:r>
              <a:rPr lang="en-US" altLang="ro-RO" sz="2800" smtClean="0"/>
              <a:t>nu poate avea functii virtuale (nu avem mostenire)</a:t>
            </a:r>
          </a:p>
          <a:p>
            <a:pPr eaLnBrk="1" hangingPunct="1"/>
            <a:r>
              <a:rPr lang="en-US" altLang="ro-RO" sz="2800" smtClean="0"/>
              <a:t>nu avem variabile de instanta statice</a:t>
            </a:r>
          </a:p>
          <a:p>
            <a:pPr eaLnBrk="1" hangingPunct="1"/>
            <a:r>
              <a:rPr lang="en-US" altLang="ro-RO" sz="2800" smtClean="0"/>
              <a:t>nu avem referinte in union</a:t>
            </a:r>
          </a:p>
          <a:p>
            <a:pPr eaLnBrk="1" hangingPunct="1"/>
            <a:r>
              <a:rPr lang="en-US" altLang="ro-RO" sz="2800" smtClean="0"/>
              <a:t>nu avem obiecte care fac overload pe =</a:t>
            </a:r>
          </a:p>
          <a:p>
            <a:pPr eaLnBrk="1" hangingPunct="1"/>
            <a:r>
              <a:rPr lang="en-US" altLang="ro-RO" sz="2800" smtClean="0"/>
              <a:t>obiecte cu (con/de)structor definiti nu pot fi membri in union</a:t>
            </a:r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nu au nume pentru tip</a:t>
            </a:r>
          </a:p>
          <a:p>
            <a:pPr eaLnBrk="1" hangingPunct="1"/>
            <a:r>
              <a:rPr lang="en-US" altLang="ro-RO" smtClean="0"/>
              <a:t>nu se pot declara obiecte de tipul respectiv</a:t>
            </a:r>
          </a:p>
          <a:p>
            <a:pPr eaLnBrk="1" hangingPunct="1"/>
            <a:r>
              <a:rPr lang="en-US" altLang="ro-RO" smtClean="0"/>
              <a:t>folosite pentru a spune compilatorului cum se aloc/procesez variabilele respective in memorie</a:t>
            </a:r>
          </a:p>
          <a:p>
            <a:pPr lvl="1" eaLnBrk="1" hangingPunct="1"/>
            <a:r>
              <a:rPr lang="en-US" altLang="ro-RO" smtClean="0"/>
              <a:t>folosesc aceeasi locatie de memorie</a:t>
            </a:r>
          </a:p>
          <a:p>
            <a:pPr eaLnBrk="1" hangingPunct="1"/>
            <a:r>
              <a:rPr lang="en-US" altLang="ro-RO" smtClean="0"/>
              <a:t>variabilele din union sunt accesibile ca si cum ar fi declarate in blocul respectiv</a:t>
            </a:r>
          </a:p>
          <a:p>
            <a:pPr eaLnBrk="1" hangingPunct="1"/>
            <a:endParaRPr lang="en-US" altLang="ro-RO" smtClean="0"/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C82B5A6D8C744B4C9639945D2D39F" ma:contentTypeVersion="0" ma:contentTypeDescription="Creați un document nou." ma:contentTypeScope="" ma:versionID="ad7c3ec5233386522c921bf9bb55c9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080d5c2d9aab64fc2d8514934b56b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3A2B42-FCBB-4C56-8E63-5972B54590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4485</TotalTime>
  <Words>3048</Words>
  <Application>Microsoft Office PowerPoint</Application>
  <PresentationFormat>On-screen Show (4:3)</PresentationFormat>
  <Paragraphs>760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Default Design</vt:lpstr>
      <vt:lpstr>1_Default Design</vt:lpstr>
      <vt:lpstr>3_ipc</vt:lpstr>
      <vt:lpstr>Slide 1</vt:lpstr>
      <vt:lpstr>Cuprinsul cursului</vt:lpstr>
      <vt:lpstr>Slide 3</vt:lpstr>
      <vt:lpstr>Struct si class</vt:lpstr>
      <vt:lpstr>Slide 5</vt:lpstr>
      <vt:lpstr>Union si class</vt:lpstr>
      <vt:lpstr>Union si class</vt:lpstr>
      <vt:lpstr>Union ca o clasa</vt:lpstr>
      <vt:lpstr>Union anonime</vt:lpstr>
      <vt:lpstr>Union anonime</vt:lpstr>
      <vt:lpstr>Union anonime</vt:lpstr>
      <vt:lpstr>Functii prieten</vt:lpstr>
      <vt:lpstr>Functii prieten pentru o clasa</vt:lpstr>
      <vt:lpstr>Functii prieten pentru mai multe clase</vt:lpstr>
      <vt:lpstr>Slide 15</vt:lpstr>
      <vt:lpstr>Clase prieten</vt:lpstr>
      <vt:lpstr>Functii inline</vt:lpstr>
      <vt:lpstr>Explicit inline</vt:lpstr>
      <vt:lpstr>Explicit inline in clase</vt:lpstr>
      <vt:lpstr>Definirea functiilor inline implicit (in clase)</vt:lpstr>
      <vt:lpstr>Constructori/Destructori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Polimorfism pe constructori</vt:lpstr>
      <vt:lpstr>overload pe constructori: flexibilitate</vt:lpstr>
      <vt:lpstr>polimorfism de constructori: obiecte initializate si ne-initializate</vt:lpstr>
      <vt:lpstr>Slide 39</vt:lpstr>
      <vt:lpstr>polimorfism de constructori: constructorul de copiere</vt:lpstr>
      <vt:lpstr>constructorul de copiere</vt:lpstr>
      <vt:lpstr>Slide 42</vt:lpstr>
      <vt:lpstr>putem redefini constructorul de copiere</vt:lpstr>
      <vt:lpstr>Slide 44</vt:lpstr>
      <vt:lpstr>Slide 45</vt:lpstr>
      <vt:lpstr>Perspective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Windows User</cp:lastModifiedBy>
  <cp:revision>270</cp:revision>
  <dcterms:created xsi:type="dcterms:W3CDTF">1601-01-01T00:00:00Z</dcterms:created>
  <dcterms:modified xsi:type="dcterms:W3CDTF">2023-03-06T19:04:41Z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0x0101008EEC82B5A6D8C744B4C9639945D2D39F</vt:lpwstr>
  </property>
</Properties>
</file>