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6328720" y="5340350"/>
            <a:ext cx="164275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342900" y="413385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508000" y="413844"/>
            <a:ext cx="11988800" cy="199171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508000" y="2405555"/>
            <a:ext cx="5816600" cy="699989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7999" y="2170112"/>
            <a:ext cx="119972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7999" y="633412"/>
            <a:ext cx="1199729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533400"/>
            <a:ext cx="11988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286000"/>
            <a:ext cx="11988800" cy="678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imgur.com/ZgaBuu7,Xq2dUtm,Z9Ykkg1,q5MmWAO#3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" name="Shape 60"/>
          <p:cNvSpPr/>
          <p:nvPr/>
        </p:nvSpPr>
        <p:spPr>
          <a:xfrm rot="16200000">
            <a:off x="6328720" y="5340350"/>
            <a:ext cx="164275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Group 6B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Evolution of brain and body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7566521" y="4140200"/>
            <a:ext cx="4955679" cy="24130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i="1"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i="0" sz="1800"/>
            </a:pPr>
            <a:r>
              <a:rPr i="1" sz="1600"/>
              <a:t>Iulia-Alexandra Lungu, Enrique Fernández Rodicio, Mathias Schmerling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Brain-body coevolution</a:t>
            </a:r>
            <a:endParaRPr sz="3570">
              <a:solidFill>
                <a:srgbClr val="D93E2B"/>
              </a:solidFill>
            </a:endParaRP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 racing scenario-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Brain-body coevolution</a:t>
            </a:r>
            <a:endParaRPr sz="3570">
              <a:solidFill>
                <a:srgbClr val="D93E2B"/>
              </a:solidFill>
            </a:endParaRP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-chasing scenario-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8" name="Shape 118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 evolution</a:t>
            </a:r>
            <a:endParaRPr sz="3570">
              <a:solidFill>
                <a:srgbClr val="D93E2B"/>
              </a:solidFill>
            </a:endParaRP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-racing scenario-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2" name="Shape 122"/>
          <p:cNvSpPr/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Brain evolution</a:t>
            </a:r>
            <a:endParaRPr sz="3570">
              <a:solidFill>
                <a:srgbClr val="D93E2B"/>
              </a:solidFill>
            </a:endParaRPr>
          </a:p>
          <a:p>
            <a:pPr lvl="0" defTabSz="297941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570">
                <a:solidFill>
                  <a:srgbClr val="D93E2B"/>
                </a:solidFill>
              </a:rPr>
              <a:t>- chasing scenario-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6" name="Shape 126"/>
          <p:cNvSpPr/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Conclusion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We evolved 2 types of robots - only body, body and brain</a:t>
            </a:r>
            <a:endParaRPr sz="3204">
              <a:solidFill>
                <a:srgbClr val="414141"/>
              </a:solidFill>
            </a:endParaRPr>
          </a:p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We explored different parameters - scenario, brain mutation rate</a:t>
            </a:r>
            <a:endParaRPr sz="3204">
              <a:solidFill>
                <a:srgbClr val="414141"/>
              </a:solidFill>
            </a:endParaRPr>
          </a:p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Most robots are primitive - body evolution is hard</a:t>
            </a:r>
            <a:endParaRPr sz="3204">
              <a:solidFill>
                <a:srgbClr val="414141"/>
              </a:solidFill>
            </a:endParaRPr>
          </a:p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Exploring the parameters is time-consuming</a:t>
            </a:r>
            <a:endParaRPr sz="3204">
              <a:solidFill>
                <a:srgbClr val="414141"/>
              </a:solidFill>
            </a:endParaRPr>
          </a:p>
          <a:p>
            <a:pPr lvl="0" marL="418211" indent="-418211" defTabSz="519937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Solution : </a:t>
            </a:r>
            <a:endParaRPr sz="3204">
              <a:solidFill>
                <a:srgbClr val="414141"/>
              </a:solidFill>
            </a:endParaRPr>
          </a:p>
          <a:p>
            <a:pPr lvl="2" marL="1254633" indent="-418211" defTabSz="519937">
              <a:spcBef>
                <a:spcPts val="21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design complex bodies by hand and evolve the controller</a:t>
            </a:r>
            <a:endParaRPr sz="3204">
              <a:solidFill>
                <a:srgbClr val="414141"/>
              </a:solidFill>
            </a:endParaRPr>
          </a:p>
          <a:p>
            <a:pPr lvl="2" marL="1254633" indent="-418211" defTabSz="519937">
              <a:spcBef>
                <a:spcPts val="2100"/>
              </a:spcBef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204">
                <a:solidFill>
                  <a:srgbClr val="414141"/>
                </a:solidFill>
              </a:rPr>
              <a:t>evolve the brain for simple bodies</a:t>
            </a:r>
          </a:p>
        </p:txBody>
      </p:sp>
      <p:sp>
        <p:nvSpPr>
          <p:cNvPr id="130" name="Shape 130"/>
          <p:cNvSpPr/>
          <p:nvPr>
            <p:ph type="sldNum" sz="quarter" idx="4294967295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1270000" y="4254500"/>
            <a:ext cx="1046480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References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http://imgur.com/ZgaBuu7,Xq2dUtm,Z9Ykkg1,q5MmWAO#3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RoboGen: Robot Generation through Artificial Evolution. J. Auerbach, D. Aydin, A. Maesani, P. Kornatowski, T. Cieslewski, G. Heitz, P. Fernando, I. Loshchilov, L. Daler and D. Floreano. Artificial Life 14: International Conference on the Synthesis and Simulation of Living Systems</a:t>
            </a:r>
            <a:r>
              <a:rPr sz="3600">
                <a:solidFill>
                  <a:srgbClr val="414141"/>
                </a:solidFill>
              </a:rPr>
              <a:t>, New York, NY, USA, July 30-August 2, 2014.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Outline	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</p:spPr>
        <p:txBody>
          <a:bodyPr/>
          <a:lstStyle/>
          <a:p>
            <a:pPr lvl="0" marL="187959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Motivation</a:t>
            </a:r>
            <a:endParaRPr sz="1600"/>
          </a:p>
          <a:p>
            <a:pPr lvl="0" marL="187959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Platforms - ludobots, webots; shortcomings</a:t>
            </a:r>
            <a:endParaRPr sz="1600"/>
          </a:p>
          <a:p>
            <a:pPr lvl="0" marL="187959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Robogen - what is it, references, how does it work- controller, body tree, config files</a:t>
            </a:r>
            <a:endParaRPr sz="1600"/>
          </a:p>
          <a:p>
            <a:pPr lvl="0" marL="187959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Explain parameters, scenarios</a:t>
            </a:r>
            <a:endParaRPr sz="1600"/>
          </a:p>
          <a:p>
            <a:pPr lvl="0" marL="187959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Body part examples</a:t>
            </a:r>
            <a:endParaRPr sz="1600"/>
          </a:p>
          <a:p>
            <a:pPr lvl="0" marL="187959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Body-brain coevolution, racing scenario</a:t>
            </a:r>
            <a:endParaRPr sz="1600"/>
          </a:p>
          <a:p>
            <a:pPr lvl="1" marL="399414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explain terrains, method, etc</a:t>
            </a:r>
            <a:endParaRPr sz="1600"/>
          </a:p>
          <a:p>
            <a:pPr lvl="1" marL="399414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videos</a:t>
            </a:r>
            <a:endParaRPr sz="1600"/>
          </a:p>
          <a:p>
            <a:pPr lvl="0" marL="187959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Body-brain coevolution, chasing scenario</a:t>
            </a:r>
            <a:endParaRPr sz="1600"/>
          </a:p>
          <a:p>
            <a:pPr lvl="1" marL="399414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explain terrains, method, etc</a:t>
            </a:r>
            <a:endParaRPr sz="1600"/>
          </a:p>
          <a:p>
            <a:pPr lvl="1" marL="399414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videos</a:t>
            </a:r>
            <a:endParaRPr sz="1600"/>
          </a:p>
          <a:p>
            <a:pPr lvl="0" marL="187959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Brain evolution</a:t>
            </a:r>
            <a:endParaRPr sz="1600"/>
          </a:p>
          <a:p>
            <a:pPr lvl="1" marL="399414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chasing scenario</a:t>
            </a:r>
            <a:endParaRPr sz="1600"/>
          </a:p>
          <a:p>
            <a:pPr lvl="1" marL="399414" indent="-187959" defTabSz="26288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racing scenario</a:t>
            </a:r>
            <a:endParaRPr sz="1600"/>
          </a:p>
          <a:p>
            <a:pPr lvl="0" marL="187959" indent="-187959" defTabSz="262888">
              <a:spcBef>
                <a:spcPts val="1000"/>
              </a:spcBef>
              <a:buClr>
                <a:srgbClr val="414141"/>
              </a:buClr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414141"/>
                </a:solidFill>
              </a:rPr>
              <a:t>Conclusion </a:t>
            </a:r>
          </a:p>
        </p:txBody>
      </p:sp>
      <p:sp>
        <p:nvSpPr>
          <p:cNvPr id="67" name="Shape 67"/>
          <p:cNvSpPr/>
          <p:nvPr>
            <p:ph type="sldNum" sz="quarter" idx="4294967295"/>
          </p:nvPr>
        </p:nvSpPr>
        <p:spPr>
          <a:xfrm>
            <a:off x="6381748" y="9258300"/>
            <a:ext cx="22860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Motivation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biologically realistic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outsourcing computation to morphology/environment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reducing designer bias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emergence of interesting features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better body-environment-controller compatibility</a:t>
            </a:r>
          </a:p>
        </p:txBody>
      </p:sp>
      <p:sp>
        <p:nvSpPr>
          <p:cNvPr id="71" name="Shape 7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Software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508000" y="2730500"/>
            <a:ext cx="5227936" cy="1974602"/>
          </a:xfrm>
          <a:prstGeom prst="rect">
            <a:avLst/>
          </a:prstGeom>
        </p:spPr>
        <p:txBody>
          <a:bodyPr/>
          <a:lstStyle/>
          <a:p>
            <a:pPr lvl="0" marL="295275" indent="-295275" defTabSz="43815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endParaRPr sz="2200"/>
          </a:p>
          <a:p>
            <a:pPr lvl="0" marL="360891" indent="-360891" defTabSz="43815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difficult to customise - only few body part types</a:t>
            </a:r>
            <a:endParaRPr sz="2200"/>
          </a:p>
          <a:p>
            <a:pPr lvl="0" marL="360891" indent="-360891" defTabSz="438150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impossible to evolve the body</a:t>
            </a:r>
          </a:p>
        </p:txBody>
      </p:sp>
      <p:sp>
        <p:nvSpPr>
          <p:cNvPr id="75" name="Shape 75"/>
          <p:cNvSpPr/>
          <p:nvPr>
            <p:ph type="sldNum" sz="quarter" idx="4294967295"/>
          </p:nvPr>
        </p:nvSpPr>
        <p:spPr>
          <a:xfrm>
            <a:off x="6381748" y="9258300"/>
            <a:ext cx="22860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  <p:sp>
        <p:nvSpPr>
          <p:cNvPr id="76" name="Shape 76"/>
          <p:cNvSpPr/>
          <p:nvPr/>
        </p:nvSpPr>
        <p:spPr>
          <a:xfrm>
            <a:off x="525684" y="2178050"/>
            <a:ext cx="4350944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Ludobots</a:t>
            </a:r>
          </a:p>
        </p:txBody>
      </p:sp>
      <p:sp>
        <p:nvSpPr>
          <p:cNvPr id="77" name="Shape 77"/>
          <p:cNvSpPr/>
          <p:nvPr/>
        </p:nvSpPr>
        <p:spPr>
          <a:xfrm>
            <a:off x="7967884" y="2178050"/>
            <a:ext cx="419624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90000"/>
              </a:lnSpc>
              <a:spcBef>
                <a:spcPts val="1600"/>
              </a:spcBef>
              <a:defRPr sz="56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Webots</a:t>
            </a:r>
          </a:p>
        </p:txBody>
      </p:sp>
      <p:sp>
        <p:nvSpPr>
          <p:cNvPr id="78" name="Shape 78"/>
          <p:cNvSpPr/>
          <p:nvPr/>
        </p:nvSpPr>
        <p:spPr>
          <a:xfrm>
            <a:off x="6841232" y="3276600"/>
            <a:ext cx="5353052" cy="69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360891" indent="-360891" algn="l" defTabSz="438150">
              <a:spcBef>
                <a:spcPts val="1300"/>
              </a:spcBef>
              <a:buClr>
                <a:srgbClr val="929292"/>
              </a:buClr>
              <a:buSzPct val="65000"/>
              <a:buFont typeface="Zapf Dingbats"/>
              <a:buChar char="❖"/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morphology was specified in XML files</a:t>
            </a:r>
          </a:p>
        </p:txBody>
      </p:sp>
      <p:pic>
        <p:nvPicPr>
          <p:cNvPr id="79" name="q5MmWA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150" y="4799161"/>
            <a:ext cx="5611570" cy="4424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xample_xml.png"/>
          <p:cNvPicPr/>
          <p:nvPr/>
        </p:nvPicPr>
        <p:blipFill>
          <a:blip r:embed="rId3">
            <a:extLst/>
          </a:blip>
          <a:srcRect l="4129" t="6519" r="43030" b="1610"/>
          <a:stretch>
            <a:fillRect/>
          </a:stretch>
        </p:blipFill>
        <p:spPr>
          <a:xfrm>
            <a:off x="6907709" y="3849034"/>
            <a:ext cx="5601169" cy="5477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Robogen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508000" y="2628900"/>
            <a:ext cx="7474744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developed by J. Auerbach, D. Aydin, A. Maesani, P. Kornatowski, T. Cieslewski, G. Heitz, P. Fernando, I. Loshchilov, L. Daler and D. Floreano.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two core components</a:t>
            </a:r>
            <a:endParaRPr sz="3600">
              <a:solidFill>
                <a:srgbClr val="414141"/>
              </a:solidFill>
            </a:endParaRPr>
          </a:p>
          <a:p>
            <a:pPr lvl="1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simulator - ODE</a:t>
            </a:r>
            <a:endParaRPr sz="3600">
              <a:solidFill>
                <a:srgbClr val="414141"/>
              </a:solidFill>
            </a:endParaRPr>
          </a:p>
          <a:p>
            <a:pPr lvl="1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evolution engine</a:t>
            </a:r>
          </a:p>
        </p:txBody>
      </p:sp>
      <p:pic>
        <p:nvPicPr>
          <p:cNvPr id="84" name="Screen Shot 2015-02-12 at 12.59.08-filtered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8634" y="3385727"/>
            <a:ext cx="3408167" cy="2982146"/>
          </a:xfrm>
          <a:prstGeom prst="rect">
            <a:avLst/>
          </a:prstGeom>
          <a:ln w="254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Robogen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0" y="2178050"/>
            <a:ext cx="5981700" cy="217581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controller - fully connected recurrent neural network</a:t>
            </a:r>
          </a:p>
        </p:txBody>
      </p:sp>
      <p:sp>
        <p:nvSpPr>
          <p:cNvPr id="88" name="Shape 88"/>
          <p:cNvSpPr/>
          <p:nvPr/>
        </p:nvSpPr>
        <p:spPr>
          <a:xfrm>
            <a:off x="7023100" y="2178050"/>
            <a:ext cx="5981700" cy="188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body- represented by a body tree</a:t>
            </a:r>
          </a:p>
        </p:txBody>
      </p:sp>
      <p:pic>
        <p:nvPicPr>
          <p:cNvPr id="89" name="AN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375150"/>
            <a:ext cx="5232400" cy="422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Screen Shot 2015-02-12 at 13.12.2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3100" y="4375150"/>
            <a:ext cx="5232400" cy="422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Body parts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317500" y="2171700"/>
            <a:ext cx="5816600" cy="635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wheels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whegs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core module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joints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light sensors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touch sensors</a:t>
            </a:r>
          </a:p>
        </p:txBody>
      </p:sp>
      <p:sp>
        <p:nvSpPr>
          <p:cNvPr id="94" name="Shape 94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  <p:pic>
        <p:nvPicPr>
          <p:cNvPr id="95" name="bodypart_awheel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3833" y="2324100"/>
            <a:ext cx="2536811" cy="296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bodypart_cor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4250" y="2324100"/>
            <a:ext cx="2694831" cy="296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bodypart_ligh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0650" y="5598410"/>
            <a:ext cx="4376014" cy="2850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bodypart_wheg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91009" y="2324100"/>
            <a:ext cx="2502875" cy="2969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bodypart_ahin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92826" y="5598410"/>
            <a:ext cx="2579996" cy="2850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Parameters evolution</a:t>
            </a:r>
          </a:p>
        </p:txBody>
      </p:sp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C4946"/>
                </a:solidFill>
              </a:rPr>
            </a:fld>
          </a:p>
        </p:txBody>
      </p:sp>
      <p:pic>
        <p:nvPicPr>
          <p:cNvPr id="103" name="Screen Shot 2015-02-12 at 13.22.58.png"/>
          <p:cNvPicPr/>
          <p:nvPr/>
        </p:nvPicPr>
        <p:blipFill>
          <a:blip r:embed="rId2">
            <a:extLst/>
          </a:blip>
          <a:srcRect l="0" t="39898" r="0" b="0"/>
          <a:stretch>
            <a:fillRect/>
          </a:stretch>
        </p:blipFill>
        <p:spPr>
          <a:xfrm>
            <a:off x="1405731" y="2453183"/>
            <a:ext cx="4427492" cy="2484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Screen Shot 2015-02-12 at 13.23.09-enhanced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0175" y="4926801"/>
            <a:ext cx="4438613" cy="3699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Screen Shot 2015-02-12 at 13.23.18-enhanced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3171" y="2607716"/>
            <a:ext cx="4427539" cy="3604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Screen Shot 2015-02-12 at 13.23.3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60790" y="6099295"/>
            <a:ext cx="4432301" cy="1949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7000"/>
              <a:t>Parameters simulator</a:t>
            </a:r>
          </a:p>
        </p:txBody>
      </p:sp>
      <p:pic>
        <p:nvPicPr>
          <p:cNvPr id="109" name="Screen Shot 2015-02-12 at 13.23.5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139" y="2851291"/>
            <a:ext cx="5376506" cy="5651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Screen Shot 2015-02-12 at 13.24.0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550" y="3892294"/>
            <a:ext cx="6010728" cy="356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