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6328720" y="5340350"/>
            <a:ext cx="164275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342900" y="413385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" name="Shape 45"/>
          <p:cNvSpPr/>
          <p:nvPr/>
        </p:nvSpPr>
        <p:spPr>
          <a:xfrm rot="16200000">
            <a:off x="6328720" y="5340350"/>
            <a:ext cx="164275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508000" y="3505200"/>
            <a:ext cx="72009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414141"/>
                </a:solidFill>
              </a:rPr>
              <a:t>Group 6B</a:t>
            </a:r>
          </a:p>
        </p:txBody>
      </p:sp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Evolution of brain and body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7566521" y="4140200"/>
            <a:ext cx="4955679" cy="24130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1200"/>
              </a:spcBef>
              <a:defRPr i="1"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i="0" sz="1800"/>
            </a:pPr>
            <a:r>
              <a:rPr i="1" sz="1600"/>
              <a:t>Iulia-Alexandra Lungu, Enrique Fernández Rodicio, Mathias Schmerling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Brain-body coevolution</a:t>
            </a:r>
            <a:endParaRPr sz="3570">
              <a:solidFill>
                <a:srgbClr val="D93E2B"/>
              </a:solidFill>
            </a:endParaRPr>
          </a:p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-chasing scenario-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7" name="Shape 97"/>
          <p:cNvSpPr/>
          <p:nvPr>
            <p:ph type="sldNum" sz="quarter" idx="4294967295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Brain evolution</a:t>
            </a:r>
            <a:endParaRPr sz="3570">
              <a:solidFill>
                <a:srgbClr val="D93E2B"/>
              </a:solidFill>
            </a:endParaRPr>
          </a:p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-racing scenario-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1" name="Shape 101"/>
          <p:cNvSpPr/>
          <p:nvPr>
            <p:ph type="sldNum" sz="quarter" idx="4294967295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Brain evolution</a:t>
            </a:r>
            <a:endParaRPr sz="3570">
              <a:solidFill>
                <a:srgbClr val="D93E2B"/>
              </a:solidFill>
            </a:endParaRPr>
          </a:p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- chasing scenario-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5" name="Shape 105"/>
          <p:cNvSpPr/>
          <p:nvPr>
            <p:ph type="sldNum" sz="quarter" idx="4294967295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Summary and conclusion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18211" indent="-418211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We evolved 2 types of robots - only body, body and brain</a:t>
            </a:r>
            <a:endParaRPr sz="3204">
              <a:solidFill>
                <a:srgbClr val="414141"/>
              </a:solidFill>
            </a:endParaRPr>
          </a:p>
          <a:p>
            <a:pPr lvl="0" marL="418211" indent="-418211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We explored different parameters - scenario, brain mutation rate</a:t>
            </a:r>
            <a:endParaRPr sz="3204">
              <a:solidFill>
                <a:srgbClr val="414141"/>
              </a:solidFill>
            </a:endParaRPr>
          </a:p>
          <a:p>
            <a:pPr lvl="0" marL="418211" indent="-418211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Most robots are primitive - body evolution is hard</a:t>
            </a:r>
            <a:endParaRPr sz="3204">
              <a:solidFill>
                <a:srgbClr val="414141"/>
              </a:solidFill>
            </a:endParaRPr>
          </a:p>
          <a:p>
            <a:pPr lvl="0" marL="418211" indent="-418211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Exploring the parameters is time-consuming</a:t>
            </a:r>
            <a:endParaRPr sz="3204">
              <a:solidFill>
                <a:srgbClr val="414141"/>
              </a:solidFill>
            </a:endParaRPr>
          </a:p>
          <a:p>
            <a:pPr lvl="0" marL="418211" indent="-418211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Solution : </a:t>
            </a:r>
            <a:endParaRPr sz="3204">
              <a:solidFill>
                <a:srgbClr val="414141"/>
              </a:solidFill>
            </a:endParaRPr>
          </a:p>
          <a:p>
            <a:pPr lvl="2" marL="1254633" indent="-418211" defTabSz="519937">
              <a:spcBef>
                <a:spcPts val="21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design complex bodies by hand and evolve the controller</a:t>
            </a:r>
            <a:endParaRPr sz="3204">
              <a:solidFill>
                <a:srgbClr val="414141"/>
              </a:solidFill>
            </a:endParaRPr>
          </a:p>
          <a:p>
            <a:pPr lvl="2" marL="1254633" indent="-418211" defTabSz="519937">
              <a:spcBef>
                <a:spcPts val="21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evolve the brain for simple bodies</a:t>
            </a:r>
          </a:p>
        </p:txBody>
      </p:sp>
      <p:sp>
        <p:nvSpPr>
          <p:cNvPr id="109" name="Shape 109"/>
          <p:cNvSpPr/>
          <p:nvPr>
            <p:ph type="sldNum" sz="quarter" idx="4294967295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270000" y="4254500"/>
            <a:ext cx="10464800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Thank you!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References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Outline	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11454" indent="-211454" defTabSz="262889">
              <a:spcBef>
                <a:spcPts val="10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19">
                <a:solidFill>
                  <a:srgbClr val="414141"/>
                </a:solidFill>
              </a:rPr>
              <a:t>Motivation</a:t>
            </a:r>
            <a:endParaRPr sz="1619">
              <a:solidFill>
                <a:srgbClr val="414141"/>
              </a:solidFill>
            </a:endParaRPr>
          </a:p>
          <a:p>
            <a:pPr lvl="0" marL="211454" indent="-211454" defTabSz="262889">
              <a:spcBef>
                <a:spcPts val="10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19">
                <a:solidFill>
                  <a:srgbClr val="414141"/>
                </a:solidFill>
              </a:rPr>
              <a:t>Platforms - ludobots, webots; shortcomings</a:t>
            </a:r>
            <a:endParaRPr sz="1619">
              <a:solidFill>
                <a:srgbClr val="414141"/>
              </a:solidFill>
            </a:endParaRPr>
          </a:p>
          <a:p>
            <a:pPr lvl="0" marL="211454" indent="-211454" defTabSz="262889">
              <a:spcBef>
                <a:spcPts val="10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19">
                <a:solidFill>
                  <a:srgbClr val="414141"/>
                </a:solidFill>
              </a:rPr>
              <a:t>Robogen - what is it, references, how does it work- controller, body tree, config files</a:t>
            </a:r>
            <a:endParaRPr sz="1619">
              <a:solidFill>
                <a:srgbClr val="414141"/>
              </a:solidFill>
            </a:endParaRPr>
          </a:p>
          <a:p>
            <a:pPr lvl="0" marL="211454" indent="-211454" defTabSz="262889">
              <a:spcBef>
                <a:spcPts val="10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19">
                <a:solidFill>
                  <a:srgbClr val="414141"/>
                </a:solidFill>
              </a:rPr>
              <a:t>Explain parameters, scenarios</a:t>
            </a:r>
            <a:endParaRPr sz="1619">
              <a:solidFill>
                <a:srgbClr val="414141"/>
              </a:solidFill>
            </a:endParaRPr>
          </a:p>
          <a:p>
            <a:pPr lvl="0" marL="211454" indent="-211454" defTabSz="262889">
              <a:spcBef>
                <a:spcPts val="10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19">
                <a:solidFill>
                  <a:srgbClr val="414141"/>
                </a:solidFill>
              </a:rPr>
              <a:t>Body part examples</a:t>
            </a:r>
            <a:endParaRPr sz="1619">
              <a:solidFill>
                <a:srgbClr val="414141"/>
              </a:solidFill>
            </a:endParaRPr>
          </a:p>
          <a:p>
            <a:pPr lvl="0" marL="211454" indent="-211454" defTabSz="262889">
              <a:spcBef>
                <a:spcPts val="10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19">
                <a:solidFill>
                  <a:srgbClr val="414141"/>
                </a:solidFill>
              </a:rPr>
              <a:t>Body-brain coevolution, racing scenario</a:t>
            </a:r>
            <a:endParaRPr sz="1619">
              <a:solidFill>
                <a:srgbClr val="414141"/>
              </a:solidFill>
            </a:endParaRPr>
          </a:p>
          <a:p>
            <a:pPr lvl="1" marL="422909" indent="-211454" defTabSz="262889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19">
                <a:solidFill>
                  <a:srgbClr val="414141"/>
                </a:solidFill>
              </a:rPr>
              <a:t>explain terrains, method, etc</a:t>
            </a:r>
            <a:endParaRPr sz="1619">
              <a:solidFill>
                <a:srgbClr val="414141"/>
              </a:solidFill>
            </a:endParaRPr>
          </a:p>
          <a:p>
            <a:pPr lvl="1" marL="422909" indent="-211454" defTabSz="262889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19">
                <a:solidFill>
                  <a:srgbClr val="414141"/>
                </a:solidFill>
              </a:rPr>
              <a:t>videos</a:t>
            </a:r>
            <a:endParaRPr sz="1619">
              <a:solidFill>
                <a:srgbClr val="414141"/>
              </a:solidFill>
            </a:endParaRPr>
          </a:p>
          <a:p>
            <a:pPr lvl="0" marL="211454" indent="-211454" defTabSz="262889">
              <a:spcBef>
                <a:spcPts val="10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19">
                <a:solidFill>
                  <a:srgbClr val="414141"/>
                </a:solidFill>
              </a:rPr>
              <a:t>Body-brain coevolution, chasing scenario</a:t>
            </a:r>
            <a:endParaRPr sz="1619">
              <a:solidFill>
                <a:srgbClr val="414141"/>
              </a:solidFill>
            </a:endParaRPr>
          </a:p>
          <a:p>
            <a:pPr lvl="1" marL="422909" indent="-211454" defTabSz="262889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19">
                <a:solidFill>
                  <a:srgbClr val="414141"/>
                </a:solidFill>
              </a:rPr>
              <a:t>explain terrains, method, etc</a:t>
            </a:r>
            <a:endParaRPr sz="1619">
              <a:solidFill>
                <a:srgbClr val="414141"/>
              </a:solidFill>
            </a:endParaRPr>
          </a:p>
          <a:p>
            <a:pPr lvl="1" marL="422909" indent="-211454" defTabSz="262889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19">
                <a:solidFill>
                  <a:srgbClr val="414141"/>
                </a:solidFill>
              </a:rPr>
              <a:t>videos</a:t>
            </a:r>
            <a:endParaRPr sz="1619">
              <a:solidFill>
                <a:srgbClr val="414141"/>
              </a:solidFill>
            </a:endParaRPr>
          </a:p>
          <a:p>
            <a:pPr lvl="0" marL="211454" indent="-211454" defTabSz="262889">
              <a:spcBef>
                <a:spcPts val="10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19">
                <a:solidFill>
                  <a:srgbClr val="414141"/>
                </a:solidFill>
              </a:rPr>
              <a:t>Brain evolution</a:t>
            </a:r>
            <a:endParaRPr sz="1619">
              <a:solidFill>
                <a:srgbClr val="414141"/>
              </a:solidFill>
            </a:endParaRPr>
          </a:p>
          <a:p>
            <a:pPr lvl="1" marL="422909" indent="-211454" defTabSz="262889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19">
                <a:solidFill>
                  <a:srgbClr val="414141"/>
                </a:solidFill>
              </a:rPr>
              <a:t>chasing scenario</a:t>
            </a:r>
            <a:endParaRPr sz="1619">
              <a:solidFill>
                <a:srgbClr val="414141"/>
              </a:solidFill>
            </a:endParaRPr>
          </a:p>
          <a:p>
            <a:pPr lvl="1" marL="422909" indent="-211454" defTabSz="262889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19">
                <a:solidFill>
                  <a:srgbClr val="414141"/>
                </a:solidFill>
              </a:rPr>
              <a:t>racing scenario</a:t>
            </a:r>
            <a:endParaRPr sz="1619">
              <a:solidFill>
                <a:srgbClr val="414141"/>
              </a:solidFill>
            </a:endParaRPr>
          </a:p>
          <a:p>
            <a:pPr lvl="0" marL="211454" indent="-211454" defTabSz="262889">
              <a:spcBef>
                <a:spcPts val="10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19">
                <a:solidFill>
                  <a:srgbClr val="414141"/>
                </a:solidFill>
              </a:rPr>
              <a:t>Conclusion </a:t>
            </a:r>
          </a:p>
        </p:txBody>
      </p:sp>
      <p:sp>
        <p:nvSpPr>
          <p:cNvPr id="52" name="Shape 52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Motivation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biologically realistic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outsourcing computation to morphology/environment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reducing designer bias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emergence of interesting features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better body-environment-controller compatibility</a:t>
            </a:r>
          </a:p>
        </p:txBody>
      </p:sp>
      <p:sp>
        <p:nvSpPr>
          <p:cNvPr id="56" name="Shape 56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60"/>
          <p:cNvGrpSpPr/>
          <p:nvPr/>
        </p:nvGrpSpPr>
        <p:grpSpPr>
          <a:xfrm>
            <a:off x="603036" y="4768849"/>
            <a:ext cx="4196240" cy="4810017"/>
            <a:chOff x="-126999" y="-88900"/>
            <a:chExt cx="4196238" cy="4810015"/>
          </a:xfrm>
        </p:grpSpPr>
        <p:pic>
          <p:nvPicPr>
            <p:cNvPr id="59" name="154894431_1197x1775.jpeg"/>
            <p:cNvPicPr/>
            <p:nvPr/>
          </p:nvPicPr>
          <p:blipFill>
            <a:blip r:embed="rId2">
              <a:extLst/>
            </a:blip>
            <a:srcRect l="0" t="11192" r="0" b="11080"/>
            <a:stretch>
              <a:fillRect/>
            </a:stretch>
          </p:blipFill>
          <p:spPr>
            <a:xfrm>
              <a:off x="0" y="0"/>
              <a:ext cx="3933279" cy="447981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8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4196239" cy="4810016"/>
            </a:xfrm>
            <a:prstGeom prst="rect">
              <a:avLst/>
            </a:prstGeom>
            <a:effectLst/>
          </p:spPr>
        </p:pic>
      </p:grpSp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Software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508000" y="2730500"/>
            <a:ext cx="5227936" cy="1974602"/>
          </a:xfrm>
          <a:prstGeom prst="rect">
            <a:avLst/>
          </a:prstGeom>
        </p:spPr>
        <p:txBody>
          <a:bodyPr/>
          <a:lstStyle/>
          <a:p>
            <a:pPr lvl="0" marL="295275" indent="-295275" defTabSz="438150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sz="2250">
              <a:solidFill>
                <a:srgbClr val="414141"/>
              </a:solidFill>
            </a:endParaRPr>
          </a:p>
          <a:p>
            <a:pPr lvl="0" marL="295275" indent="-295275" defTabSz="438150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414141"/>
                </a:solidFill>
              </a:rPr>
              <a:t>difficult to customise - only few body part types</a:t>
            </a:r>
            <a:endParaRPr sz="2250">
              <a:solidFill>
                <a:srgbClr val="414141"/>
              </a:solidFill>
            </a:endParaRPr>
          </a:p>
          <a:p>
            <a:pPr lvl="0" marL="295275" indent="-295275" defTabSz="438150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414141"/>
                </a:solidFill>
              </a:rPr>
              <a:t>impossible to evolve the body</a:t>
            </a:r>
          </a:p>
        </p:txBody>
      </p:sp>
      <p:sp>
        <p:nvSpPr>
          <p:cNvPr id="63" name="Shape 6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  <p:sp>
        <p:nvSpPr>
          <p:cNvPr id="64" name="Shape 64"/>
          <p:cNvSpPr/>
          <p:nvPr/>
        </p:nvSpPr>
        <p:spPr>
          <a:xfrm>
            <a:off x="525685" y="2178050"/>
            <a:ext cx="4350942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600"/>
              </a:spcBef>
              <a:defRPr sz="56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Ludobots</a:t>
            </a:r>
          </a:p>
        </p:txBody>
      </p:sp>
      <p:sp>
        <p:nvSpPr>
          <p:cNvPr id="65" name="Shape 65"/>
          <p:cNvSpPr/>
          <p:nvPr/>
        </p:nvSpPr>
        <p:spPr>
          <a:xfrm>
            <a:off x="7967885" y="2178050"/>
            <a:ext cx="4196239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1600"/>
              </a:spcBef>
              <a:defRPr sz="56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Webots</a:t>
            </a:r>
          </a:p>
        </p:txBody>
      </p:sp>
      <p:sp>
        <p:nvSpPr>
          <p:cNvPr id="66" name="Shape 66"/>
          <p:cNvSpPr/>
          <p:nvPr/>
        </p:nvSpPr>
        <p:spPr>
          <a:xfrm>
            <a:off x="6841232" y="3276600"/>
            <a:ext cx="5353051" cy="69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295275" indent="-295275" algn="l" defTabSz="438150">
              <a:spcBef>
                <a:spcPts val="1300"/>
              </a:spcBef>
              <a:buClr>
                <a:srgbClr val="929292"/>
              </a:buClr>
              <a:buSzPct val="65000"/>
              <a:buFont typeface="Zapf Dingbats"/>
              <a:buChar char="❖"/>
              <a:defRPr sz="225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414141"/>
                </a:solidFill>
              </a:rPr>
              <a:t>morphology was specified in XML files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0"/>
          <p:cNvGrpSpPr/>
          <p:nvPr/>
        </p:nvGrpSpPr>
        <p:grpSpPr>
          <a:xfrm>
            <a:off x="6692900" y="2565400"/>
            <a:ext cx="5842000" cy="6680200"/>
            <a:chOff x="-127000" y="-88900"/>
            <a:chExt cx="5842000" cy="6680200"/>
          </a:xfrm>
        </p:grpSpPr>
        <p:pic>
          <p:nvPicPr>
            <p:cNvPr id="69" name="154894431_1197x1775.jpeg"/>
            <p:cNvPicPr/>
            <p:nvPr/>
          </p:nvPicPr>
          <p:blipFill>
            <a:blip r:embed="rId2">
              <a:extLst/>
            </a:blip>
            <a:srcRect l="0" t="11192" r="0" b="11080"/>
            <a:stretch>
              <a:fillRect/>
            </a:stretch>
          </p:blipFill>
          <p:spPr>
            <a:xfrm>
              <a:off x="0" y="0"/>
              <a:ext cx="5575300" cy="6350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8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5842000" cy="6680200"/>
            </a:xfrm>
            <a:prstGeom prst="rect">
              <a:avLst/>
            </a:prstGeom>
            <a:effectLst/>
          </p:spPr>
        </p:pic>
      </p:grpSp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Webots</a:t>
            </a:r>
          </a:p>
        </p:txBody>
      </p:sp>
      <p:sp>
        <p:nvSpPr>
          <p:cNvPr id="72" name="Shape 72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Robogen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6404" indent="-446404" defTabSz="55499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414141"/>
                </a:solidFill>
              </a:rPr>
              <a:t>developed by J. Auerbach, D. Aydin, A. Maesani, P. Kornatowski, T. Cieslewski, G. Heitz, P. Fernando, I. Loshchilov, L. Daler and D. Floreano.</a:t>
            </a:r>
            <a:endParaRPr sz="3420">
              <a:solidFill>
                <a:srgbClr val="414141"/>
              </a:solidFill>
            </a:endParaRPr>
          </a:p>
          <a:p>
            <a:pPr lvl="0" marL="446404" indent="-446404" defTabSz="55499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414141"/>
                </a:solidFill>
              </a:rPr>
              <a:t>two core components</a:t>
            </a:r>
            <a:endParaRPr sz="3420">
              <a:solidFill>
                <a:srgbClr val="414141"/>
              </a:solidFill>
            </a:endParaRPr>
          </a:p>
          <a:p>
            <a:pPr lvl="1" marL="892809" indent="-446404" defTabSz="554990">
              <a:spcBef>
                <a:spcPts val="22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414141"/>
                </a:solidFill>
              </a:rPr>
              <a:t>simulator - ODE</a:t>
            </a:r>
            <a:endParaRPr sz="3420">
              <a:solidFill>
                <a:srgbClr val="414141"/>
              </a:solidFill>
            </a:endParaRPr>
          </a:p>
          <a:p>
            <a:pPr lvl="1" marL="892809" indent="-446404" defTabSz="554990">
              <a:spcBef>
                <a:spcPts val="22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414141"/>
                </a:solidFill>
              </a:rPr>
              <a:t>evolution engine</a:t>
            </a:r>
            <a:endParaRPr sz="3420">
              <a:solidFill>
                <a:srgbClr val="414141"/>
              </a:solidFill>
            </a:endParaRPr>
          </a:p>
          <a:p>
            <a:pPr lvl="0" marL="446404" indent="-446404" defTabSz="55499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414141"/>
                </a:solidFill>
              </a:rPr>
              <a:t>controller - fully connected recurrent neural network</a:t>
            </a:r>
            <a:endParaRPr sz="3420">
              <a:solidFill>
                <a:srgbClr val="414141"/>
              </a:solidFill>
            </a:endParaRPr>
          </a:p>
          <a:p>
            <a:pPr lvl="0" marL="446404" indent="-446404" defTabSz="55499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414141"/>
                </a:solidFill>
              </a:rPr>
              <a:t>body- represented by a body tree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9"/>
          <p:cNvGrpSpPr/>
          <p:nvPr/>
        </p:nvGrpSpPr>
        <p:grpSpPr>
          <a:xfrm>
            <a:off x="6692900" y="2565400"/>
            <a:ext cx="5842000" cy="6680200"/>
            <a:chOff x="-127000" y="-88900"/>
            <a:chExt cx="5842000" cy="6680200"/>
          </a:xfrm>
        </p:grpSpPr>
        <p:pic>
          <p:nvPicPr>
            <p:cNvPr id="78" name="154894431_1197x1775.jpeg"/>
            <p:cNvPicPr/>
            <p:nvPr/>
          </p:nvPicPr>
          <p:blipFill>
            <a:blip r:embed="rId2">
              <a:extLst/>
            </a:blip>
            <a:srcRect l="0" t="11192" r="0" b="11080"/>
            <a:stretch>
              <a:fillRect/>
            </a:stretch>
          </p:blipFill>
          <p:spPr>
            <a:xfrm>
              <a:off x="0" y="0"/>
              <a:ext cx="5575300" cy="6350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5842000" cy="6680200"/>
            </a:xfrm>
            <a:prstGeom prst="rect">
              <a:avLst/>
            </a:prstGeom>
            <a:effectLst/>
          </p:spPr>
        </p:pic>
      </p:grp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Body parts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wheels</a:t>
            </a:r>
            <a:endParaRPr sz="3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whegs</a:t>
            </a:r>
            <a:endParaRPr sz="3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core module</a:t>
            </a:r>
            <a:endParaRPr sz="3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light sensors</a:t>
            </a:r>
            <a:endParaRPr sz="3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joints</a:t>
            </a:r>
          </a:p>
        </p:txBody>
      </p:sp>
      <p:sp>
        <p:nvSpPr>
          <p:cNvPr id="82" name="Shape 82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6"/>
          <p:cNvGrpSpPr/>
          <p:nvPr/>
        </p:nvGrpSpPr>
        <p:grpSpPr>
          <a:xfrm>
            <a:off x="6692900" y="2565400"/>
            <a:ext cx="5842000" cy="6680200"/>
            <a:chOff x="-127000" y="-88900"/>
            <a:chExt cx="5842000" cy="6680200"/>
          </a:xfrm>
        </p:grpSpPr>
        <p:pic>
          <p:nvPicPr>
            <p:cNvPr id="85" name="154894431_1197x1775.jpeg"/>
            <p:cNvPicPr/>
            <p:nvPr/>
          </p:nvPicPr>
          <p:blipFill>
            <a:blip r:embed="rId2">
              <a:extLst/>
            </a:blip>
            <a:srcRect l="0" t="11192" r="0" b="11080"/>
            <a:stretch>
              <a:fillRect/>
            </a:stretch>
          </p:blipFill>
          <p:spPr>
            <a:xfrm>
              <a:off x="0" y="0"/>
              <a:ext cx="5575300" cy="6350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4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5842000" cy="6680200"/>
            </a:xfrm>
            <a:prstGeom prst="rect">
              <a:avLst/>
            </a:prstGeom>
            <a:effectLst/>
          </p:spPr>
        </p:pic>
      </p:grpSp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79044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sz="5740">
                <a:solidFill>
                  <a:srgbClr val="D93E2B"/>
                </a:solidFill>
              </a:rPr>
              <a:t>Robogen</a:t>
            </a:r>
            <a:endParaRPr sz="5740">
              <a:solidFill>
                <a:srgbClr val="D93E2B"/>
              </a:solidFill>
            </a:endParaRPr>
          </a:p>
          <a:p>
            <a:pPr lvl="0" algn="l" defTabSz="479044">
              <a:lnSpc>
                <a:spcPct val="11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i="1" sz="1968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									parameters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add photo, highlight explored parameters for the evolution engine and for the simulator separately</a:t>
            </a:r>
          </a:p>
        </p:txBody>
      </p:sp>
      <p:sp>
        <p:nvSpPr>
          <p:cNvPr id="89" name="Shape 89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Brain-body coevolution</a:t>
            </a:r>
            <a:endParaRPr sz="3570">
              <a:solidFill>
                <a:srgbClr val="D93E2B"/>
              </a:solidFill>
            </a:endParaRPr>
          </a:p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- racing scenario-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3" name="Shape 9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