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7" r:id="rId13"/>
    <p:sldId id="275" r:id="rId14"/>
    <p:sldId id="276" r:id="rId15"/>
    <p:sldId id="266" r:id="rId16"/>
    <p:sldId id="267" r:id="rId17"/>
    <p:sldId id="268" r:id="rId18"/>
    <p:sldId id="269" r:id="rId19"/>
    <p:sldId id="270" r:id="rId20"/>
    <p:sldId id="271" r:id="rId21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621000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6328720" y="5340350"/>
            <a:ext cx="164275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342900" y="413385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508000" y="413844"/>
            <a:ext cx="11988800" cy="199171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508000" y="2405555"/>
            <a:ext cx="5816600" cy="699989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7999" y="2170112"/>
            <a:ext cx="119972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7999" y="633412"/>
            <a:ext cx="119972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533400"/>
            <a:ext cx="11988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11988800" cy="678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mgur.com/ZgaBuu7,Xq2dUtm,Z9Ykkg1,q5MmWAO#3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6200000">
            <a:off x="6328720" y="5340350"/>
            <a:ext cx="164275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Group 6B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Evolution of brain and body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566521" y="4140200"/>
            <a:ext cx="4955679" cy="24130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sz="16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i="0"/>
            </a:pPr>
            <a:r>
              <a:rPr sz="1600" i="1"/>
              <a:t>Iulia-Alexandra Lungu, Enrique Fernández Rodicio, Mathias Schmerling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Brain-body coevolution</a:t>
            </a: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- racing scenario-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Goal: The robot has to cover the maximal distance within a given time, in this case 8 seconds.</a:t>
            </a:r>
          </a:p>
          <a:p>
            <a:pPr lvl="0"/>
            <a:r>
              <a:rPr lang="en-GB" dirty="0" smtClean="0"/>
              <a:t>Brain and body will be evolved together.</a:t>
            </a:r>
          </a:p>
          <a:p>
            <a:pPr lvl="0"/>
            <a:r>
              <a:rPr lang="en-GB" dirty="0" smtClean="0"/>
              <a:t>Random initial robot.</a:t>
            </a:r>
          </a:p>
          <a:p>
            <a:pPr lvl="0"/>
            <a:r>
              <a:rPr lang="en-GB" dirty="0" smtClean="0"/>
              <a:t>Three test environments, three seed values.</a:t>
            </a:r>
          </a:p>
          <a:p>
            <a:pPr lvl="0"/>
            <a:endParaRPr lang="en-GB" dirty="0" smtClean="0"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10</a:t>
            </a:fld>
            <a:endParaRPr>
              <a:solidFill>
                <a:srgbClr val="4C4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900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Brain-body coevolution</a:t>
            </a: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- racing scenario-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 sz="2400" dirty="0" smtClean="0"/>
              <a:t>Three different environments:</a:t>
            </a:r>
          </a:p>
          <a:p>
            <a:pPr marL="469900" lvl="1" indent="0" algn="ctr">
              <a:buNone/>
            </a:pPr>
            <a:r>
              <a:rPr lang="en-GB" sz="2400" dirty="0" smtClean="0"/>
              <a:t>     Plain surface                  Light density of obstacles           High density of obstacles</a:t>
            </a:r>
          </a:p>
          <a:p>
            <a:pPr marL="469900" lvl="1" indent="0" algn="ctr">
              <a:buNone/>
            </a:pPr>
            <a:endParaRPr lang="en-GB" sz="2400" dirty="0" smtClean="0"/>
          </a:p>
          <a:p>
            <a:pPr marL="469900" lvl="1" indent="0" algn="ctr">
              <a:buNone/>
            </a:pPr>
            <a:endParaRPr lang="gl-ES" sz="2400" dirty="0" smtClean="0"/>
          </a:p>
          <a:p>
            <a:pPr marL="469900" lvl="1" indent="0" algn="ctr">
              <a:buNone/>
            </a:pPr>
            <a:endParaRPr lang="gl-ES" sz="2400" dirty="0"/>
          </a:p>
          <a:p>
            <a:pPr marL="469900" lvl="1" indent="0" algn="ctr">
              <a:buNone/>
            </a:pPr>
            <a:endParaRPr lang="gl-ES" sz="2400" dirty="0" smtClean="0"/>
          </a:p>
          <a:p>
            <a:pPr marL="469900" lvl="1" indent="0" algn="ctr">
              <a:buNone/>
            </a:pPr>
            <a:endParaRPr lang="gl-ES" sz="2400" dirty="0"/>
          </a:p>
          <a:p>
            <a:pPr marL="469900" lvl="1" indent="0" algn="ctr">
              <a:buNone/>
            </a:pPr>
            <a:endParaRPr lang="gl-ES" sz="2400" dirty="0" smtClean="0"/>
          </a:p>
          <a:p>
            <a:pPr marL="469900" lvl="1" indent="0" algn="ctr">
              <a:buNone/>
            </a:pPr>
            <a:endParaRPr sz="2400" dirty="0"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11</a:t>
            </a:fld>
            <a:endParaRPr>
              <a:solidFill>
                <a:srgbClr val="4C4946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559300"/>
            <a:ext cx="3501307" cy="26423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760" y="4559300"/>
            <a:ext cx="3542040" cy="26423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86" y="4559300"/>
            <a:ext cx="3776628" cy="26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40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Brain-body coevolution</a:t>
            </a: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- racing scenario-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 sz="2800" dirty="0" smtClean="0"/>
              <a:t>For each environment, three tests were performed, with three different values for the seed.</a:t>
            </a:r>
          </a:p>
          <a:p>
            <a:pPr lvl="0"/>
            <a:r>
              <a:rPr lang="en-GB" sz="2800" dirty="0" smtClean="0"/>
              <a:t>Fitness-value obtained for 100 </a:t>
            </a:r>
            <a:r>
              <a:rPr lang="en-GB" sz="2800" dirty="0" smtClean="0"/>
              <a:t>iterations:</a:t>
            </a:r>
            <a:endParaRPr lang="en-GB" sz="2800" dirty="0" smtClean="0"/>
          </a:p>
          <a:p>
            <a:pPr lvl="0"/>
            <a:endParaRPr lang="gl-ES" dirty="0"/>
          </a:p>
          <a:p>
            <a:pPr lvl="0"/>
            <a:endParaRPr lang="gl-ES" dirty="0" smtClean="0"/>
          </a:p>
          <a:p>
            <a:pPr lvl="0"/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12</a:t>
            </a:fld>
            <a:endParaRPr>
              <a:solidFill>
                <a:srgbClr val="4C4946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1801281" y="6101644"/>
          <a:ext cx="9160936" cy="20263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290234"/>
                <a:gridCol w="2290234"/>
                <a:gridCol w="2290234"/>
                <a:gridCol w="2290234"/>
              </a:tblGrid>
              <a:tr h="50658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50658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 obstacles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0,543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0,794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1,389</a:t>
                      </a:r>
                      <a:endParaRPr lang="en-GB" dirty="0"/>
                    </a:p>
                  </a:txBody>
                  <a:tcPr/>
                </a:tc>
              </a:tr>
              <a:tr h="506589"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/>
                        <a:t>Light density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2,62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0,63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0,508</a:t>
                      </a:r>
                      <a:endParaRPr lang="en-GB" dirty="0"/>
                    </a:p>
                  </a:txBody>
                  <a:tcPr/>
                </a:tc>
              </a:tr>
              <a:tr h="50658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 Density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2,32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0,794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58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Brain-body coevolution</a:t>
            </a: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- racing scenario-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 dirty="0" smtClean="0"/>
              <a:t>Conclusions for this scenario:</a:t>
            </a:r>
          </a:p>
          <a:p>
            <a:pPr lvl="1"/>
            <a:r>
              <a:rPr lang="en-GB" sz="2800" dirty="0" smtClean="0"/>
              <a:t>The best results were obtained at the environment with a light density of obstacles.</a:t>
            </a:r>
          </a:p>
          <a:p>
            <a:pPr lvl="1"/>
            <a:r>
              <a:rPr lang="en-GB" sz="2800" dirty="0" smtClean="0"/>
              <a:t>The presence of a challenging element (as obstacles) improves the results of the evolution. However, the results will be worse if the challenge is too hard.</a:t>
            </a:r>
          </a:p>
          <a:p>
            <a:pPr lvl="1"/>
            <a:r>
              <a:rPr lang="en-GB" sz="2800" dirty="0"/>
              <a:t>I</a:t>
            </a:r>
            <a:r>
              <a:rPr lang="en-GB" sz="2800" dirty="0" smtClean="0"/>
              <a:t>ncreasing the number of iterations usually means getting better results.</a:t>
            </a:r>
          </a:p>
          <a:p>
            <a:pPr lvl="1"/>
            <a:r>
              <a:rPr lang="en-GB" sz="2800" dirty="0" smtClean="0"/>
              <a:t>Increasing the seed improves the results on the environment without obstacles, but worsens the results in the other environments.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13</a:t>
            </a:fld>
            <a:endParaRPr>
              <a:solidFill>
                <a:srgbClr val="4C4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903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Brain-body coevolution</a:t>
            </a: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 dirty="0">
                <a:solidFill>
                  <a:srgbClr val="D93E2B"/>
                </a:solidFill>
              </a:rPr>
              <a:t>- racing scenario-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The best robot generated had a fitness value of 6.94,and was obtained for 10000 iterations.</a:t>
            </a:r>
          </a:p>
          <a:p>
            <a:pPr lvl="0"/>
            <a:endParaRPr lang="gl-ES" dirty="0"/>
          </a:p>
          <a:p>
            <a:pPr lvl="0"/>
            <a:endParaRPr lang="gl-ES" dirty="0" smtClean="0"/>
          </a:p>
          <a:p>
            <a:pPr lvl="0"/>
            <a:endParaRPr lang="gl-ES" dirty="0"/>
          </a:p>
          <a:p>
            <a:pPr lvl="0"/>
            <a:endParaRPr lang="gl-ES" dirty="0" smtClean="0"/>
          </a:p>
          <a:p>
            <a:pPr lvl="0"/>
            <a:endParaRPr lang="gl-ES" dirty="0"/>
          </a:p>
          <a:p>
            <a:pPr lvl="0"/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14</a:t>
            </a:fld>
            <a:endParaRPr>
              <a:solidFill>
                <a:srgbClr val="4C4946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3922712"/>
            <a:ext cx="5411990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51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Brain-body coevolution</a:t>
            </a: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-chasing scenario-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15</a:t>
            </a:fld>
            <a:endParaRPr>
              <a:solidFill>
                <a:srgbClr val="4C4946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 evolution</a:t>
            </a: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-racing scenario-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16</a:t>
            </a:fld>
            <a:endParaRPr>
              <a:solidFill>
                <a:srgbClr val="4C4946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 evolution</a:t>
            </a: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 chasing scenario-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17</a:t>
            </a:fld>
            <a:endParaRPr>
              <a:solidFill>
                <a:srgbClr val="4C4946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Conclusion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lvl="0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We evolved 2 types of robots - only body, body and brain</a:t>
            </a:r>
          </a:p>
          <a:p>
            <a:pPr marL="418211" lvl="0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We explored different parameters - scenario, brain mutation rate</a:t>
            </a:r>
          </a:p>
          <a:p>
            <a:pPr marL="418211" lvl="0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Most robots are primitive - body evolution is hard</a:t>
            </a:r>
          </a:p>
          <a:p>
            <a:pPr marL="418211" lvl="0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Exploring the parameters is time-consuming</a:t>
            </a:r>
          </a:p>
          <a:p>
            <a:pPr marL="418211" lvl="0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Solution : </a:t>
            </a:r>
          </a:p>
          <a:p>
            <a:pPr marL="1254633" lvl="2" indent="-418211" defTabSz="519937">
              <a:spcBef>
                <a:spcPts val="21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design complex bodies by hand and evolve the controller</a:t>
            </a:r>
          </a:p>
          <a:p>
            <a:pPr marL="1254633" lvl="2" indent="-418211" defTabSz="519937">
              <a:spcBef>
                <a:spcPts val="21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evolve the brain for simple bodies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18</a:t>
            </a:fld>
            <a:endParaRPr>
              <a:solidFill>
                <a:srgbClr val="4C4946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270000" y="4254500"/>
            <a:ext cx="1046480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Outline	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marL="187959" lvl="0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Motivation</a:t>
            </a:r>
            <a:endParaRPr sz="1600"/>
          </a:p>
          <a:p>
            <a:pPr marL="187959" lvl="0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Platforms - ludobots, webots; shortcomings</a:t>
            </a:r>
            <a:endParaRPr sz="1600"/>
          </a:p>
          <a:p>
            <a:pPr marL="187959" lvl="0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Robogen - what is it, references, how does it work- controller, body tree, config files</a:t>
            </a:r>
            <a:endParaRPr sz="1600"/>
          </a:p>
          <a:p>
            <a:pPr marL="187959" lvl="0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Explain parameters, scenarios</a:t>
            </a:r>
            <a:endParaRPr sz="1600"/>
          </a:p>
          <a:p>
            <a:pPr marL="187959" lvl="0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Body part examples</a:t>
            </a:r>
            <a:endParaRPr sz="1600"/>
          </a:p>
          <a:p>
            <a:pPr marL="187959" lvl="0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Body-brain coevolution, racing scenario</a:t>
            </a:r>
            <a:endParaRPr sz="1600"/>
          </a:p>
          <a:p>
            <a:pPr marL="399414" lvl="1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explain terrains, method, etc</a:t>
            </a:r>
            <a:endParaRPr sz="1600"/>
          </a:p>
          <a:p>
            <a:pPr marL="399414" lvl="1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videos</a:t>
            </a:r>
            <a:endParaRPr sz="1600"/>
          </a:p>
          <a:p>
            <a:pPr marL="187959" lvl="0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Body-brain coevolution, chasing scenario</a:t>
            </a:r>
            <a:endParaRPr sz="1600"/>
          </a:p>
          <a:p>
            <a:pPr marL="399414" lvl="1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explain terrains, method, etc</a:t>
            </a:r>
            <a:endParaRPr sz="1600"/>
          </a:p>
          <a:p>
            <a:pPr marL="399414" lvl="1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videos</a:t>
            </a:r>
            <a:endParaRPr sz="1600"/>
          </a:p>
          <a:p>
            <a:pPr marL="187959" lvl="0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Brain evolution</a:t>
            </a:r>
            <a:endParaRPr sz="1600"/>
          </a:p>
          <a:p>
            <a:pPr marL="399414" lvl="1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chasing scenario</a:t>
            </a:r>
            <a:endParaRPr sz="1600"/>
          </a:p>
          <a:p>
            <a:pPr marL="399414" lvl="1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racing scenario</a:t>
            </a:r>
            <a:endParaRPr sz="1600"/>
          </a:p>
          <a:p>
            <a:pPr marL="187959" lvl="0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Conclusion 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4294967295"/>
          </p:nvPr>
        </p:nvSpPr>
        <p:spPr>
          <a:xfrm>
            <a:off x="6381748" y="9258300"/>
            <a:ext cx="22860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2</a:t>
            </a:fld>
            <a:endParaRPr>
              <a:solidFill>
                <a:srgbClr val="4C4946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References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http://imgur.com/ZgaBuu7,Xq2dUtm,Z9Ykkg1,q5MmWAO#3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RoboGen: Robot Generation through Artificial Evolution. J. Auerbach, D. Aydin, A. Maesani, P. Kornatowski, T. Cieslewski, G. Heitz, P. Fernando, I. Loshchilov, L. Daler and D. Floreano. Artificial Life 14: International Conference on the Synthesis and Simulation of Living Systems, New York, NY, USA, July 30-August 2, 2014.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Motivation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biologically realistic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outsourcing computation to morphology/environment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reducing designer bias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emergence of interesting features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better body-environment-controller compatibility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3</a:t>
            </a:fld>
            <a:endParaRPr>
              <a:solidFill>
                <a:srgbClr val="4C4946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Software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227936" cy="1974602"/>
          </a:xfrm>
          <a:prstGeom prst="rect">
            <a:avLst/>
          </a:prstGeom>
        </p:spPr>
        <p:txBody>
          <a:bodyPr/>
          <a:lstStyle/>
          <a:p>
            <a:pPr marL="295275" lvl="0" indent="-295275" defTabSz="43815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sz="2200"/>
          </a:p>
          <a:p>
            <a:pPr marL="360891" lvl="0" indent="-360891" defTabSz="43815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difficult to customise - only few body part types</a:t>
            </a:r>
            <a:endParaRPr sz="2200"/>
          </a:p>
          <a:p>
            <a:pPr marL="360891" lvl="0" indent="-360891" defTabSz="43815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impossible to evolve the body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4294967295"/>
          </p:nvPr>
        </p:nvSpPr>
        <p:spPr>
          <a:xfrm>
            <a:off x="6381748" y="9258300"/>
            <a:ext cx="22860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4</a:t>
            </a:fld>
            <a:endParaRPr>
              <a:solidFill>
                <a:srgbClr val="4C4946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25684" y="2178050"/>
            <a:ext cx="4350944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Ludobots</a:t>
            </a:r>
          </a:p>
        </p:txBody>
      </p:sp>
      <p:sp>
        <p:nvSpPr>
          <p:cNvPr id="77" name="Shape 77"/>
          <p:cNvSpPr/>
          <p:nvPr/>
        </p:nvSpPr>
        <p:spPr>
          <a:xfrm>
            <a:off x="7967884" y="2178050"/>
            <a:ext cx="419624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Webots</a:t>
            </a:r>
          </a:p>
        </p:txBody>
      </p:sp>
      <p:sp>
        <p:nvSpPr>
          <p:cNvPr id="78" name="Shape 78"/>
          <p:cNvSpPr/>
          <p:nvPr/>
        </p:nvSpPr>
        <p:spPr>
          <a:xfrm>
            <a:off x="6841232" y="3276600"/>
            <a:ext cx="5353052" cy="69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360891" indent="-360891" algn="l" defTabSz="438150">
              <a:spcBef>
                <a:spcPts val="1300"/>
              </a:spcBef>
              <a:buClr>
                <a:srgbClr val="929292"/>
              </a:buClr>
              <a:buSzPct val="65000"/>
              <a:buFont typeface="Zapf Dingbats"/>
              <a:buChar char="❖"/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morphology was specified in XML files</a:t>
            </a:r>
          </a:p>
        </p:txBody>
      </p:sp>
      <p:pic>
        <p:nvPicPr>
          <p:cNvPr id="79" name="q5MmWA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150" y="4799161"/>
            <a:ext cx="5611570" cy="4424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xample_xml.png"/>
          <p:cNvPicPr/>
          <p:nvPr/>
        </p:nvPicPr>
        <p:blipFill>
          <a:blip r:embed="rId3">
            <a:extLst/>
          </a:blip>
          <a:srcRect l="4129" t="6519" r="43030" b="1610"/>
          <a:stretch>
            <a:fillRect/>
          </a:stretch>
        </p:blipFill>
        <p:spPr>
          <a:xfrm>
            <a:off x="6907709" y="3849034"/>
            <a:ext cx="5601169" cy="5477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Robogen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7474744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developed by J. Auerbach, D. Aydin, A. Maesani, P. Kornatowski, T. Cieslewski, G. Heitz, P. Fernando, I. Loshchilov, L. Daler and D. Floreano.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two core components</a:t>
            </a:r>
          </a:p>
          <a:p>
            <a:pPr lvl="1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simulator - ODE</a:t>
            </a:r>
          </a:p>
          <a:p>
            <a:pPr lvl="1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evolution engine</a:t>
            </a:r>
          </a:p>
        </p:txBody>
      </p:sp>
      <p:pic>
        <p:nvPicPr>
          <p:cNvPr id="84" name="Screen Shot 2015-02-12 at 12.59.08-filtered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8634" y="3385727"/>
            <a:ext cx="3408167" cy="2982146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Robogen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0" y="2178050"/>
            <a:ext cx="5981700" cy="217581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controller - fully connected recurrent neural network</a:t>
            </a:r>
          </a:p>
        </p:txBody>
      </p:sp>
      <p:sp>
        <p:nvSpPr>
          <p:cNvPr id="88" name="Shape 88"/>
          <p:cNvSpPr/>
          <p:nvPr/>
        </p:nvSpPr>
        <p:spPr>
          <a:xfrm>
            <a:off x="7023100" y="2178050"/>
            <a:ext cx="5981700" cy="188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body- represented by a body tree</a:t>
            </a:r>
          </a:p>
        </p:txBody>
      </p:sp>
      <p:pic>
        <p:nvPicPr>
          <p:cNvPr id="89" name="AN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375150"/>
            <a:ext cx="5232400" cy="422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Screen Shot 2015-02-12 at 13.12.2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3100" y="4375150"/>
            <a:ext cx="5232400" cy="422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Body parts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317500" y="2171700"/>
            <a:ext cx="5816600" cy="635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wheels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whegs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core module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joints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light sensors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touch sensors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7</a:t>
            </a:fld>
            <a:endParaRPr>
              <a:solidFill>
                <a:srgbClr val="4C4946"/>
              </a:solidFill>
            </a:endParaRPr>
          </a:p>
        </p:txBody>
      </p:sp>
      <p:pic>
        <p:nvPicPr>
          <p:cNvPr id="95" name="bodypart_awhee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3833" y="2324100"/>
            <a:ext cx="2536811" cy="296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bodypart_cor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4250" y="2324100"/>
            <a:ext cx="2694831" cy="296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bodypart_ligh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0650" y="5598410"/>
            <a:ext cx="4376014" cy="2850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bodypart_wheg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91009" y="2324100"/>
            <a:ext cx="2502875" cy="296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bodypart_ahin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2826" y="5598410"/>
            <a:ext cx="2579996" cy="2850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Parameters evolution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  <a:t>8</a:t>
            </a:fld>
            <a:endParaRPr>
              <a:solidFill>
                <a:srgbClr val="4C4946"/>
              </a:solidFill>
            </a:endParaRPr>
          </a:p>
        </p:txBody>
      </p:sp>
      <p:pic>
        <p:nvPicPr>
          <p:cNvPr id="103" name="Screen Shot 2015-02-12 at 13.22.58.png"/>
          <p:cNvPicPr/>
          <p:nvPr/>
        </p:nvPicPr>
        <p:blipFill>
          <a:blip r:embed="rId2">
            <a:extLst/>
          </a:blip>
          <a:srcRect t="39898"/>
          <a:stretch>
            <a:fillRect/>
          </a:stretch>
        </p:blipFill>
        <p:spPr>
          <a:xfrm>
            <a:off x="1405731" y="2453183"/>
            <a:ext cx="4427492" cy="2484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Screen Shot 2015-02-12 at 13.23.09-enhanced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0175" y="4926801"/>
            <a:ext cx="4438613" cy="3699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Screen Shot 2015-02-12 at 13.23.18-enhanced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3171" y="2607716"/>
            <a:ext cx="4427539" cy="3604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Screen Shot 2015-02-12 at 13.23.3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60790" y="6099295"/>
            <a:ext cx="4432301" cy="1949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Parameters simulator</a:t>
            </a:r>
          </a:p>
        </p:txBody>
      </p:sp>
      <p:pic>
        <p:nvPicPr>
          <p:cNvPr id="109" name="Screen Shot 2015-02-12 at 13.23.5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139" y="2851291"/>
            <a:ext cx="5376506" cy="5651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Screen Shot 2015-02-12 at 13.24.0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550" y="3892294"/>
            <a:ext cx="6010728" cy="356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589</Words>
  <Application>Microsoft Office PowerPoint</Application>
  <PresentationFormat>Personalizado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Avenir Roman</vt:lpstr>
      <vt:lpstr>Bodoni SvtyTwo ITC TT-Book</vt:lpstr>
      <vt:lpstr>Palatino</vt:lpstr>
      <vt:lpstr>Times Roman</vt:lpstr>
      <vt:lpstr>Zapf Dingbats</vt:lpstr>
      <vt:lpstr>Helvetica</vt:lpstr>
      <vt:lpstr>New_Template4</vt:lpstr>
      <vt:lpstr>Evolution of brain and body</vt:lpstr>
      <vt:lpstr>Outline </vt:lpstr>
      <vt:lpstr>Motivation</vt:lpstr>
      <vt:lpstr>Software</vt:lpstr>
      <vt:lpstr>Robogen</vt:lpstr>
      <vt:lpstr>Robogen</vt:lpstr>
      <vt:lpstr>Body parts</vt:lpstr>
      <vt:lpstr>Parameters evolution</vt:lpstr>
      <vt:lpstr>Parameters simulator</vt:lpstr>
      <vt:lpstr>Brain-body coevolution - racing scenario-</vt:lpstr>
      <vt:lpstr>Brain-body coevolution - racing scenario-</vt:lpstr>
      <vt:lpstr>Brain-body coevolution - racing scenario-</vt:lpstr>
      <vt:lpstr>Brain-body coevolution - racing scenario-</vt:lpstr>
      <vt:lpstr>Brain-body coevolution - racing scenario-</vt:lpstr>
      <vt:lpstr>Brain-body coevolution -chasing scenario-</vt:lpstr>
      <vt:lpstr>Brain evolution -racing scenario-</vt:lpstr>
      <vt:lpstr>Brain evolution - chasing scenario-</vt:lpstr>
      <vt:lpstr>Conclusion</vt:lpstr>
      <vt:lpstr>Presentación de PowerPoint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brain and body</dc:title>
  <cp:lastModifiedBy>Quique Fernández Rodicio</cp:lastModifiedBy>
  <cp:revision>4</cp:revision>
  <dcterms:modified xsi:type="dcterms:W3CDTF">2015-02-12T16:48:48Z</dcterms:modified>
</cp:coreProperties>
</file>