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hart17.xml" ContentType="application/vnd.openxmlformats-officedocument.drawingml.char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charts/chart16.xml" ContentType="application/vnd.openxmlformats-officedocument.drawingml.char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1" r:id="rId4"/>
    <p:sldId id="263" r:id="rId5"/>
    <p:sldId id="262" r:id="rId6"/>
    <p:sldId id="264" r:id="rId7"/>
    <p:sldId id="265" r:id="rId8"/>
    <p:sldId id="266" r:id="rId9"/>
    <p:sldId id="274" r:id="rId10"/>
    <p:sldId id="267" r:id="rId11"/>
    <p:sldId id="268" r:id="rId12"/>
    <p:sldId id="269" r:id="rId13"/>
    <p:sldId id="275" r:id="rId14"/>
    <p:sldId id="271" r:id="rId15"/>
    <p:sldId id="272" r:id="rId16"/>
    <p:sldId id="273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9838" autoAdjust="0"/>
  </p:normalViewPr>
  <p:slideViewPr>
    <p:cSldViewPr>
      <p:cViewPr varScale="1">
        <p:scale>
          <a:sx n="59" d="100"/>
          <a:sy n="59" d="100"/>
        </p:scale>
        <p:origin x="-77" y="-5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7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Aleatoriu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Sheet1!$A$2:$A$5</c:f>
              <c:strCache>
                <c:ptCount val="4"/>
                <c:pt idx="0">
                  <c:v>Default Sort </c:v>
                </c:pt>
                <c:pt idx="1">
                  <c:v>Radix 2^10</c:v>
                </c:pt>
                <c:pt idx="2">
                  <c:v>Radix 2^12</c:v>
                </c:pt>
                <c:pt idx="3">
                  <c:v>Radix 2^16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0.26751899719238198</c:v>
                </c:pt>
                <c:pt idx="1">
                  <c:v>1.4723255634307799</c:v>
                </c:pt>
                <c:pt idx="2">
                  <c:v>1.4656000137329099</c:v>
                </c:pt>
                <c:pt idx="3">
                  <c:v>1.55380535125732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Sortat descrescator</c:v>
                </c:pt>
              </c:strCache>
            </c:strRef>
          </c:tx>
          <c:spPr>
            <a:solidFill>
              <a:srgbClr val="0070C0"/>
            </a:solidFill>
          </c:spPr>
          <c:cat>
            <c:strRef>
              <c:f>Sheet1!$A$2:$A$5</c:f>
              <c:strCache>
                <c:ptCount val="4"/>
                <c:pt idx="0">
                  <c:v>Default Sort </c:v>
                </c:pt>
                <c:pt idx="1">
                  <c:v>Radix 2^10</c:v>
                </c:pt>
                <c:pt idx="2">
                  <c:v>Radix 2^12</c:v>
                </c:pt>
                <c:pt idx="3">
                  <c:v>Radix 2^16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0.114856958389282</c:v>
                </c:pt>
                <c:pt idx="1">
                  <c:v>1.67837166786193</c:v>
                </c:pt>
                <c:pt idx="2">
                  <c:v>1.69734954833984</c:v>
                </c:pt>
                <c:pt idx="3">
                  <c:v>1.67932701110839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Aproape sortat</c:v>
                </c:pt>
              </c:strCache>
            </c:strRef>
          </c:tx>
          <c:spPr>
            <a:solidFill>
              <a:srgbClr val="FF9900"/>
            </a:solidFill>
          </c:spPr>
          <c:cat>
            <c:strRef>
              <c:f>Sheet1!$A$2:$A$5</c:f>
              <c:strCache>
                <c:ptCount val="4"/>
                <c:pt idx="0">
                  <c:v>Default Sort </c:v>
                </c:pt>
                <c:pt idx="1">
                  <c:v>Radix 2^10</c:v>
                </c:pt>
                <c:pt idx="2">
                  <c:v>Radix 2^12</c:v>
                </c:pt>
                <c:pt idx="3">
                  <c:v>Radix 2^16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4.9504280090331997E-2</c:v>
                </c:pt>
                <c:pt idx="1">
                  <c:v>1.6712279319763099</c:v>
                </c:pt>
                <c:pt idx="2">
                  <c:v>1.66015028953552</c:v>
                </c:pt>
                <c:pt idx="3">
                  <c:v>1.7298662662506099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Putine valori distincte</c:v>
                </c:pt>
              </c:strCache>
            </c:strRef>
          </c:tx>
          <c:spPr>
            <a:solidFill>
              <a:srgbClr val="CC0099"/>
            </a:solidFill>
          </c:spPr>
          <c:cat>
            <c:strRef>
              <c:f>Sheet1!$A$2:$A$5</c:f>
              <c:strCache>
                <c:ptCount val="4"/>
                <c:pt idx="0">
                  <c:v>Default Sort </c:v>
                </c:pt>
                <c:pt idx="1">
                  <c:v>Radix 2^10</c:v>
                </c:pt>
                <c:pt idx="2">
                  <c:v>Radix 2^12</c:v>
                </c:pt>
                <c:pt idx="3">
                  <c:v>Radix 2^16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0.147637128829956</c:v>
                </c:pt>
                <c:pt idx="1">
                  <c:v>0.77909755706787098</c:v>
                </c:pt>
                <c:pt idx="2">
                  <c:v>0.60409688949584905</c:v>
                </c:pt>
                <c:pt idx="3">
                  <c:v>0.57516336441039995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Multe valori distincte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</c:spPr>
          <c:cat>
            <c:strRef>
              <c:f>Sheet1!$A$2:$A$5</c:f>
              <c:strCache>
                <c:ptCount val="4"/>
                <c:pt idx="0">
                  <c:v>Default Sort </c:v>
                </c:pt>
                <c:pt idx="1">
                  <c:v>Radix 2^10</c:v>
                </c:pt>
                <c:pt idx="2">
                  <c:v>Radix 2^12</c:v>
                </c:pt>
                <c:pt idx="3">
                  <c:v>Radix 2^16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0.481998920440673</c:v>
                </c:pt>
                <c:pt idx="1">
                  <c:v>3.1740124225616402</c:v>
                </c:pt>
                <c:pt idx="2">
                  <c:v>2.3518812656402499</c:v>
                </c:pt>
                <c:pt idx="3">
                  <c:v>2.5486788749694802</c:v>
                </c:pt>
              </c:numCache>
            </c:numRef>
          </c:val>
        </c:ser>
        <c:axId val="39439744"/>
        <c:axId val="76233344"/>
      </c:barChart>
      <c:catAx>
        <c:axId val="39439744"/>
        <c:scaling>
          <c:orientation val="minMax"/>
        </c:scaling>
        <c:axPos val="b"/>
        <c:tickLblPos val="nextTo"/>
        <c:crossAx val="76233344"/>
        <c:crosses val="autoZero"/>
        <c:auto val="1"/>
        <c:lblAlgn val="ctr"/>
        <c:lblOffset val="100"/>
      </c:catAx>
      <c:valAx>
        <c:axId val="76233344"/>
        <c:scaling>
          <c:orientation val="minMax"/>
        </c:scaling>
        <c:axPos val="l"/>
        <c:majorGridlines/>
        <c:numFmt formatCode="General" sourceLinked="1"/>
        <c:tickLblPos val="nextTo"/>
        <c:crossAx val="3943974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10^7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Sheet1!$A$2:$A$8</c:f>
              <c:strCache>
                <c:ptCount val="7"/>
                <c:pt idx="0">
                  <c:v>Default Sort</c:v>
                </c:pt>
                <c:pt idx="1">
                  <c:v>Radix 2^10</c:v>
                </c:pt>
                <c:pt idx="2">
                  <c:v>Radix 2^12 </c:v>
                </c:pt>
                <c:pt idx="3">
                  <c:v>Radix 2^16</c:v>
                </c:pt>
                <c:pt idx="4">
                  <c:v>Merge Sort</c:v>
                </c:pt>
                <c:pt idx="5">
                  <c:v>Quick Sort - pivot random</c:v>
                </c:pt>
                <c:pt idx="6">
                  <c:v>Quick Sort - mediana din 5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3.7157714366912802</c:v>
                </c:pt>
                <c:pt idx="1">
                  <c:v>26.2707934379577</c:v>
                </c:pt>
                <c:pt idx="2">
                  <c:v>40.795489072799597</c:v>
                </c:pt>
                <c:pt idx="3">
                  <c:v>17.465894699096602</c:v>
                </c:pt>
                <c:pt idx="4">
                  <c:v>69.752348423004094</c:v>
                </c:pt>
                <c:pt idx="5">
                  <c:v>53.246130228042603</c:v>
                </c:pt>
                <c:pt idx="6">
                  <c:v>54.015487432479802</c:v>
                </c:pt>
              </c:numCache>
            </c:numRef>
          </c:val>
        </c:ser>
        <c:axId val="76137984"/>
        <c:axId val="104691968"/>
      </c:barChart>
      <c:catAx>
        <c:axId val="76137984"/>
        <c:scaling>
          <c:orientation val="minMax"/>
        </c:scaling>
        <c:axPos val="b"/>
        <c:tickLblPos val="nextTo"/>
        <c:crossAx val="104691968"/>
        <c:crosses val="autoZero"/>
        <c:auto val="1"/>
        <c:lblAlgn val="ctr"/>
        <c:lblOffset val="100"/>
      </c:catAx>
      <c:valAx>
        <c:axId val="104691968"/>
        <c:scaling>
          <c:orientation val="minMax"/>
        </c:scaling>
        <c:axPos val="l"/>
        <c:majorGridlines/>
        <c:numFmt formatCode="General" sourceLinked="1"/>
        <c:tickLblPos val="nextTo"/>
        <c:crossAx val="7613798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10^5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Sheet1!$A$2:$A$7</c:f>
              <c:strCache>
                <c:ptCount val="6"/>
                <c:pt idx="0">
                  <c:v>Merge Sort</c:v>
                </c:pt>
                <c:pt idx="1">
                  <c:v>Quick Sort - pivot random</c:v>
                </c:pt>
                <c:pt idx="2">
                  <c:v>Quick Sort - mediana din 5</c:v>
                </c:pt>
                <c:pt idx="3">
                  <c:v>Heap Sort</c:v>
                </c:pt>
                <c:pt idx="4">
                  <c:v>Shell Sort 2^k+1</c:v>
                </c:pt>
                <c:pt idx="5">
                  <c:v>Shell Sort 3k+1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0.38062334060668901</c:v>
                </c:pt>
                <c:pt idx="1">
                  <c:v>0.3566575050354</c:v>
                </c:pt>
                <c:pt idx="2">
                  <c:v>0.298470258712768</c:v>
                </c:pt>
                <c:pt idx="3">
                  <c:v>1.1763744354248</c:v>
                </c:pt>
                <c:pt idx="4">
                  <c:v>3.5516686439514098</c:v>
                </c:pt>
                <c:pt idx="5">
                  <c:v>1.8681545257568299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10^6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Merge Sort</c:v>
                </c:pt>
                <c:pt idx="1">
                  <c:v>Quick Sort - pivot random</c:v>
                </c:pt>
                <c:pt idx="2">
                  <c:v>Quick Sort - mediana din 5</c:v>
                </c:pt>
                <c:pt idx="3">
                  <c:v>Heap Sort</c:v>
                </c:pt>
                <c:pt idx="4">
                  <c:v>Shell Sort 2^k+1</c:v>
                </c:pt>
                <c:pt idx="5">
                  <c:v>Shell Sort 3k+1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5.1507411003112704</c:v>
                </c:pt>
                <c:pt idx="1">
                  <c:v>3.9369254112243599</c:v>
                </c:pt>
                <c:pt idx="2">
                  <c:v>4.1332604885101301</c:v>
                </c:pt>
                <c:pt idx="3">
                  <c:v>14.8416287899017</c:v>
                </c:pt>
                <c:pt idx="4">
                  <c:v>38.962651729583698</c:v>
                </c:pt>
                <c:pt idx="5">
                  <c:v>29.541590690612701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10^7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Merge Sort</c:v>
                </c:pt>
                <c:pt idx="1">
                  <c:v>Quick Sort - pivot random</c:v>
                </c:pt>
                <c:pt idx="2">
                  <c:v>Quick Sort - mediana din 5</c:v>
                </c:pt>
                <c:pt idx="3">
                  <c:v>Heap Sort</c:v>
                </c:pt>
                <c:pt idx="4">
                  <c:v>Shell Sort 2^k+1</c:v>
                </c:pt>
                <c:pt idx="5">
                  <c:v>Shell Sort 3k+1</c:v>
                </c:pt>
              </c:strCache>
            </c:strRef>
          </c:cat>
          <c:val>
            <c:numRef>
              <c:f>Sheet1!$D$2:$D$7</c:f>
            </c:numRef>
          </c:val>
        </c:ser>
        <c:axId val="163951744"/>
        <c:axId val="163953664"/>
      </c:barChart>
      <c:catAx>
        <c:axId val="163951744"/>
        <c:scaling>
          <c:orientation val="minMax"/>
        </c:scaling>
        <c:axPos val="b"/>
        <c:tickLblPos val="nextTo"/>
        <c:crossAx val="163953664"/>
        <c:crosses val="autoZero"/>
        <c:auto val="1"/>
        <c:lblAlgn val="ctr"/>
        <c:lblOffset val="100"/>
      </c:catAx>
      <c:valAx>
        <c:axId val="163953664"/>
        <c:scaling>
          <c:orientation val="minMax"/>
        </c:scaling>
        <c:axPos val="l"/>
        <c:majorGridlines/>
        <c:numFmt formatCode="General" sourceLinked="1"/>
        <c:tickLblPos val="nextTo"/>
        <c:crossAx val="16395174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10^6 cu max 10^3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Sheet1!$A$2:$A$5</c:f>
              <c:strCache>
                <c:ptCount val="4"/>
                <c:pt idx="0">
                  <c:v>Merge Sort </c:v>
                </c:pt>
                <c:pt idx="1">
                  <c:v>Marcin Ciura Gap Seq</c:v>
                </c:pt>
                <c:pt idx="2">
                  <c:v>2^k +1</c:v>
                </c:pt>
                <c:pt idx="3">
                  <c:v>3k+1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4.8947050571441597</c:v>
                </c:pt>
                <c:pt idx="1">
                  <c:v>8.1460378170013392</c:v>
                </c:pt>
                <c:pt idx="2">
                  <c:v>29.661713600158599</c:v>
                </c:pt>
                <c:pt idx="3">
                  <c:v>17.348585128784102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10^6 cu max 10^5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Merge Sort </c:v>
                </c:pt>
                <c:pt idx="1">
                  <c:v>Marcin Ciura Gap Seq</c:v>
                </c:pt>
                <c:pt idx="2">
                  <c:v>2^k +1</c:v>
                </c:pt>
                <c:pt idx="3">
                  <c:v>3k+1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5.1508500576019198</c:v>
                </c:pt>
                <c:pt idx="1">
                  <c:v>11.9239244461059</c:v>
                </c:pt>
                <c:pt idx="2">
                  <c:v>38.796977996826101</c:v>
                </c:pt>
                <c:pt idx="3">
                  <c:v>28.789175271987901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10^6 cu max 10^8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Merge Sort </c:v>
                </c:pt>
                <c:pt idx="1">
                  <c:v>Marcin Ciura Gap Seq</c:v>
                </c:pt>
                <c:pt idx="2">
                  <c:v>2^k +1</c:v>
                </c:pt>
                <c:pt idx="3">
                  <c:v>3k+1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5.4712457656860298</c:v>
                </c:pt>
                <c:pt idx="1">
                  <c:v>12.7238481044769</c:v>
                </c:pt>
                <c:pt idx="2">
                  <c:v>40.081913232803302</c:v>
                </c:pt>
                <c:pt idx="3">
                  <c:v>28.692847251892001</c:v>
                </c:pt>
              </c:numCache>
            </c:numRef>
          </c:val>
        </c:ser>
        <c:axId val="163365632"/>
        <c:axId val="163457280"/>
      </c:barChart>
      <c:catAx>
        <c:axId val="163365632"/>
        <c:scaling>
          <c:orientation val="minMax"/>
        </c:scaling>
        <c:axPos val="b"/>
        <c:numFmt formatCode="General" sourceLinked="1"/>
        <c:tickLblPos val="nextTo"/>
        <c:crossAx val="163457280"/>
        <c:crosses val="autoZero"/>
        <c:auto val="1"/>
        <c:lblAlgn val="ctr"/>
        <c:lblOffset val="100"/>
      </c:catAx>
      <c:valAx>
        <c:axId val="163457280"/>
        <c:scaling>
          <c:orientation val="minMax"/>
        </c:scaling>
        <c:axPos val="l"/>
        <c:majorGridlines/>
        <c:numFmt formatCode="General" sourceLinked="1"/>
        <c:tickLblPos val="nextTo"/>
        <c:crossAx val="16336563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10^7 cu max 10^3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Sheet1!$A$2:$A$5</c:f>
              <c:strCache>
                <c:ptCount val="4"/>
                <c:pt idx="0">
                  <c:v>Merge Sort </c:v>
                </c:pt>
                <c:pt idx="1">
                  <c:v>Marcin Ciura Gap Seq</c:v>
                </c:pt>
                <c:pt idx="2">
                  <c:v>2^k +1</c:v>
                </c:pt>
                <c:pt idx="3">
                  <c:v>3k+1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62.259561300277703</c:v>
                </c:pt>
                <c:pt idx="1">
                  <c:v>124.840999364852</c:v>
                </c:pt>
                <c:pt idx="2">
                  <c:v>388.72851419448801</c:v>
                </c:pt>
                <c:pt idx="3">
                  <c:v>293.49203252792302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10^7 cu max 10^5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Merge Sort </c:v>
                </c:pt>
                <c:pt idx="1">
                  <c:v>Marcin Ciura Gap Seq</c:v>
                </c:pt>
                <c:pt idx="2">
                  <c:v>2^k +1</c:v>
                </c:pt>
                <c:pt idx="3">
                  <c:v>3k+1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64.513422727584796</c:v>
                </c:pt>
                <c:pt idx="1">
                  <c:v>166.09339427947901</c:v>
                </c:pt>
                <c:pt idx="2">
                  <c:v>664.74731278419495</c:v>
                </c:pt>
                <c:pt idx="3">
                  <c:v>543.32401347160305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10^7 cu max 10^8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Merge Sort </c:v>
                </c:pt>
                <c:pt idx="1">
                  <c:v>Marcin Ciura Gap Seq</c:v>
                </c:pt>
                <c:pt idx="2">
                  <c:v>2^k +1</c:v>
                </c:pt>
                <c:pt idx="3">
                  <c:v>3k+1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67.926062345504704</c:v>
                </c:pt>
                <c:pt idx="1">
                  <c:v>196.19719576835601</c:v>
                </c:pt>
                <c:pt idx="2">
                  <c:v>753.30929565429597</c:v>
                </c:pt>
                <c:pt idx="3">
                  <c:v>617.21393322944596</c:v>
                </c:pt>
              </c:numCache>
            </c:numRef>
          </c:val>
        </c:ser>
        <c:axId val="163943936"/>
        <c:axId val="163968512"/>
      </c:barChart>
      <c:catAx>
        <c:axId val="163943936"/>
        <c:scaling>
          <c:orientation val="minMax"/>
        </c:scaling>
        <c:axPos val="b"/>
        <c:numFmt formatCode="General" sourceLinked="1"/>
        <c:tickLblPos val="nextTo"/>
        <c:crossAx val="163968512"/>
        <c:crosses val="autoZero"/>
        <c:auto val="1"/>
        <c:lblAlgn val="ctr"/>
        <c:lblOffset val="100"/>
      </c:catAx>
      <c:valAx>
        <c:axId val="163968512"/>
        <c:scaling>
          <c:orientation val="minMax"/>
        </c:scaling>
        <c:axPos val="l"/>
        <c:majorGridlines/>
        <c:numFmt formatCode="General" sourceLinked="1"/>
        <c:tickLblPos val="nextTo"/>
        <c:crossAx val="16394393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Sheet1!$D$1</c:f>
              <c:strCache>
                <c:ptCount val="1"/>
                <c:pt idx="0">
                  <c:v>10^6 cu max 10^8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Sheet1!$A$2:$A$5</c:f>
              <c:strCache>
                <c:ptCount val="4"/>
                <c:pt idx="0">
                  <c:v>Merge Sort </c:v>
                </c:pt>
                <c:pt idx="1">
                  <c:v>Marcin Ciura Gap Seq</c:v>
                </c:pt>
                <c:pt idx="2">
                  <c:v>2^k +1</c:v>
                </c:pt>
                <c:pt idx="3">
                  <c:v>3k+1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5.4712457656860298</c:v>
                </c:pt>
                <c:pt idx="1">
                  <c:v>12.7238481044769</c:v>
                </c:pt>
                <c:pt idx="2">
                  <c:v>40.081913232803302</c:v>
                </c:pt>
                <c:pt idx="3">
                  <c:v>28.692847251892001</c:v>
                </c:pt>
              </c:numCache>
            </c:numRef>
          </c:val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10^7 cu max 10^8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Merge Sort </c:v>
                </c:pt>
                <c:pt idx="1">
                  <c:v>Marcin Ciura Gap Seq</c:v>
                </c:pt>
                <c:pt idx="2">
                  <c:v>2^k +1</c:v>
                </c:pt>
                <c:pt idx="3">
                  <c:v>3k+1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67.926062345504704</c:v>
                </c:pt>
                <c:pt idx="1">
                  <c:v>196.19719576835601</c:v>
                </c:pt>
                <c:pt idx="2">
                  <c:v>753.30929565429597</c:v>
                </c:pt>
                <c:pt idx="3">
                  <c:v>617.21393322944596</c:v>
                </c:pt>
              </c:numCache>
            </c:numRef>
          </c:val>
        </c:ser>
        <c:axId val="164208640"/>
        <c:axId val="164210944"/>
      </c:barChart>
      <c:catAx>
        <c:axId val="164208640"/>
        <c:scaling>
          <c:orientation val="minMax"/>
        </c:scaling>
        <c:axPos val="b"/>
        <c:numFmt formatCode="General" sourceLinked="1"/>
        <c:tickLblPos val="nextTo"/>
        <c:crossAx val="164210944"/>
        <c:crosses val="autoZero"/>
        <c:auto val="1"/>
        <c:lblAlgn val="ctr"/>
        <c:lblOffset val="100"/>
      </c:catAx>
      <c:valAx>
        <c:axId val="164210944"/>
        <c:scaling>
          <c:orientation val="minMax"/>
        </c:scaling>
        <c:axPos val="l"/>
        <c:majorGridlines/>
        <c:numFmt formatCode="General" sourceLinked="1"/>
        <c:tickLblPos val="nextTo"/>
        <c:crossAx val="16420864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26"/>
  <c:chart>
    <c:plotArea>
      <c:layout/>
      <c:lineChart>
        <c:grouping val="standard"/>
        <c:ser>
          <c:idx val="0"/>
          <c:order val="0"/>
          <c:tx>
            <c:strRef>
              <c:f>Sheet1!$A$2</c:f>
              <c:strCache>
                <c:ptCount val="1"/>
                <c:pt idx="0">
                  <c:v>Merge Sort </c:v>
                </c:pt>
              </c:strCache>
            </c:strRef>
          </c:tx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10^4 </c:v>
                </c:pt>
                <c:pt idx="1">
                  <c:v>10^5 </c:v>
                </c:pt>
                <c:pt idx="2">
                  <c:v>10^6 </c:v>
                </c:pt>
                <c:pt idx="3">
                  <c:v>10^7 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3.7134885787963798E-2</c:v>
                </c:pt>
                <c:pt idx="1">
                  <c:v>0.39491891860961897</c:v>
                </c:pt>
                <c:pt idx="2">
                  <c:v>5.4712457656860298</c:v>
                </c:pt>
                <c:pt idx="3">
                  <c:v>67.926062345504704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Marcin Ciura Gap Seq</c:v>
                </c:pt>
              </c:strCache>
            </c:strRef>
          </c:tx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10^4 </c:v>
                </c:pt>
                <c:pt idx="1">
                  <c:v>10^5 </c:v>
                </c:pt>
                <c:pt idx="2">
                  <c:v>10^6 </c:v>
                </c:pt>
                <c:pt idx="3">
                  <c:v>10^7 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8.3211660385131794E-2</c:v>
                </c:pt>
                <c:pt idx="1">
                  <c:v>1.0006103515625</c:v>
                </c:pt>
                <c:pt idx="2">
                  <c:v>12.7238481044769</c:v>
                </c:pt>
                <c:pt idx="3">
                  <c:v>196.19719576835601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2^k +1</c:v>
                </c:pt>
              </c:strCache>
            </c:strRef>
          </c:tx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10^4 </c:v>
                </c:pt>
                <c:pt idx="1">
                  <c:v>10^5 </c:v>
                </c:pt>
                <c:pt idx="2">
                  <c:v>10^6 </c:v>
                </c:pt>
                <c:pt idx="3">
                  <c:v>10^7 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0.34738183021545399</c:v>
                </c:pt>
                <c:pt idx="1">
                  <c:v>3.58803009986877</c:v>
                </c:pt>
                <c:pt idx="2">
                  <c:v>40.081913232803302</c:v>
                </c:pt>
                <c:pt idx="3">
                  <c:v>753.30929565429597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3k+1</c:v>
                </c:pt>
              </c:strCache>
            </c:strRef>
          </c:tx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10^4 </c:v>
                </c:pt>
                <c:pt idx="1">
                  <c:v>10^5 </c:v>
                </c:pt>
                <c:pt idx="2">
                  <c:v>10^6 </c:v>
                </c:pt>
                <c:pt idx="3">
                  <c:v>10^7 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0.115782260894775</c:v>
                </c:pt>
                <c:pt idx="1">
                  <c:v>1.6467988491058301</c:v>
                </c:pt>
                <c:pt idx="2">
                  <c:v>28.692847251892001</c:v>
                </c:pt>
                <c:pt idx="3">
                  <c:v>617.21393322944596</c:v>
                </c:pt>
              </c:numCache>
            </c:numRef>
          </c:val>
        </c:ser>
        <c:marker val="1"/>
        <c:axId val="164552064"/>
        <c:axId val="164828288"/>
      </c:lineChart>
      <c:catAx>
        <c:axId val="164552064"/>
        <c:scaling>
          <c:orientation val="minMax"/>
        </c:scaling>
        <c:axPos val="b"/>
        <c:numFmt formatCode="General" sourceLinked="1"/>
        <c:tickLblPos val="nextTo"/>
        <c:crossAx val="164828288"/>
        <c:crosses val="autoZero"/>
        <c:auto val="1"/>
        <c:lblAlgn val="ctr"/>
        <c:lblOffset val="100"/>
      </c:catAx>
      <c:valAx>
        <c:axId val="164828288"/>
        <c:scaling>
          <c:orientation val="minMax"/>
        </c:scaling>
        <c:axPos val="l"/>
        <c:majorGridlines/>
        <c:numFmt formatCode="General" sourceLinked="1"/>
        <c:tickLblPos val="nextTo"/>
        <c:crossAx val="164552064"/>
        <c:crosses val="autoZero"/>
        <c:crossBetween val="between"/>
      </c:valAx>
    </c:plotArea>
    <c:legend>
      <c:legendPos val="r"/>
      <c:layout/>
    </c:legend>
    <c:plotVisOnly val="1"/>
    <c:dispBlanksAs val="zero"/>
  </c:chart>
  <c:txPr>
    <a:bodyPr/>
    <a:lstStyle/>
    <a:p>
      <a:pPr>
        <a:defRPr sz="1800"/>
      </a:pPr>
      <a:endParaRPr lang="en-US"/>
    </a:p>
  </c:tx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10^4 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Merge Sort </c:v>
                </c:pt>
                <c:pt idx="1">
                  <c:v>Quick Sort - pivot random</c:v>
                </c:pt>
                <c:pt idx="2">
                  <c:v>Quick Sort - mediana din 5 </c:v>
                </c:pt>
                <c:pt idx="3">
                  <c:v>Quick Sort - mediana medianelor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3.1235694885253899E-2</c:v>
                </c:pt>
                <c:pt idx="1">
                  <c:v>5.1675081253051702E-2</c:v>
                </c:pt>
                <c:pt idx="2">
                  <c:v>1.99096202850341E-2</c:v>
                </c:pt>
                <c:pt idx="3">
                  <c:v>6.0428619384765597E-2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10^5 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Merge Sort </c:v>
                </c:pt>
                <c:pt idx="1">
                  <c:v>Quick Sort - pivot random</c:v>
                </c:pt>
                <c:pt idx="2">
                  <c:v>Quick Sort - mediana din 5 </c:v>
                </c:pt>
                <c:pt idx="3">
                  <c:v>Quick Sort - mediana medianelor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0.40695381164550698</c:v>
                </c:pt>
                <c:pt idx="1">
                  <c:v>0.40901851654052701</c:v>
                </c:pt>
                <c:pt idx="2">
                  <c:v>0.42115545272827098</c:v>
                </c:pt>
                <c:pt idx="3">
                  <c:v>0.416383266448974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10^6 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Merge Sort </c:v>
                </c:pt>
                <c:pt idx="1">
                  <c:v>Quick Sort - pivot random</c:v>
                </c:pt>
                <c:pt idx="2">
                  <c:v>Quick Sort - mediana din 5 </c:v>
                </c:pt>
                <c:pt idx="3">
                  <c:v>Quick Sort - mediana medianelor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5.3245885372161803</c:v>
                </c:pt>
                <c:pt idx="1">
                  <c:v>4.0354080200195304</c:v>
                </c:pt>
                <c:pt idx="2">
                  <c:v>4.0295815467834402</c:v>
                </c:pt>
                <c:pt idx="3">
                  <c:v>4.10546875</c:v>
                </c:pt>
              </c:numCache>
            </c:numRef>
          </c:val>
        </c:ser>
        <c:axId val="165758848"/>
        <c:axId val="165775616"/>
      </c:barChart>
      <c:catAx>
        <c:axId val="165758848"/>
        <c:scaling>
          <c:orientation val="minMax"/>
        </c:scaling>
        <c:axPos val="b"/>
        <c:numFmt formatCode="General" sourceLinked="1"/>
        <c:tickLblPos val="nextTo"/>
        <c:crossAx val="165775616"/>
        <c:crosses val="autoZero"/>
        <c:auto val="1"/>
        <c:lblAlgn val="ctr"/>
        <c:lblOffset val="100"/>
      </c:catAx>
      <c:valAx>
        <c:axId val="165775616"/>
        <c:scaling>
          <c:orientation val="minMax"/>
        </c:scaling>
        <c:axPos val="l"/>
        <c:majorGridlines/>
        <c:numFmt formatCode="General" sourceLinked="1"/>
        <c:tickLblPos val="nextTo"/>
        <c:crossAx val="165758848"/>
        <c:crosses val="autoZero"/>
        <c:crossBetween val="between"/>
      </c:valAx>
    </c:plotArea>
    <c:legend>
      <c:legendPos val="r"/>
      <c:layout/>
    </c:legend>
    <c:plotVisOnly val="1"/>
    <c:dispBlanksAs val="zero"/>
  </c:chart>
  <c:txPr>
    <a:bodyPr/>
    <a:lstStyle/>
    <a:p>
      <a:pPr>
        <a:defRPr sz="1800"/>
      </a:pPr>
      <a:endParaRPr lang="en-US"/>
    </a:p>
  </c:txPr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10^4 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Merge Sort </c:v>
                </c:pt>
                <c:pt idx="1">
                  <c:v>Quick Sort - pivot random</c:v>
                </c:pt>
                <c:pt idx="2">
                  <c:v>Quick Sort - mediana din 5 </c:v>
                </c:pt>
                <c:pt idx="3">
                  <c:v>Quick Sort - mediana medianelor </c:v>
                </c:pt>
              </c:strCache>
            </c:strRef>
          </c:cat>
          <c:val>
            <c:numRef>
              <c:f>Sheet1!$B$2:$B$5</c:f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10^5 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Merge Sort </c:v>
                </c:pt>
                <c:pt idx="1">
                  <c:v>Quick Sort - pivot random</c:v>
                </c:pt>
                <c:pt idx="2">
                  <c:v>Quick Sort - mediana din 5 </c:v>
                </c:pt>
                <c:pt idx="3">
                  <c:v>Quick Sort - mediana medianelor </c:v>
                </c:pt>
              </c:strCache>
            </c:strRef>
          </c:cat>
          <c:val>
            <c:numRef>
              <c:f>Sheet1!$C$2:$C$5</c:f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10^6 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Merge Sort </c:v>
                </c:pt>
                <c:pt idx="1">
                  <c:v>Quick Sort - pivot random</c:v>
                </c:pt>
                <c:pt idx="2">
                  <c:v>Quick Sort - mediana din 5 </c:v>
                </c:pt>
                <c:pt idx="3">
                  <c:v>Quick Sort - mediana medianelor </c:v>
                </c:pt>
              </c:strCache>
            </c:strRef>
          </c:cat>
          <c:val>
            <c:numRef>
              <c:f>Sheet1!$D$2:$D$5</c:f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10^7 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Merge Sort </c:v>
                </c:pt>
                <c:pt idx="1">
                  <c:v>Quick Sort - pivot random</c:v>
                </c:pt>
                <c:pt idx="2">
                  <c:v>Quick Sort - mediana din 5 </c:v>
                </c:pt>
                <c:pt idx="3">
                  <c:v>Quick Sort - mediana medianelor 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65.749664068222003</c:v>
                </c:pt>
                <c:pt idx="1">
                  <c:v>51.029878854751502</c:v>
                </c:pt>
                <c:pt idx="2">
                  <c:v>49.5384037494659</c:v>
                </c:pt>
                <c:pt idx="3">
                  <c:v>53.296721696853602</c:v>
                </c:pt>
              </c:numCache>
            </c:numRef>
          </c:val>
        </c:ser>
        <c:axId val="166001280"/>
        <c:axId val="166216448"/>
      </c:barChart>
      <c:catAx>
        <c:axId val="166001280"/>
        <c:scaling>
          <c:orientation val="minMax"/>
        </c:scaling>
        <c:axPos val="b"/>
        <c:numFmt formatCode="General" sourceLinked="1"/>
        <c:tickLblPos val="nextTo"/>
        <c:crossAx val="166216448"/>
        <c:crosses val="autoZero"/>
        <c:auto val="1"/>
        <c:lblAlgn val="ctr"/>
        <c:lblOffset val="100"/>
      </c:catAx>
      <c:valAx>
        <c:axId val="166216448"/>
        <c:scaling>
          <c:orientation val="minMax"/>
        </c:scaling>
        <c:axPos val="l"/>
        <c:majorGridlines/>
        <c:numFmt formatCode="General" sourceLinked="1"/>
        <c:tickLblPos val="nextTo"/>
        <c:crossAx val="166001280"/>
        <c:crosses val="autoZero"/>
        <c:crossBetween val="between"/>
      </c:valAx>
    </c:plotArea>
    <c:legend>
      <c:legendPos val="r"/>
      <c:layout/>
    </c:legend>
    <c:plotVisOnly val="1"/>
    <c:dispBlanksAs val="zero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Aleatoriu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Sheet1!$A$2:$A$5</c:f>
              <c:strCache>
                <c:ptCount val="4"/>
                <c:pt idx="0">
                  <c:v>Merge Sort</c:v>
                </c:pt>
                <c:pt idx="1">
                  <c:v>Shell Sort 2^k-1 </c:v>
                </c:pt>
                <c:pt idx="2">
                  <c:v>Shell Sort 3k+1</c:v>
                </c:pt>
                <c:pt idx="3">
                  <c:v>Heap Sort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5.0990848541259703</c:v>
                </c:pt>
                <c:pt idx="1">
                  <c:v>40.7612173557281</c:v>
                </c:pt>
                <c:pt idx="2">
                  <c:v>29.0927073955535</c:v>
                </c:pt>
                <c:pt idx="3">
                  <c:v>14.6300764083862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Sortat descrescator</c:v>
                </c:pt>
              </c:strCache>
            </c:strRef>
          </c:tx>
          <c:spPr>
            <a:solidFill>
              <a:srgbClr val="0070C0"/>
            </a:solidFill>
          </c:spPr>
          <c:cat>
            <c:strRef>
              <c:f>Sheet1!$A$2:$A$5</c:f>
              <c:strCache>
                <c:ptCount val="4"/>
                <c:pt idx="0">
                  <c:v>Merge Sort</c:v>
                </c:pt>
                <c:pt idx="1">
                  <c:v>Shell Sort 2^k-1 </c:v>
                </c:pt>
                <c:pt idx="2">
                  <c:v>Shell Sort 3k+1</c:v>
                </c:pt>
                <c:pt idx="3">
                  <c:v>Heap Sort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4.1496284008026096</c:v>
                </c:pt>
                <c:pt idx="1">
                  <c:v>32.584412097930901</c:v>
                </c:pt>
                <c:pt idx="2">
                  <c:v>4.41522145271301</c:v>
                </c:pt>
                <c:pt idx="3">
                  <c:v>12.2441613674163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Aproape sortat</c:v>
                </c:pt>
              </c:strCache>
            </c:strRef>
          </c:tx>
          <c:spPr>
            <a:solidFill>
              <a:srgbClr val="FFC000"/>
            </a:solidFill>
          </c:spPr>
          <c:cat>
            <c:strRef>
              <c:f>Sheet1!$A$2:$A$5</c:f>
              <c:strCache>
                <c:ptCount val="4"/>
                <c:pt idx="0">
                  <c:v>Merge Sort</c:v>
                </c:pt>
                <c:pt idx="1">
                  <c:v>Shell Sort 2^k-1 </c:v>
                </c:pt>
                <c:pt idx="2">
                  <c:v>Shell Sort 3k+1</c:v>
                </c:pt>
                <c:pt idx="3">
                  <c:v>Heap Sort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4.31044220924377</c:v>
                </c:pt>
                <c:pt idx="1">
                  <c:v>3.2051875591278001</c:v>
                </c:pt>
                <c:pt idx="2">
                  <c:v>3.1335358619689901</c:v>
                </c:pt>
                <c:pt idx="3">
                  <c:v>13.303928136825499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Putine valori distincte</c:v>
                </c:pt>
              </c:strCache>
            </c:strRef>
          </c:tx>
          <c:spPr>
            <a:solidFill>
              <a:srgbClr val="CC0099"/>
            </a:solidFill>
          </c:spPr>
          <c:cat>
            <c:strRef>
              <c:f>Sheet1!$A$2:$A$5</c:f>
              <c:strCache>
                <c:ptCount val="4"/>
                <c:pt idx="0">
                  <c:v>Merge Sort</c:v>
                </c:pt>
                <c:pt idx="1">
                  <c:v>Shell Sort 2^k-1 </c:v>
                </c:pt>
                <c:pt idx="2">
                  <c:v>Shell Sort 3k+1</c:v>
                </c:pt>
                <c:pt idx="3">
                  <c:v>Heap Sort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4.7869577407836896</c:v>
                </c:pt>
                <c:pt idx="1">
                  <c:v>28.037759542465199</c:v>
                </c:pt>
                <c:pt idx="2">
                  <c:v>17.123609781265198</c:v>
                </c:pt>
                <c:pt idx="3">
                  <c:v>13.4141402244567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Multe valori distincte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</c:spPr>
          <c:cat>
            <c:strRef>
              <c:f>Sheet1!$A$2:$A$5</c:f>
              <c:strCache>
                <c:ptCount val="4"/>
                <c:pt idx="0">
                  <c:v>Merge Sort</c:v>
                </c:pt>
                <c:pt idx="1">
                  <c:v>Shell Sort 2^k-1 </c:v>
                </c:pt>
                <c:pt idx="2">
                  <c:v>Shell Sort 3k+1</c:v>
                </c:pt>
                <c:pt idx="3">
                  <c:v>Heap Sort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5.1360726356506303</c:v>
                </c:pt>
                <c:pt idx="1">
                  <c:v>41.787170886993401</c:v>
                </c:pt>
                <c:pt idx="2">
                  <c:v>28.859868288040101</c:v>
                </c:pt>
                <c:pt idx="3">
                  <c:v>14.715374469757</c:v>
                </c:pt>
              </c:numCache>
            </c:numRef>
          </c:val>
        </c:ser>
        <c:axId val="163061760"/>
        <c:axId val="163063296"/>
      </c:barChart>
      <c:catAx>
        <c:axId val="163061760"/>
        <c:scaling>
          <c:orientation val="minMax"/>
        </c:scaling>
        <c:axPos val="b"/>
        <c:tickLblPos val="nextTo"/>
        <c:crossAx val="163063296"/>
        <c:crosses val="autoZero"/>
        <c:auto val="1"/>
        <c:lblAlgn val="ctr"/>
        <c:lblOffset val="100"/>
      </c:catAx>
      <c:valAx>
        <c:axId val="163063296"/>
        <c:scaling>
          <c:orientation val="minMax"/>
        </c:scaling>
        <c:axPos val="l"/>
        <c:majorGridlines/>
        <c:numFmt formatCode="General" sourceLinked="1"/>
        <c:tickLblPos val="nextTo"/>
        <c:crossAx val="16306176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Aleatoriu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Sheet1!$A$2:$A$6</c:f>
              <c:strCache>
                <c:ptCount val="5"/>
                <c:pt idx="0">
                  <c:v>Merge Sort</c:v>
                </c:pt>
                <c:pt idx="1">
                  <c:v>Quick Sort -random pivot</c:v>
                </c:pt>
                <c:pt idx="2">
                  <c:v>Quick Sort -mediana din 5</c:v>
                </c:pt>
                <c:pt idx="3">
                  <c:v>Shell Sort 2^k-1 </c:v>
                </c:pt>
                <c:pt idx="4">
                  <c:v>Shell Sort 3k+1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5.0990848541259703</c:v>
                </c:pt>
                <c:pt idx="1">
                  <c:v>3.9028432369232098</c:v>
                </c:pt>
                <c:pt idx="2">
                  <c:v>3.8218793869018501</c:v>
                </c:pt>
                <c:pt idx="3">
                  <c:v>40.7612173557281</c:v>
                </c:pt>
                <c:pt idx="4">
                  <c:v>29.0927073955535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Sortat descrescator</c:v>
                </c:pt>
              </c:strCache>
            </c:strRef>
          </c:tx>
          <c:spPr>
            <a:solidFill>
              <a:srgbClr val="0070C0"/>
            </a:solidFill>
          </c:spPr>
          <c:cat>
            <c:strRef>
              <c:f>Sheet1!$A$2:$A$6</c:f>
              <c:strCache>
                <c:ptCount val="5"/>
                <c:pt idx="0">
                  <c:v>Merge Sort</c:v>
                </c:pt>
                <c:pt idx="1">
                  <c:v>Quick Sort -random pivot</c:v>
                </c:pt>
                <c:pt idx="2">
                  <c:v>Quick Sort -mediana din 5</c:v>
                </c:pt>
                <c:pt idx="3">
                  <c:v>Shell Sort 2^k-1 </c:v>
                </c:pt>
                <c:pt idx="4">
                  <c:v>Shell Sort 3k+1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4.1496284008026096</c:v>
                </c:pt>
                <c:pt idx="1">
                  <c:v>4.2496883869171098</c:v>
                </c:pt>
                <c:pt idx="2">
                  <c:v>4.5103061199188197</c:v>
                </c:pt>
                <c:pt idx="3">
                  <c:v>32.584412097930901</c:v>
                </c:pt>
                <c:pt idx="4">
                  <c:v>4.41522145271301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Aproape sortat</c:v>
                </c:pt>
              </c:strCache>
            </c:strRef>
          </c:tx>
          <c:spPr>
            <a:solidFill>
              <a:srgbClr val="CC0099"/>
            </a:solidFill>
          </c:spPr>
          <c:cat>
            <c:strRef>
              <c:f>Sheet1!$A$2:$A$6</c:f>
              <c:strCache>
                <c:ptCount val="5"/>
                <c:pt idx="0">
                  <c:v>Merge Sort</c:v>
                </c:pt>
                <c:pt idx="1">
                  <c:v>Quick Sort -random pivot</c:v>
                </c:pt>
                <c:pt idx="2">
                  <c:v>Quick Sort -mediana din 5</c:v>
                </c:pt>
                <c:pt idx="3">
                  <c:v>Shell Sort 2^k-1 </c:v>
                </c:pt>
                <c:pt idx="4">
                  <c:v>Shell Sort 3k+1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4.31044220924377</c:v>
                </c:pt>
                <c:pt idx="1">
                  <c:v>4.2825424671173096</c:v>
                </c:pt>
                <c:pt idx="2">
                  <c:v>4.1180353164672798</c:v>
                </c:pt>
                <c:pt idx="3">
                  <c:v>3.2051875591278001</c:v>
                </c:pt>
                <c:pt idx="4">
                  <c:v>3.1335358619689901</c:v>
                </c:pt>
              </c:numCache>
            </c:numRef>
          </c:val>
        </c:ser>
        <c:axId val="163458048"/>
        <c:axId val="163652352"/>
      </c:barChart>
      <c:catAx>
        <c:axId val="163458048"/>
        <c:scaling>
          <c:orientation val="minMax"/>
        </c:scaling>
        <c:axPos val="b"/>
        <c:tickLblPos val="nextTo"/>
        <c:crossAx val="163652352"/>
        <c:crosses val="autoZero"/>
        <c:auto val="1"/>
        <c:lblAlgn val="ctr"/>
        <c:lblOffset val="100"/>
      </c:catAx>
      <c:valAx>
        <c:axId val="163652352"/>
        <c:scaling>
          <c:orientation val="minMax"/>
        </c:scaling>
        <c:axPos val="l"/>
        <c:majorGridlines/>
        <c:numFmt formatCode="General" sourceLinked="1"/>
        <c:tickLblPos val="nextTo"/>
        <c:crossAx val="16345804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Aleatoriu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Sheet1!$A$2:$A$5</c:f>
              <c:strCache>
                <c:ptCount val="4"/>
                <c:pt idx="0">
                  <c:v>Merge Sort</c:v>
                </c:pt>
                <c:pt idx="1">
                  <c:v>Quick Sort -random pivot</c:v>
                </c:pt>
                <c:pt idx="2">
                  <c:v>Quick Sort -mediana din 5</c:v>
                </c:pt>
                <c:pt idx="3">
                  <c:v>Heap Sort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5.0990848541259703</c:v>
                </c:pt>
                <c:pt idx="1">
                  <c:v>3.9028432369232098</c:v>
                </c:pt>
                <c:pt idx="2">
                  <c:v>3.8218793869018501</c:v>
                </c:pt>
                <c:pt idx="3">
                  <c:v>14.6300764083862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Sortat descrescator</c:v>
                </c:pt>
              </c:strCache>
            </c:strRef>
          </c:tx>
          <c:spPr>
            <a:solidFill>
              <a:srgbClr val="0070C0"/>
            </a:solidFill>
          </c:spPr>
          <c:cat>
            <c:strRef>
              <c:f>Sheet1!$A$2:$A$5</c:f>
              <c:strCache>
                <c:ptCount val="4"/>
                <c:pt idx="0">
                  <c:v>Merge Sort</c:v>
                </c:pt>
                <c:pt idx="1">
                  <c:v>Quick Sort -random pivot</c:v>
                </c:pt>
                <c:pt idx="2">
                  <c:v>Quick Sort -mediana din 5</c:v>
                </c:pt>
                <c:pt idx="3">
                  <c:v>Heap Sort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4.1496284008026096</c:v>
                </c:pt>
                <c:pt idx="1">
                  <c:v>4.2496883869171098</c:v>
                </c:pt>
                <c:pt idx="2">
                  <c:v>4.5103061199188197</c:v>
                </c:pt>
                <c:pt idx="3">
                  <c:v>12.2441613674163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Aproape sortat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Merge Sort</c:v>
                </c:pt>
                <c:pt idx="1">
                  <c:v>Quick Sort -random pivot</c:v>
                </c:pt>
                <c:pt idx="2">
                  <c:v>Quick Sort -mediana din 5</c:v>
                </c:pt>
                <c:pt idx="3">
                  <c:v>Heap Sort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4.31044220924377</c:v>
                </c:pt>
                <c:pt idx="1">
                  <c:v>4.2825424671173096</c:v>
                </c:pt>
                <c:pt idx="2">
                  <c:v>4.1180353164672798</c:v>
                </c:pt>
                <c:pt idx="3">
                  <c:v>13.303928136825499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Multe valori distincte</c:v>
                </c:pt>
              </c:strCache>
            </c:strRef>
          </c:tx>
          <c:spPr>
            <a:solidFill>
              <a:srgbClr val="FF0000"/>
            </a:solidFill>
          </c:spPr>
          <c:cat>
            <c:strRef>
              <c:f>Sheet1!$A$2:$A$5</c:f>
              <c:strCache>
                <c:ptCount val="4"/>
                <c:pt idx="0">
                  <c:v>Merge Sort</c:v>
                </c:pt>
                <c:pt idx="1">
                  <c:v>Quick Sort -random pivot</c:v>
                </c:pt>
                <c:pt idx="2">
                  <c:v>Quick Sort -mediana din 5</c:v>
                </c:pt>
                <c:pt idx="3">
                  <c:v>Heap Sort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5.1360726356506303</c:v>
                </c:pt>
                <c:pt idx="1">
                  <c:v>4.3684172630309996</c:v>
                </c:pt>
                <c:pt idx="2">
                  <c:v>3.9883406162261901</c:v>
                </c:pt>
                <c:pt idx="3">
                  <c:v>14.715374469757</c:v>
                </c:pt>
              </c:numCache>
            </c:numRef>
          </c:val>
        </c:ser>
        <c:axId val="163367168"/>
        <c:axId val="163455744"/>
      </c:barChart>
      <c:catAx>
        <c:axId val="163367168"/>
        <c:scaling>
          <c:orientation val="minMax"/>
        </c:scaling>
        <c:axPos val="b"/>
        <c:tickLblPos val="nextTo"/>
        <c:crossAx val="163455744"/>
        <c:crosses val="autoZero"/>
        <c:auto val="1"/>
        <c:lblAlgn val="ctr"/>
        <c:lblOffset val="100"/>
      </c:catAx>
      <c:valAx>
        <c:axId val="163455744"/>
        <c:scaling>
          <c:orientation val="minMax"/>
        </c:scaling>
        <c:axPos val="l"/>
        <c:majorGridlines/>
        <c:numFmt formatCode="General" sourceLinked="1"/>
        <c:tickLblPos val="nextTo"/>
        <c:crossAx val="16336716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10^5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Sheet1!$A$2:$A$5</c:f>
              <c:strCache>
                <c:ptCount val="4"/>
                <c:pt idx="0">
                  <c:v>Default Sort</c:v>
                </c:pt>
                <c:pt idx="1">
                  <c:v>Radix 2^10</c:v>
                </c:pt>
                <c:pt idx="2">
                  <c:v>Radix 2^12 </c:v>
                </c:pt>
                <c:pt idx="3">
                  <c:v>Radix 2^16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1.56214237213134E-2</c:v>
                </c:pt>
                <c:pt idx="1">
                  <c:v>5.1551342010497998E-2</c:v>
                </c:pt>
                <c:pt idx="2">
                  <c:v>7.9677343368530204E-2</c:v>
                </c:pt>
                <c:pt idx="3">
                  <c:v>8.4300994873046806E-2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10^6</c:v>
                </c:pt>
              </c:strCache>
            </c:strRef>
          </c:tx>
          <c:spPr>
            <a:solidFill>
              <a:srgbClr val="0070C0"/>
            </a:solidFill>
          </c:spPr>
          <c:cat>
            <c:strRef>
              <c:f>Sheet1!$A$2:$A$5</c:f>
              <c:strCache>
                <c:ptCount val="4"/>
                <c:pt idx="0">
                  <c:v>Default Sort</c:v>
                </c:pt>
                <c:pt idx="1">
                  <c:v>Radix 2^10</c:v>
                </c:pt>
                <c:pt idx="2">
                  <c:v>Radix 2^12 </c:v>
                </c:pt>
                <c:pt idx="3">
                  <c:v>Radix 2^16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0.15404844284057601</c:v>
                </c:pt>
                <c:pt idx="1">
                  <c:v>0.57771849632263095</c:v>
                </c:pt>
                <c:pt idx="2">
                  <c:v>0.57762050628662098</c:v>
                </c:pt>
                <c:pt idx="3">
                  <c:v>0.59734964370727495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10^7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Default Sort</c:v>
                </c:pt>
                <c:pt idx="1">
                  <c:v>Radix 2^10</c:v>
                </c:pt>
                <c:pt idx="2">
                  <c:v>Radix 2^12 </c:v>
                </c:pt>
                <c:pt idx="3">
                  <c:v>Radix 2^16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1.60683417320251</c:v>
                </c:pt>
                <c:pt idx="1">
                  <c:v>6.0714993476867596</c:v>
                </c:pt>
                <c:pt idx="2">
                  <c:v>6.8230338096618599</c:v>
                </c:pt>
                <c:pt idx="3">
                  <c:v>6.0683615207672101</c:v>
                </c:pt>
              </c:numCache>
            </c:numRef>
          </c:val>
        </c:ser>
        <c:axId val="151553920"/>
        <c:axId val="151746432"/>
      </c:barChart>
      <c:catAx>
        <c:axId val="151553920"/>
        <c:scaling>
          <c:orientation val="minMax"/>
        </c:scaling>
        <c:axPos val="b"/>
        <c:tickLblPos val="nextTo"/>
        <c:crossAx val="151746432"/>
        <c:crosses val="autoZero"/>
        <c:auto val="1"/>
        <c:lblAlgn val="ctr"/>
        <c:lblOffset val="100"/>
      </c:catAx>
      <c:valAx>
        <c:axId val="151746432"/>
        <c:scaling>
          <c:orientation val="minMax"/>
        </c:scaling>
        <c:axPos val="l"/>
        <c:majorGridlines/>
        <c:numFmt formatCode="General" sourceLinked="1"/>
        <c:tickLblPos val="nextTo"/>
        <c:crossAx val="15155392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10^5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Sheet1!$A$2:$A$5</c:f>
              <c:strCache>
                <c:ptCount val="4"/>
                <c:pt idx="0">
                  <c:v>Merge Sort</c:v>
                </c:pt>
                <c:pt idx="1">
                  <c:v>Shell Sort 2^k+1</c:v>
                </c:pt>
                <c:pt idx="2">
                  <c:v>Shell Sort 3k+1</c:v>
                </c:pt>
                <c:pt idx="3">
                  <c:v>Heap Sort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0.37425971031188898</c:v>
                </c:pt>
                <c:pt idx="1">
                  <c:v>3.1502668857574401</c:v>
                </c:pt>
                <c:pt idx="2">
                  <c:v>1.13146996498107</c:v>
                </c:pt>
                <c:pt idx="3">
                  <c:v>1.0603883266448899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10^6</c:v>
                </c:pt>
              </c:strCache>
            </c:strRef>
          </c:tx>
          <c:spPr>
            <a:solidFill>
              <a:srgbClr val="0070C0"/>
            </a:solidFill>
          </c:spPr>
          <c:cat>
            <c:strRef>
              <c:f>Sheet1!$A$2:$A$5</c:f>
              <c:strCache>
                <c:ptCount val="4"/>
                <c:pt idx="0">
                  <c:v>Merge Sort</c:v>
                </c:pt>
                <c:pt idx="1">
                  <c:v>Shell Sort 2^k+1</c:v>
                </c:pt>
                <c:pt idx="2">
                  <c:v>Shell Sort 3k+1</c:v>
                </c:pt>
                <c:pt idx="3">
                  <c:v>Heap Sort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4.9034628868103001</c:v>
                </c:pt>
                <c:pt idx="1">
                  <c:v>29.2673482894897</c:v>
                </c:pt>
                <c:pt idx="2">
                  <c:v>17.7407641410827</c:v>
                </c:pt>
                <c:pt idx="3">
                  <c:v>13.967091083526601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10^7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Merge Sort</c:v>
                </c:pt>
                <c:pt idx="1">
                  <c:v>Shell Sort 2^k+1</c:v>
                </c:pt>
                <c:pt idx="2">
                  <c:v>Shell Sort 3k+1</c:v>
                </c:pt>
                <c:pt idx="3">
                  <c:v>Heap Sort</c:v>
                </c:pt>
              </c:strCache>
            </c:strRef>
          </c:cat>
          <c:val>
            <c:numRef>
              <c:f>Sheet1!$D$2:$D$5</c:f>
            </c:numRef>
          </c:val>
        </c:ser>
        <c:axId val="163178752"/>
        <c:axId val="163218176"/>
      </c:barChart>
      <c:catAx>
        <c:axId val="163178752"/>
        <c:scaling>
          <c:orientation val="minMax"/>
        </c:scaling>
        <c:axPos val="b"/>
        <c:tickLblPos val="nextTo"/>
        <c:crossAx val="163218176"/>
        <c:crosses val="autoZero"/>
        <c:auto val="1"/>
        <c:lblAlgn val="ctr"/>
        <c:lblOffset val="100"/>
      </c:catAx>
      <c:valAx>
        <c:axId val="163218176"/>
        <c:scaling>
          <c:orientation val="minMax"/>
        </c:scaling>
        <c:axPos val="l"/>
        <c:majorGridlines/>
        <c:numFmt formatCode="General" sourceLinked="1"/>
        <c:tickLblPos val="nextTo"/>
        <c:crossAx val="16317875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26"/>
  <c:chart>
    <c:plotArea>
      <c:layout/>
      <c:lineChart>
        <c:grouping val="standard"/>
        <c:ser>
          <c:idx val="0"/>
          <c:order val="0"/>
          <c:tx>
            <c:strRef>
              <c:f>Sheet1!$A$2</c:f>
              <c:strCache>
                <c:ptCount val="1"/>
                <c:pt idx="0">
                  <c:v>Default Sort</c:v>
                </c:pt>
              </c:strCache>
            </c:strRef>
          </c:tx>
          <c:marker>
            <c:symbol val="none"/>
          </c:marker>
          <c:cat>
            <c:strRef>
              <c:f>Sheet1!$B$1:$D$1</c:f>
              <c:strCache>
                <c:ptCount val="3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1.2348413467407201E-2</c:v>
                </c:pt>
                <c:pt idx="1">
                  <c:v>0.25980329513549799</c:v>
                </c:pt>
                <c:pt idx="2">
                  <c:v>3.7157714366912802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Radix 2^10</c:v>
                </c:pt>
              </c:strCache>
            </c:strRef>
          </c:tx>
          <c:marker>
            <c:symbol val="none"/>
          </c:marker>
          <c:cat>
            <c:strRef>
              <c:f>Sheet1!$B$1:$D$1</c:f>
              <c:strCache>
                <c:ptCount val="3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0.16510057449340801</c:v>
                </c:pt>
                <c:pt idx="1">
                  <c:v>2.32021784782409</c:v>
                </c:pt>
                <c:pt idx="2">
                  <c:v>26.2707934379577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Radix 2^12 </c:v>
                </c:pt>
              </c:strCache>
            </c:strRef>
          </c:tx>
          <c:marker>
            <c:symbol val="none"/>
          </c:marker>
          <c:cat>
            <c:strRef>
              <c:f>Sheet1!$B$1:$D$1</c:f>
              <c:strCache>
                <c:ptCount val="3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0.12478518486022901</c:v>
                </c:pt>
                <c:pt idx="1">
                  <c:v>2.3022725582122798</c:v>
                </c:pt>
                <c:pt idx="2">
                  <c:v>40.795489072799597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Radix 2^16</c:v>
                </c:pt>
              </c:strCache>
            </c:strRef>
          </c:tx>
          <c:marker>
            <c:symbol val="none"/>
          </c:marker>
          <c:cat>
            <c:strRef>
              <c:f>Sheet1!$B$1:$D$1</c:f>
              <c:strCache>
                <c:ptCount val="3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0">
                  <c:v>8.4300994873046806E-2</c:v>
                </c:pt>
                <c:pt idx="1">
                  <c:v>1.57616090774536</c:v>
                </c:pt>
                <c:pt idx="2">
                  <c:v>17.465894699096602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Merge Sort</c:v>
                </c:pt>
              </c:strCache>
            </c:strRef>
          </c:tx>
          <c:marker>
            <c:symbol val="none"/>
          </c:marker>
          <c:cat>
            <c:strRef>
              <c:f>Sheet1!$B$1:$D$1</c:f>
              <c:strCache>
                <c:ptCount val="3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</c:strCache>
            </c:strRef>
          </c:cat>
          <c:val>
            <c:numRef>
              <c:f>Sheet1!$B$6:$D$6</c:f>
              <c:numCache>
                <c:formatCode>General</c:formatCode>
                <c:ptCount val="3"/>
                <c:pt idx="0">
                  <c:v>0.38062334060668901</c:v>
                </c:pt>
                <c:pt idx="1">
                  <c:v>5.1507411003112704</c:v>
                </c:pt>
                <c:pt idx="2">
                  <c:v>69.752348423004094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Quick Sort - pivot random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Sheet1!$B$1:$D$1</c:f>
              <c:strCache>
                <c:ptCount val="3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</c:strCache>
            </c:strRef>
          </c:cat>
          <c:val>
            <c:numRef>
              <c:f>Sheet1!$B$7:$D$7</c:f>
              <c:numCache>
                <c:formatCode>General</c:formatCode>
                <c:ptCount val="3"/>
                <c:pt idx="0">
                  <c:v>0.3566575050354</c:v>
                </c:pt>
                <c:pt idx="1">
                  <c:v>3.9369254112243599</c:v>
                </c:pt>
                <c:pt idx="2">
                  <c:v>53.246130228042603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Quick Sort - mediana din 5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cat>
            <c:strRef>
              <c:f>Sheet1!$B$1:$D$1</c:f>
              <c:strCache>
                <c:ptCount val="3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</c:strCache>
            </c:strRef>
          </c:cat>
          <c:val>
            <c:numRef>
              <c:f>Sheet1!$B$8:$D$8</c:f>
              <c:numCache>
                <c:formatCode>General</c:formatCode>
                <c:ptCount val="3"/>
                <c:pt idx="0">
                  <c:v>0.298470258712768</c:v>
                </c:pt>
                <c:pt idx="1">
                  <c:v>4.1332604885101301</c:v>
                </c:pt>
                <c:pt idx="2">
                  <c:v>54.015487432479802</c:v>
                </c:pt>
              </c:numCache>
            </c:numRef>
          </c:val>
        </c:ser>
        <c:marker val="1"/>
        <c:axId val="166474112"/>
        <c:axId val="146859520"/>
      </c:lineChart>
      <c:catAx>
        <c:axId val="166474112"/>
        <c:scaling>
          <c:orientation val="minMax"/>
        </c:scaling>
        <c:axPos val="b"/>
        <c:tickLblPos val="nextTo"/>
        <c:crossAx val="146859520"/>
        <c:crosses val="autoZero"/>
        <c:auto val="1"/>
        <c:lblAlgn val="ctr"/>
        <c:lblOffset val="100"/>
      </c:catAx>
      <c:valAx>
        <c:axId val="146859520"/>
        <c:scaling>
          <c:orientation val="minMax"/>
        </c:scaling>
        <c:axPos val="l"/>
        <c:majorGridlines/>
        <c:numFmt formatCode="General" sourceLinked="1"/>
        <c:tickLblPos val="nextTo"/>
        <c:crossAx val="16647411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10^5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Sheet1!$A$2:$A$8</c:f>
              <c:strCache>
                <c:ptCount val="7"/>
                <c:pt idx="0">
                  <c:v>Default Sort</c:v>
                </c:pt>
                <c:pt idx="1">
                  <c:v>Radix 2^10</c:v>
                </c:pt>
                <c:pt idx="2">
                  <c:v>Radix 2^12 </c:v>
                </c:pt>
                <c:pt idx="3">
                  <c:v>Radix 2^16</c:v>
                </c:pt>
                <c:pt idx="4">
                  <c:v>Merge Sort</c:v>
                </c:pt>
                <c:pt idx="5">
                  <c:v>Quick Sort - pivot random</c:v>
                </c:pt>
                <c:pt idx="6">
                  <c:v>Quick Sort - mediana din 5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1.2348413467407201E-2</c:v>
                </c:pt>
                <c:pt idx="1">
                  <c:v>0.16510057449340798</c:v>
                </c:pt>
                <c:pt idx="2">
                  <c:v>0.12478518486022905</c:v>
                </c:pt>
                <c:pt idx="3">
                  <c:v>8.4300994873046819E-2</c:v>
                </c:pt>
                <c:pt idx="4">
                  <c:v>0.38062334060668901</c:v>
                </c:pt>
                <c:pt idx="5">
                  <c:v>0.35665750503540006</c:v>
                </c:pt>
                <c:pt idx="6">
                  <c:v>0.29847025871276806</c:v>
                </c:pt>
              </c:numCache>
            </c:numRef>
          </c:val>
        </c:ser>
        <c:axId val="166265600"/>
        <c:axId val="166267520"/>
      </c:barChart>
      <c:catAx>
        <c:axId val="166265600"/>
        <c:scaling>
          <c:orientation val="minMax"/>
        </c:scaling>
        <c:axPos val="b"/>
        <c:tickLblPos val="nextTo"/>
        <c:crossAx val="166267520"/>
        <c:crosses val="autoZero"/>
        <c:auto val="1"/>
        <c:lblAlgn val="ctr"/>
        <c:lblOffset val="100"/>
      </c:catAx>
      <c:valAx>
        <c:axId val="166267520"/>
        <c:scaling>
          <c:orientation val="minMax"/>
        </c:scaling>
        <c:axPos val="l"/>
        <c:majorGridlines/>
        <c:numFmt formatCode="General" sourceLinked="1"/>
        <c:tickLblPos val="nextTo"/>
        <c:crossAx val="16626560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10^6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Sheet1!$A$2:$A$8</c:f>
              <c:strCache>
                <c:ptCount val="7"/>
                <c:pt idx="0">
                  <c:v>Default Sort</c:v>
                </c:pt>
                <c:pt idx="1">
                  <c:v>Radix 2^10</c:v>
                </c:pt>
                <c:pt idx="2">
                  <c:v>Radix 2^12 </c:v>
                </c:pt>
                <c:pt idx="3">
                  <c:v>Radix 2^16</c:v>
                </c:pt>
                <c:pt idx="4">
                  <c:v>Merge Sort</c:v>
                </c:pt>
                <c:pt idx="5">
                  <c:v>Quick Sort - pivot random</c:v>
                </c:pt>
                <c:pt idx="6">
                  <c:v>Quick Sort - mediana din 5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0.25980329513549799</c:v>
                </c:pt>
                <c:pt idx="1">
                  <c:v>2.32021784782409</c:v>
                </c:pt>
                <c:pt idx="2">
                  <c:v>2.3022725582122798</c:v>
                </c:pt>
                <c:pt idx="3">
                  <c:v>1.57616090774536</c:v>
                </c:pt>
                <c:pt idx="4">
                  <c:v>5.1507411003112704</c:v>
                </c:pt>
                <c:pt idx="5">
                  <c:v>3.9369254112243599</c:v>
                </c:pt>
                <c:pt idx="6">
                  <c:v>4.1332604885101301</c:v>
                </c:pt>
              </c:numCache>
            </c:numRef>
          </c:val>
        </c:ser>
        <c:axId val="163651968"/>
        <c:axId val="163685120"/>
      </c:barChart>
      <c:catAx>
        <c:axId val="163651968"/>
        <c:scaling>
          <c:orientation val="minMax"/>
        </c:scaling>
        <c:axPos val="b"/>
        <c:tickLblPos val="nextTo"/>
        <c:crossAx val="163685120"/>
        <c:crosses val="autoZero"/>
        <c:auto val="1"/>
        <c:lblAlgn val="ctr"/>
        <c:lblOffset val="100"/>
      </c:catAx>
      <c:valAx>
        <c:axId val="163685120"/>
        <c:scaling>
          <c:orientation val="minMax"/>
        </c:scaling>
        <c:axPos val="l"/>
        <c:majorGridlines/>
        <c:numFmt formatCode="General" sourceLinked="1"/>
        <c:tickLblPos val="nextTo"/>
        <c:crossAx val="16365196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06E01-D493-4B37-807B-DDF57EB518B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65A00-C43C-46BF-BB5C-3869D5812E0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 ^ 6 cu</a:t>
            </a:r>
            <a:r>
              <a:rPr lang="en-US" baseline="0" dirty="0" smtClean="0"/>
              <a:t> max = 10^6</a:t>
            </a:r>
          </a:p>
          <a:p>
            <a:r>
              <a:rPr lang="en-US" baseline="0" dirty="0" smtClean="0"/>
              <a:t>La </a:t>
            </a:r>
            <a:r>
              <a:rPr lang="en-US" baseline="0" dirty="0" err="1" smtClean="0"/>
              <a:t>putine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distincte</a:t>
            </a:r>
            <a:r>
              <a:rPr lang="en-US" baseline="0" dirty="0" smtClean="0"/>
              <a:t> max = 10^3</a:t>
            </a:r>
          </a:p>
          <a:p>
            <a:r>
              <a:rPr lang="en-US" baseline="0" dirty="0" smtClean="0"/>
              <a:t>La </a:t>
            </a:r>
            <a:r>
              <a:rPr lang="en-US" baseline="0" dirty="0" err="1" smtClean="0"/>
              <a:t>multe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distincte</a:t>
            </a:r>
            <a:r>
              <a:rPr lang="en-US" baseline="0" dirty="0" smtClean="0"/>
              <a:t> max = 10^10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65A00-C43C-46BF-BB5C-3869D5812E0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Obs:</a:t>
            </a:r>
            <a:r>
              <a:rPr lang="ro-RO" baseline="0" dirty="0" smtClean="0"/>
              <a:t> </a:t>
            </a:r>
          </a:p>
          <a:p>
            <a:r>
              <a:rPr lang="ro-RO" dirty="0" smtClean="0"/>
              <a:t>Shell Sort se descurca super</a:t>
            </a:r>
            <a:r>
              <a:rPr lang="ro-RO" baseline="0" dirty="0" smtClean="0"/>
              <a:t> bine cand e vorba de vectori aproape sortati.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65A00-C43C-46BF-BB5C-3869D5812E06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2909-7C10-4EEC-96EB-32F02E86ADD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713-4B18-4AD8-8CAE-B22424673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2909-7C10-4EEC-96EB-32F02E86ADD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713-4B18-4AD8-8CAE-B22424673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2909-7C10-4EEC-96EB-32F02E86ADD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713-4B18-4AD8-8CAE-B22424673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2909-7C10-4EEC-96EB-32F02E86ADD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713-4B18-4AD8-8CAE-B22424673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2909-7C10-4EEC-96EB-32F02E86ADD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713-4B18-4AD8-8CAE-B22424673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2909-7C10-4EEC-96EB-32F02E86ADD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713-4B18-4AD8-8CAE-B22424673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2909-7C10-4EEC-96EB-32F02E86ADD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713-4B18-4AD8-8CAE-B22424673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2909-7C10-4EEC-96EB-32F02E86ADD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713-4B18-4AD8-8CAE-B22424673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2909-7C10-4EEC-96EB-32F02E86ADD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713-4B18-4AD8-8CAE-B22424673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2909-7C10-4EEC-96EB-32F02E86ADD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713-4B18-4AD8-8CAE-B22424673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2909-7C10-4EEC-96EB-32F02E86ADD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713-4B18-4AD8-8CAE-B22424673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72909-7C10-4EEC-96EB-32F02E86ADD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A9713-4B18-4AD8-8CAE-B224246732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uliali/sorting-algo-projec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Analiz</a:t>
            </a:r>
            <a:r>
              <a:rPr lang="ro-RO" dirty="0" smtClean="0"/>
              <a:t>ă comparativă sortări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Radix Sort, Merge Sort,</a:t>
            </a:r>
            <a:endParaRPr lang="en-US" dirty="0" smtClean="0"/>
          </a:p>
          <a:p>
            <a:r>
              <a:rPr lang="ro-RO" dirty="0" smtClean="0"/>
              <a:t> Shell Sort, Heap Sort, Quick Sort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95400" y="53340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o-RO" sz="1400" dirty="0" smtClean="0">
                <a:solidFill>
                  <a:schemeClr val="bg2">
                    <a:lumMod val="50000"/>
                  </a:schemeClr>
                </a:solidFill>
              </a:rPr>
              <a:t>Iulia-Georgiana Talpalariu- Grupa 134</a:t>
            </a:r>
          </a:p>
          <a:p>
            <a:pPr lvl="0" algn="ctr">
              <a:spcBef>
                <a:spcPct val="20000"/>
              </a:spcBef>
            </a:pPr>
            <a:r>
              <a:rPr lang="ro-RO" sz="1400" dirty="0" smtClean="0">
                <a:solidFill>
                  <a:schemeClr val="tx1">
                    <a:tint val="75000"/>
                  </a:schemeClr>
                </a:solidFill>
                <a:hlinkClick r:id="rId2"/>
              </a:rPr>
              <a:t>https://github.com/iuliali/sorting-algo-project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Rulare</a:t>
            </a:r>
            <a:r>
              <a:rPr lang="en-US" sz="3600" dirty="0" smtClean="0"/>
              <a:t> </a:t>
            </a:r>
            <a:r>
              <a:rPr lang="en-US" sz="3600" dirty="0" err="1" smtClean="0"/>
              <a:t>comparativa</a:t>
            </a:r>
            <a:r>
              <a:rPr lang="en-US" sz="3600" dirty="0" smtClean="0"/>
              <a:t> input </a:t>
            </a:r>
            <a:r>
              <a:rPr lang="en-US" sz="3600" dirty="0" err="1" smtClean="0"/>
              <a:t>aleatoriu</a:t>
            </a:r>
            <a:r>
              <a:rPr lang="en-US" sz="3600" dirty="0" smtClean="0"/>
              <a:t> – </a:t>
            </a:r>
            <a:r>
              <a:rPr lang="en-US" sz="3600" dirty="0" err="1" smtClean="0"/>
              <a:t>variatia</a:t>
            </a:r>
            <a:r>
              <a:rPr lang="en-US" sz="3600" dirty="0" smtClean="0"/>
              <a:t> </a:t>
            </a:r>
            <a:r>
              <a:rPr lang="en-US" sz="3600" dirty="0" err="1" smtClean="0"/>
              <a:t>timpului</a:t>
            </a:r>
            <a:r>
              <a:rPr lang="en-US" sz="3600" dirty="0" smtClean="0"/>
              <a:t> cu </a:t>
            </a:r>
            <a:r>
              <a:rPr lang="en-US" sz="3600" dirty="0" err="1" smtClean="0"/>
              <a:t>cresterea</a:t>
            </a:r>
            <a:r>
              <a:rPr lang="en-US" sz="3600" dirty="0" smtClean="0"/>
              <a:t> </a:t>
            </a:r>
            <a:r>
              <a:rPr lang="en-US" sz="3600" dirty="0" err="1" smtClean="0"/>
              <a:t>numarului</a:t>
            </a:r>
            <a:r>
              <a:rPr lang="en-US" sz="3600" dirty="0" smtClean="0"/>
              <a:t> de </a:t>
            </a:r>
            <a:r>
              <a:rPr lang="en-US" sz="3600" dirty="0" err="1" smtClean="0"/>
              <a:t>elemente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MAX =</a:t>
            </a:r>
            <a:r>
              <a:rPr lang="ro-RO" b="1" u="sng" dirty="0" smtClean="0"/>
              <a:t>10</a:t>
            </a:r>
            <a:r>
              <a:rPr lang="en-US" b="1" u="sng" baseline="30000" dirty="0" smtClean="0"/>
              <a:t>8</a:t>
            </a:r>
            <a:endParaRPr lang="ro-RO" b="1" u="sng" dirty="0" smtClean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Rulare</a:t>
            </a:r>
            <a:r>
              <a:rPr lang="en-US" sz="3600" dirty="0" smtClean="0"/>
              <a:t> </a:t>
            </a:r>
            <a:r>
              <a:rPr lang="en-US" sz="3600" dirty="0" err="1" smtClean="0"/>
              <a:t>comparativa</a:t>
            </a:r>
            <a:r>
              <a:rPr lang="en-US" sz="3600" dirty="0" smtClean="0"/>
              <a:t> input </a:t>
            </a:r>
            <a:r>
              <a:rPr lang="en-US" sz="3600" dirty="0" err="1" smtClean="0"/>
              <a:t>aleatoriu</a:t>
            </a:r>
            <a:r>
              <a:rPr lang="en-US" sz="3600" dirty="0" smtClean="0"/>
              <a:t> – </a:t>
            </a:r>
            <a:r>
              <a:rPr lang="en-US" sz="3600" dirty="0" err="1" smtClean="0"/>
              <a:t>variatia</a:t>
            </a:r>
            <a:r>
              <a:rPr lang="en-US" sz="3600" dirty="0" smtClean="0"/>
              <a:t> </a:t>
            </a:r>
            <a:r>
              <a:rPr lang="en-US" sz="3600" dirty="0" err="1" smtClean="0"/>
              <a:t>timpului</a:t>
            </a:r>
            <a:r>
              <a:rPr lang="en-US" sz="3600" dirty="0" smtClean="0"/>
              <a:t> cu </a:t>
            </a:r>
            <a:r>
              <a:rPr lang="en-US" sz="3600" dirty="0" err="1" smtClean="0"/>
              <a:t>cresterea</a:t>
            </a:r>
            <a:r>
              <a:rPr lang="en-US" sz="3600" dirty="0" smtClean="0"/>
              <a:t> </a:t>
            </a:r>
            <a:r>
              <a:rPr lang="en-US" sz="3600" dirty="0" err="1" smtClean="0"/>
              <a:t>numarului</a:t>
            </a:r>
            <a:r>
              <a:rPr lang="en-US" sz="3600" dirty="0" smtClean="0"/>
              <a:t> de </a:t>
            </a:r>
            <a:r>
              <a:rPr lang="en-US" sz="3600" dirty="0" err="1" smtClean="0"/>
              <a:t>elemente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MAX =</a:t>
            </a:r>
            <a:r>
              <a:rPr lang="ro-RO" b="1" u="sng" dirty="0" smtClean="0"/>
              <a:t>10</a:t>
            </a:r>
            <a:r>
              <a:rPr lang="en-US" b="1" u="sng" baseline="30000" dirty="0"/>
              <a:t>8</a:t>
            </a:r>
            <a:endParaRPr lang="ro-RO" b="1" u="sng" dirty="0" smtClean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Rulare</a:t>
            </a:r>
            <a:r>
              <a:rPr lang="en-US" sz="3600" dirty="0" smtClean="0"/>
              <a:t> </a:t>
            </a:r>
            <a:r>
              <a:rPr lang="en-US" sz="3600" dirty="0" err="1" smtClean="0"/>
              <a:t>comparativa</a:t>
            </a:r>
            <a:r>
              <a:rPr lang="en-US" sz="3600" dirty="0" smtClean="0"/>
              <a:t> input </a:t>
            </a:r>
            <a:r>
              <a:rPr lang="en-US" sz="3600" dirty="0" err="1" smtClean="0"/>
              <a:t>aleatoriu</a:t>
            </a:r>
            <a:r>
              <a:rPr lang="en-US" sz="3600" dirty="0" smtClean="0"/>
              <a:t> – </a:t>
            </a:r>
            <a:r>
              <a:rPr lang="en-US" sz="3600" dirty="0" err="1" smtClean="0"/>
              <a:t>variatia</a:t>
            </a:r>
            <a:r>
              <a:rPr lang="en-US" sz="3600" dirty="0" smtClean="0"/>
              <a:t> </a:t>
            </a:r>
            <a:r>
              <a:rPr lang="en-US" sz="3600" dirty="0" err="1" smtClean="0"/>
              <a:t>timpului</a:t>
            </a:r>
            <a:r>
              <a:rPr lang="en-US" sz="3600" dirty="0" smtClean="0"/>
              <a:t> cu </a:t>
            </a:r>
            <a:r>
              <a:rPr lang="en-US" sz="3600" dirty="0" err="1" smtClean="0"/>
              <a:t>cresterea</a:t>
            </a:r>
            <a:r>
              <a:rPr lang="en-US" sz="3600" dirty="0" smtClean="0"/>
              <a:t> </a:t>
            </a:r>
            <a:r>
              <a:rPr lang="en-US" sz="3600" dirty="0" err="1" smtClean="0"/>
              <a:t>numarului</a:t>
            </a:r>
            <a:r>
              <a:rPr lang="en-US" sz="3600" dirty="0" smtClean="0"/>
              <a:t> de </a:t>
            </a:r>
            <a:r>
              <a:rPr lang="en-US" sz="3600" dirty="0" err="1" smtClean="0"/>
              <a:t>elemente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MAX =</a:t>
            </a:r>
            <a:r>
              <a:rPr lang="ro-RO" b="1" u="sng" dirty="0" smtClean="0"/>
              <a:t>10</a:t>
            </a:r>
            <a:r>
              <a:rPr lang="en-US" b="1" u="sng" baseline="30000" dirty="0"/>
              <a:t>8</a:t>
            </a:r>
            <a:endParaRPr lang="ro-RO" b="1" u="sng" dirty="0" smtClean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Shell Sort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/>
              <a:t>Rulare</a:t>
            </a:r>
            <a:r>
              <a:rPr lang="en-US" sz="3600" dirty="0" smtClean="0"/>
              <a:t> </a:t>
            </a:r>
            <a:r>
              <a:rPr lang="en-US" sz="3600" dirty="0" err="1" smtClean="0"/>
              <a:t>comparativ</a:t>
            </a:r>
            <a:r>
              <a:rPr lang="ro-RO" sz="3600" dirty="0" smtClean="0"/>
              <a:t>ă cu secvente de gap-uri diferite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8305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u="sng" dirty="0" smtClean="0"/>
              <a:t>N=10^6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5791200"/>
            <a:ext cx="705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o-RO" b="1" dirty="0" smtClean="0"/>
              <a:t> Observăm că timpii cei mai buni sunt pentru secventa lui Marcin Ciura.</a:t>
            </a:r>
            <a:endParaRPr 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Shell Sort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/>
              <a:t>Rulare</a:t>
            </a:r>
            <a:r>
              <a:rPr lang="en-US" sz="3600" dirty="0" smtClean="0"/>
              <a:t> </a:t>
            </a:r>
            <a:r>
              <a:rPr lang="en-US" sz="3600" dirty="0" err="1" smtClean="0"/>
              <a:t>comparativ</a:t>
            </a:r>
            <a:r>
              <a:rPr lang="ro-RO" sz="3600" dirty="0" smtClean="0"/>
              <a:t>ă cu secvente de gap-uri diferite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u="sng" dirty="0" smtClean="0"/>
              <a:t>N=10^7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6019800"/>
            <a:ext cx="705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o-RO" b="1" dirty="0" smtClean="0"/>
              <a:t> Observăm că timpii cei mai buni sunt pentru secventa lui Marcin Ciura.</a:t>
            </a:r>
            <a:endParaRPr 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Shell Sort</a:t>
            </a:r>
            <a:br>
              <a:rPr lang="en-US" sz="3600" dirty="0" smtClean="0"/>
            </a:br>
            <a:r>
              <a:rPr lang="en-US" sz="3600" dirty="0" err="1" smtClean="0"/>
              <a:t>Rulare</a:t>
            </a:r>
            <a:r>
              <a:rPr lang="en-US" sz="3600" dirty="0" smtClean="0"/>
              <a:t> </a:t>
            </a:r>
            <a:r>
              <a:rPr lang="en-US" sz="3600" dirty="0" err="1" smtClean="0"/>
              <a:t>comparativ</a:t>
            </a:r>
            <a:r>
              <a:rPr lang="ro-RO" sz="3600" dirty="0" smtClean="0"/>
              <a:t>ă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u="sng" dirty="0" smtClean="0"/>
              <a:t>N=10^6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Shell Sort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/>
              <a:t>Rulare</a:t>
            </a:r>
            <a:r>
              <a:rPr lang="en-US" sz="3600" dirty="0" smtClean="0"/>
              <a:t> </a:t>
            </a:r>
            <a:r>
              <a:rPr lang="en-US" sz="3600" dirty="0" err="1" smtClean="0"/>
              <a:t>comparativ</a:t>
            </a:r>
            <a:r>
              <a:rPr lang="ro-RO" sz="3600" dirty="0" smtClean="0"/>
              <a:t>ă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u="sng" dirty="0" smtClean="0"/>
              <a:t>Max=10^8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o-RO" sz="3600" b="1" dirty="0" smtClean="0"/>
              <a:t>Quick Sort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/>
              <a:t>Rulare</a:t>
            </a:r>
            <a:r>
              <a:rPr lang="en-US" sz="3600" dirty="0" smtClean="0"/>
              <a:t> </a:t>
            </a:r>
            <a:r>
              <a:rPr lang="en-US" sz="3600" dirty="0" err="1" smtClean="0"/>
              <a:t>comparativ</a:t>
            </a:r>
            <a:r>
              <a:rPr lang="ro-RO" sz="3600" dirty="0" smtClean="0"/>
              <a:t>ă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u="sng" dirty="0" smtClean="0"/>
              <a:t>Max=10^8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o-RO" sz="3600" b="1" dirty="0" smtClean="0"/>
              <a:t>Quick Sort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/>
              <a:t>Rulare</a:t>
            </a:r>
            <a:r>
              <a:rPr lang="en-US" sz="3600" dirty="0" smtClean="0"/>
              <a:t> </a:t>
            </a:r>
            <a:r>
              <a:rPr lang="en-US" sz="3600" dirty="0" err="1" smtClean="0"/>
              <a:t>comparativ</a:t>
            </a:r>
            <a:r>
              <a:rPr lang="ro-RO" sz="3600" dirty="0" smtClean="0"/>
              <a:t>ă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u="sng" dirty="0" smtClean="0"/>
              <a:t>Max=10^8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5934670"/>
            <a:ext cx="876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o-RO" b="1" dirty="0" smtClean="0"/>
              <a:t> </a:t>
            </a:r>
            <a:r>
              <a:rPr lang="en-US" b="1" dirty="0" err="1" smtClean="0"/>
              <a:t>Timpi</a:t>
            </a:r>
            <a:r>
              <a:rPr lang="en-US" b="1" dirty="0" smtClean="0"/>
              <a:t> </a:t>
            </a:r>
            <a:r>
              <a:rPr lang="en-US" b="1" dirty="0" err="1" smtClean="0"/>
              <a:t>asem</a:t>
            </a:r>
            <a:r>
              <a:rPr lang="ro-RO" b="1" dirty="0" smtClean="0"/>
              <a:t>ănători pentru cele trei algoritmi de QuickSort </a:t>
            </a:r>
          </a:p>
          <a:p>
            <a:pPr>
              <a:buFont typeface="Arial" pitchFamily="34" charset="0"/>
              <a:buChar char="•"/>
            </a:pPr>
            <a:r>
              <a:rPr lang="ro-RO" b="1" dirty="0"/>
              <a:t> </a:t>
            </a:r>
            <a:r>
              <a:rPr lang="ro-RO" b="1" dirty="0" smtClean="0"/>
              <a:t>Mediana medianelor se pare că ia cel mai mult timp dintre cele 3 metode – la input de 10^7 elemente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ro-RO" sz="3600" dirty="0" smtClean="0"/>
              <a:t>Rulare comparativă cu inputuri customizate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u="sng" dirty="0" smtClean="0"/>
              <a:t>10</a:t>
            </a:r>
            <a:r>
              <a:rPr lang="ro-RO" b="1" u="sng" baseline="30000" dirty="0" smtClean="0"/>
              <a:t>6</a:t>
            </a:r>
            <a:endParaRPr lang="ro-RO" b="1" u="sng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ro-RO" sz="3600" dirty="0" smtClean="0"/>
              <a:t>Rulare comparativă cu inputuri customizate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u="sng" dirty="0" smtClean="0"/>
              <a:t>10</a:t>
            </a:r>
            <a:r>
              <a:rPr lang="ro-RO" b="1" u="sng" baseline="30000" dirty="0" smtClean="0"/>
              <a:t>6</a:t>
            </a:r>
            <a:endParaRPr lang="ro-RO" b="1" u="sng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38200" y="6211669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o-RO" b="1" dirty="0" smtClean="0"/>
              <a:t>Shell Sort se descurca super</a:t>
            </a:r>
            <a:r>
              <a:rPr lang="ro-RO" b="1" baseline="0" dirty="0" smtClean="0"/>
              <a:t> bine cand e vorba de vectori aproape sortati.</a:t>
            </a:r>
          </a:p>
          <a:p>
            <a:pPr>
              <a:buFont typeface="Arial" pitchFamily="34" charset="0"/>
              <a:buChar char="•"/>
            </a:pPr>
            <a:r>
              <a:rPr lang="ro-RO" b="1" dirty="0" smtClean="0"/>
              <a:t>La Merge Sort și Heap Sort timpii nu prea depind de forma inputului .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ro-RO" sz="3600" dirty="0" smtClean="0"/>
              <a:t>Rulare comparativă cu inputuri customizate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2954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u="sng" dirty="0" smtClean="0"/>
              <a:t>10</a:t>
            </a:r>
            <a:r>
              <a:rPr lang="ro-RO" b="1" u="sng" baseline="30000" dirty="0" smtClean="0"/>
              <a:t>6</a:t>
            </a:r>
            <a:endParaRPr lang="ro-RO" b="1" u="sng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5800" y="5562600"/>
            <a:ext cx="769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o-RO" b="1" dirty="0" smtClean="0"/>
              <a:t>Shell Sort se descurca super</a:t>
            </a:r>
            <a:r>
              <a:rPr lang="ro-RO" b="1" baseline="0" dirty="0" smtClean="0"/>
              <a:t> bine cand e vorba de vectori aproape sortati.</a:t>
            </a:r>
          </a:p>
          <a:p>
            <a:pPr>
              <a:buFont typeface="Arial" pitchFamily="34" charset="0"/>
              <a:buChar char="•"/>
            </a:pPr>
            <a:r>
              <a:rPr lang="ro-RO" b="1" dirty="0" smtClean="0"/>
              <a:t>Chiar mai bine decât Quick Sort !</a:t>
            </a:r>
          </a:p>
          <a:p>
            <a:pPr>
              <a:buFont typeface="Arial" pitchFamily="34" charset="0"/>
              <a:buChar char="•"/>
            </a:pPr>
            <a:r>
              <a:rPr lang="ro-RO" b="1" dirty="0" smtClean="0"/>
              <a:t>La vectori sortati descrescători- varianta cu gap seq generat prin formula 3k+1 are timp similar cu Quick Sort la vectorul sortat descrescător.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ro-RO" sz="3600" dirty="0" smtClean="0"/>
              <a:t>Rulare comparativă cu inputuri customizate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u="sng" dirty="0" smtClean="0"/>
              <a:t>10</a:t>
            </a:r>
            <a:r>
              <a:rPr lang="ro-RO" b="1" u="sng" baseline="30000" dirty="0" smtClean="0"/>
              <a:t>6</a:t>
            </a:r>
            <a:endParaRPr lang="ro-RO" b="1" u="sng" dirty="0" smtClean="0"/>
          </a:p>
        </p:txBody>
      </p:sp>
      <p:sp>
        <p:nvSpPr>
          <p:cNvPr id="7" name="Rectangle 6"/>
          <p:cNvSpPr/>
          <p:nvPr/>
        </p:nvSpPr>
        <p:spPr>
          <a:xfrm>
            <a:off x="609600" y="5791200"/>
            <a:ext cx="56577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o-RO" b="1" dirty="0" smtClean="0"/>
              <a:t> Merge Sort și Quick Sort par a avea timpi similari.</a:t>
            </a:r>
          </a:p>
          <a:p>
            <a:pPr>
              <a:buFont typeface="Arial" pitchFamily="34" charset="0"/>
              <a:buChar char="•"/>
            </a:pPr>
            <a:r>
              <a:rPr lang="ro-RO" b="1" dirty="0" smtClean="0"/>
              <a:t> Heap Sort  pare a avea timpi mai mari în toate situațiile.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Rulare</a:t>
            </a:r>
            <a:r>
              <a:rPr lang="en-US" sz="3600" dirty="0" smtClean="0"/>
              <a:t> </a:t>
            </a:r>
            <a:r>
              <a:rPr lang="en-US" sz="3600" dirty="0" err="1" smtClean="0"/>
              <a:t>comparativa</a:t>
            </a:r>
            <a:r>
              <a:rPr lang="en-US" sz="3600" dirty="0" smtClean="0"/>
              <a:t> input </a:t>
            </a:r>
            <a:r>
              <a:rPr lang="en-US" sz="3600" dirty="0" err="1" smtClean="0"/>
              <a:t>aleatoriu</a:t>
            </a:r>
            <a:r>
              <a:rPr lang="en-US" sz="3600" dirty="0" smtClean="0"/>
              <a:t> – </a:t>
            </a:r>
            <a:r>
              <a:rPr lang="en-US" sz="3600" dirty="0" err="1" smtClean="0"/>
              <a:t>variatia</a:t>
            </a:r>
            <a:r>
              <a:rPr lang="en-US" sz="3600" dirty="0" smtClean="0"/>
              <a:t> </a:t>
            </a:r>
            <a:r>
              <a:rPr lang="en-US" sz="3600" dirty="0" err="1" smtClean="0"/>
              <a:t>timpului</a:t>
            </a:r>
            <a:r>
              <a:rPr lang="en-US" sz="3600" dirty="0" smtClean="0"/>
              <a:t> cu </a:t>
            </a:r>
            <a:r>
              <a:rPr lang="en-US" sz="3600" dirty="0" err="1" smtClean="0"/>
              <a:t>cresterea</a:t>
            </a:r>
            <a:r>
              <a:rPr lang="en-US" sz="3600" dirty="0" smtClean="0"/>
              <a:t> </a:t>
            </a:r>
            <a:r>
              <a:rPr lang="en-US" sz="3600" dirty="0" err="1" smtClean="0"/>
              <a:t>numarului</a:t>
            </a:r>
            <a:r>
              <a:rPr lang="en-US" sz="3600" dirty="0" smtClean="0"/>
              <a:t> de </a:t>
            </a:r>
            <a:r>
              <a:rPr lang="en-US" sz="3600" dirty="0" err="1" smtClean="0"/>
              <a:t>elemente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MAX =</a:t>
            </a:r>
            <a:r>
              <a:rPr lang="ro-RO" b="1" u="sng" dirty="0" smtClean="0"/>
              <a:t>10</a:t>
            </a:r>
            <a:r>
              <a:rPr lang="en-US" b="1" u="sng" baseline="30000" dirty="0"/>
              <a:t>3</a:t>
            </a:r>
            <a:endParaRPr lang="ro-RO" b="1" u="sng" dirty="0" smtClean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Rulare</a:t>
            </a:r>
            <a:r>
              <a:rPr lang="en-US" sz="3600" dirty="0" smtClean="0"/>
              <a:t> </a:t>
            </a:r>
            <a:r>
              <a:rPr lang="en-US" sz="3600" dirty="0" err="1" smtClean="0"/>
              <a:t>comparativa</a:t>
            </a:r>
            <a:r>
              <a:rPr lang="en-US" sz="3600" dirty="0" smtClean="0"/>
              <a:t> input </a:t>
            </a:r>
            <a:r>
              <a:rPr lang="en-US" sz="3600" dirty="0" err="1" smtClean="0"/>
              <a:t>aleatoriu</a:t>
            </a:r>
            <a:r>
              <a:rPr lang="en-US" sz="3600" dirty="0" smtClean="0"/>
              <a:t> – </a:t>
            </a:r>
            <a:r>
              <a:rPr lang="en-US" sz="3600" dirty="0" err="1" smtClean="0"/>
              <a:t>variatia</a:t>
            </a:r>
            <a:r>
              <a:rPr lang="en-US" sz="3600" dirty="0" smtClean="0"/>
              <a:t> </a:t>
            </a:r>
            <a:r>
              <a:rPr lang="en-US" sz="3600" dirty="0" err="1" smtClean="0"/>
              <a:t>timpului</a:t>
            </a:r>
            <a:r>
              <a:rPr lang="en-US" sz="3600" dirty="0" smtClean="0"/>
              <a:t> cu </a:t>
            </a:r>
            <a:r>
              <a:rPr lang="en-US" sz="3600" dirty="0" err="1" smtClean="0"/>
              <a:t>cresterea</a:t>
            </a:r>
            <a:r>
              <a:rPr lang="en-US" sz="3600" dirty="0" smtClean="0"/>
              <a:t> </a:t>
            </a:r>
            <a:r>
              <a:rPr lang="en-US" sz="3600" dirty="0" err="1" smtClean="0"/>
              <a:t>numarului</a:t>
            </a:r>
            <a:r>
              <a:rPr lang="en-US" sz="3600" dirty="0" smtClean="0"/>
              <a:t> de </a:t>
            </a:r>
            <a:r>
              <a:rPr lang="en-US" sz="3600" dirty="0" err="1" smtClean="0"/>
              <a:t>elemente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MAX =</a:t>
            </a:r>
            <a:r>
              <a:rPr lang="ro-RO" b="1" u="sng" dirty="0" smtClean="0"/>
              <a:t>10</a:t>
            </a:r>
            <a:r>
              <a:rPr lang="en-US" b="1" u="sng" baseline="30000" dirty="0" smtClean="0"/>
              <a:t>3</a:t>
            </a:r>
            <a:endParaRPr lang="ro-RO" b="1" u="sng" dirty="0" smtClean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Rulare</a:t>
            </a:r>
            <a:r>
              <a:rPr lang="en-US" sz="2800" dirty="0" smtClean="0"/>
              <a:t> </a:t>
            </a:r>
            <a:r>
              <a:rPr lang="en-US" sz="2800" dirty="0" err="1" smtClean="0"/>
              <a:t>comparativa</a:t>
            </a:r>
            <a:r>
              <a:rPr lang="en-US" sz="2800" dirty="0" smtClean="0"/>
              <a:t> input </a:t>
            </a:r>
            <a:r>
              <a:rPr lang="en-US" sz="2800" dirty="0" err="1" smtClean="0"/>
              <a:t>aleatoriu</a:t>
            </a:r>
            <a:r>
              <a:rPr lang="en-US" sz="2800" dirty="0" smtClean="0"/>
              <a:t> – </a:t>
            </a:r>
            <a:r>
              <a:rPr lang="en-US" sz="2800" dirty="0" err="1" smtClean="0"/>
              <a:t>variatia</a:t>
            </a:r>
            <a:r>
              <a:rPr lang="en-US" sz="2800" dirty="0" smtClean="0"/>
              <a:t> </a:t>
            </a:r>
            <a:r>
              <a:rPr lang="en-US" sz="2800" dirty="0" err="1" smtClean="0"/>
              <a:t>timpului</a:t>
            </a:r>
            <a:r>
              <a:rPr lang="ro-RO" sz="2800" dirty="0" smtClean="0"/>
              <a:t> de rulare</a:t>
            </a:r>
            <a:r>
              <a:rPr lang="en-US" sz="2800" dirty="0" smtClean="0"/>
              <a:t> cu </a:t>
            </a:r>
            <a:r>
              <a:rPr lang="en-US" sz="2800" dirty="0" err="1" smtClean="0"/>
              <a:t>cresterea</a:t>
            </a:r>
            <a:r>
              <a:rPr lang="en-US" sz="2800" dirty="0" smtClean="0"/>
              <a:t> </a:t>
            </a:r>
            <a:r>
              <a:rPr lang="en-US" sz="2800" dirty="0" err="1" smtClean="0"/>
              <a:t>numarului</a:t>
            </a:r>
            <a:r>
              <a:rPr lang="en-US" sz="2800" dirty="0" smtClean="0"/>
              <a:t> de </a:t>
            </a:r>
            <a:r>
              <a:rPr lang="en-US" sz="2800" dirty="0" err="1" smtClean="0"/>
              <a:t>elemente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3820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MAX =</a:t>
            </a:r>
            <a:r>
              <a:rPr lang="ro-RO" b="1" u="sng" dirty="0" smtClean="0"/>
              <a:t>10</a:t>
            </a:r>
            <a:r>
              <a:rPr lang="en-US" b="1" u="sng" baseline="30000" dirty="0" smtClean="0"/>
              <a:t>8</a:t>
            </a:r>
            <a:endParaRPr lang="ro-RO" b="1" u="sng" dirty="0" smtClean="0"/>
          </a:p>
        </p:txBody>
      </p:sp>
      <p:sp>
        <p:nvSpPr>
          <p:cNvPr id="6" name="Rectangle 5"/>
          <p:cNvSpPr/>
          <p:nvPr/>
        </p:nvSpPr>
        <p:spPr>
          <a:xfrm>
            <a:off x="609600" y="5562600"/>
            <a:ext cx="8305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o-RO" sz="1600" b="1" dirty="0" smtClean="0"/>
              <a:t>Timpii pentru Quick Sort realizat prin alegerea pivotului cu mediana din 5 sunt similari cu cei pentru QS cu alegerea pivotului random. (diferențe nesemnificative la toare rulările)</a:t>
            </a:r>
          </a:p>
          <a:p>
            <a:pPr>
              <a:buFont typeface="Arial" pitchFamily="34" charset="0"/>
              <a:buChar char="•"/>
            </a:pPr>
            <a:r>
              <a:rPr lang="ro-RO" sz="1600" b="1" dirty="0" smtClean="0"/>
              <a:t>Radix Sort cu baza 2^16 e cel mai bun dintre cei 3 implementați , iar următorul e Radix Sort cu baza 2^10,  mai apoi  Radix Sort cu baza 2^12.</a:t>
            </a:r>
          </a:p>
          <a:p>
            <a:pPr>
              <a:buFont typeface="Arial" pitchFamily="34" charset="0"/>
              <a:buChar char="•"/>
            </a:pPr>
            <a:r>
              <a:rPr lang="ro-RO" sz="1600" b="1" dirty="0" smtClean="0"/>
              <a:t>Quick Sort merge mai rapid decât Merge Sort, posibil datorită accesării memoriei suplimentare </a:t>
            </a:r>
            <a:endParaRPr lang="en-US" sz="1600" b="1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Rulare</a:t>
            </a:r>
            <a:r>
              <a:rPr lang="en-US" sz="3600" dirty="0" smtClean="0"/>
              <a:t> </a:t>
            </a:r>
            <a:r>
              <a:rPr lang="en-US" sz="3600" dirty="0" err="1" smtClean="0"/>
              <a:t>comparativa</a:t>
            </a:r>
            <a:r>
              <a:rPr lang="en-US" sz="3600" dirty="0" smtClean="0"/>
              <a:t> input </a:t>
            </a:r>
            <a:r>
              <a:rPr lang="en-US" sz="3600" dirty="0" err="1" smtClean="0"/>
              <a:t>aleatoriu</a:t>
            </a:r>
            <a:r>
              <a:rPr lang="en-US" sz="3600" dirty="0" smtClean="0"/>
              <a:t> – </a:t>
            </a:r>
            <a:r>
              <a:rPr lang="en-US" sz="3600" dirty="0" err="1" smtClean="0"/>
              <a:t>variatia</a:t>
            </a:r>
            <a:r>
              <a:rPr lang="en-US" sz="3600" dirty="0" smtClean="0"/>
              <a:t> </a:t>
            </a:r>
            <a:r>
              <a:rPr lang="en-US" sz="3600" dirty="0" err="1" smtClean="0"/>
              <a:t>timpului</a:t>
            </a:r>
            <a:r>
              <a:rPr lang="en-US" sz="3600" dirty="0" smtClean="0"/>
              <a:t> cu </a:t>
            </a:r>
            <a:r>
              <a:rPr lang="en-US" sz="3600" dirty="0" err="1" smtClean="0"/>
              <a:t>cresterea</a:t>
            </a:r>
            <a:r>
              <a:rPr lang="en-US" sz="3600" dirty="0" smtClean="0"/>
              <a:t> </a:t>
            </a:r>
            <a:r>
              <a:rPr lang="en-US" sz="3600" dirty="0" err="1" smtClean="0"/>
              <a:t>numarului</a:t>
            </a:r>
            <a:r>
              <a:rPr lang="en-US" sz="3600" dirty="0" smtClean="0"/>
              <a:t> de </a:t>
            </a:r>
            <a:r>
              <a:rPr lang="en-US" sz="3600" dirty="0" err="1" smtClean="0"/>
              <a:t>elemente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MAX =</a:t>
            </a:r>
            <a:r>
              <a:rPr lang="ro-RO" b="1" u="sng" dirty="0" smtClean="0"/>
              <a:t>10</a:t>
            </a:r>
            <a:r>
              <a:rPr lang="en-US" b="1" u="sng" baseline="30000" dirty="0" smtClean="0"/>
              <a:t>8</a:t>
            </a:r>
            <a:endParaRPr lang="ro-RO" b="1" u="sng" dirty="0" smtClean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</TotalTime>
  <Words>456</Words>
  <Application>Microsoft Office PowerPoint</Application>
  <PresentationFormat>On-screen Show (4:3)</PresentationFormat>
  <Paragraphs>64</Paragraphs>
  <Slides>18</Slides>
  <Notes>2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Analiză comparativă sortări</vt:lpstr>
      <vt:lpstr>Rulare comparativă cu inputuri customizate</vt:lpstr>
      <vt:lpstr>Rulare comparativă cu inputuri customizate</vt:lpstr>
      <vt:lpstr>Rulare comparativă cu inputuri customizate</vt:lpstr>
      <vt:lpstr>Rulare comparativă cu inputuri customizate</vt:lpstr>
      <vt:lpstr>Rulare comparativa input aleatoriu – variatia timpului cu cresterea numarului de elemente</vt:lpstr>
      <vt:lpstr>Rulare comparativa input aleatoriu – variatia timpului cu cresterea numarului de elemente</vt:lpstr>
      <vt:lpstr>Rulare comparativa input aleatoriu – variatia timpului de rulare cu cresterea numarului de elemente</vt:lpstr>
      <vt:lpstr>Rulare comparativa input aleatoriu – variatia timpului cu cresterea numarului de elemente</vt:lpstr>
      <vt:lpstr>Rulare comparativa input aleatoriu – variatia timpului cu cresterea numarului de elemente</vt:lpstr>
      <vt:lpstr>Rulare comparativa input aleatoriu – variatia timpului cu cresterea numarului de elemente</vt:lpstr>
      <vt:lpstr>Rulare comparativa input aleatoriu – variatia timpului cu cresterea numarului de elemente</vt:lpstr>
      <vt:lpstr>Shell Sort Rulare comparativă cu secvente de gap-uri diferite</vt:lpstr>
      <vt:lpstr>Shell Sort Rulare comparativă cu secvente de gap-uri diferite</vt:lpstr>
      <vt:lpstr>Shell Sort Rulare comparativă</vt:lpstr>
      <vt:lpstr>Shell Sort Rulare comparativă</vt:lpstr>
      <vt:lpstr>Quick Sort Rulare comparativă</vt:lpstr>
      <vt:lpstr>Quick Sort Rulare comparativă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Analiză comparativă sortări</dc:title>
  <dc:creator>Talpalariu Iulia</dc:creator>
  <cp:lastModifiedBy>Talpalariu Iulia</cp:lastModifiedBy>
  <cp:revision>6</cp:revision>
  <dcterms:created xsi:type="dcterms:W3CDTF">2022-03-14T10:26:57Z</dcterms:created>
  <dcterms:modified xsi:type="dcterms:W3CDTF">2022-03-14T20:28:02Z</dcterms:modified>
</cp:coreProperties>
</file>