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838" autoAdjust="0"/>
  </p:normalViewPr>
  <p:slideViewPr>
    <p:cSldViewPr>
      <p:cViewPr varScale="1">
        <p:scale>
          <a:sx n="59" d="100"/>
          <a:sy n="59" d="100"/>
        </p:scale>
        <p:origin x="-77" y="-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0.26751899719238198</c:v>
                </c:pt>
                <c:pt idx="1">
                  <c:v>1.4723255634307799</c:v>
                </c:pt>
                <c:pt idx="2">
                  <c:v>1.4656000137329099</c:v>
                </c:pt>
                <c:pt idx="3">
                  <c:v>1.55380535125732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0.114856958389282</c:v>
                </c:pt>
                <c:pt idx="1">
                  <c:v>1.67837166786193</c:v>
                </c:pt>
                <c:pt idx="2">
                  <c:v>1.69734954833984</c:v>
                </c:pt>
                <c:pt idx="3">
                  <c:v>1.67932701110839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4.9504280090331997E-2</c:v>
                </c:pt>
                <c:pt idx="1">
                  <c:v>1.6712279319763099</c:v>
                </c:pt>
                <c:pt idx="2">
                  <c:v>1.66015028953552</c:v>
                </c:pt>
                <c:pt idx="3">
                  <c:v>1.7298662662506099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Putine valori distincte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0.147637128829956</c:v>
                </c:pt>
                <c:pt idx="1">
                  <c:v>0.77909755706787098</c:v>
                </c:pt>
                <c:pt idx="2">
                  <c:v>0.60409688949584905</c:v>
                </c:pt>
                <c:pt idx="3">
                  <c:v>0.57516336441039995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0.481998920440673</c:v>
                </c:pt>
                <c:pt idx="1">
                  <c:v>3.1740124225616402</c:v>
                </c:pt>
                <c:pt idx="2">
                  <c:v>2.3518812656402499</c:v>
                </c:pt>
                <c:pt idx="3">
                  <c:v>2.5486788749694802</c:v>
                </c:pt>
              </c:numCache>
            </c:numRef>
          </c:val>
        </c:ser>
        <c:axId val="39439744"/>
        <c:axId val="76233344"/>
      </c:barChart>
      <c:catAx>
        <c:axId val="39439744"/>
        <c:scaling>
          <c:orientation val="minMax"/>
        </c:scaling>
        <c:axPos val="b"/>
        <c:tickLblPos val="nextTo"/>
        <c:crossAx val="76233344"/>
        <c:crosses val="autoZero"/>
        <c:auto val="1"/>
        <c:lblAlgn val="ctr"/>
        <c:lblOffset val="100"/>
      </c:catAx>
      <c:valAx>
        <c:axId val="76233344"/>
        <c:scaling>
          <c:orientation val="minMax"/>
        </c:scaling>
        <c:axPos val="l"/>
        <c:majorGridlines/>
        <c:numFmt formatCode="General" sourceLinked="1"/>
        <c:tickLblPos val="nextTo"/>
        <c:crossAx val="39439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0.38062334060668901</c:v>
                </c:pt>
                <c:pt idx="1">
                  <c:v>0.3566575050354</c:v>
                </c:pt>
                <c:pt idx="2">
                  <c:v>0.298470258712768</c:v>
                </c:pt>
                <c:pt idx="3">
                  <c:v>1.1763744354248</c:v>
                </c:pt>
                <c:pt idx="4">
                  <c:v>3.5516686439514098</c:v>
                </c:pt>
                <c:pt idx="5">
                  <c:v>1.8681545257568299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5.1507411003112704</c:v>
                </c:pt>
                <c:pt idx="1">
                  <c:v>3.9369254112243599</c:v>
                </c:pt>
                <c:pt idx="2">
                  <c:v>4.1332604885101301</c:v>
                </c:pt>
                <c:pt idx="3">
                  <c:v>14.8416287899017</c:v>
                </c:pt>
                <c:pt idx="4">
                  <c:v>38.962651729583698</c:v>
                </c:pt>
                <c:pt idx="5">
                  <c:v>29.541590690612701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Sheet1!$D$2:$D$7</c:f>
            </c:numRef>
          </c:val>
        </c:ser>
        <c:axId val="163951744"/>
        <c:axId val="163953664"/>
      </c:barChart>
      <c:catAx>
        <c:axId val="163951744"/>
        <c:scaling>
          <c:orientation val="minMax"/>
        </c:scaling>
        <c:axPos val="b"/>
        <c:tickLblPos val="nextTo"/>
        <c:crossAx val="163953664"/>
        <c:crosses val="autoZero"/>
        <c:auto val="1"/>
        <c:lblAlgn val="ctr"/>
        <c:lblOffset val="100"/>
      </c:catAx>
      <c:valAx>
        <c:axId val="163953664"/>
        <c:scaling>
          <c:orientation val="minMax"/>
        </c:scaling>
        <c:axPos val="l"/>
        <c:majorGridlines/>
        <c:numFmt formatCode="General" sourceLinked="1"/>
        <c:tickLblPos val="nextTo"/>
        <c:crossAx val="163951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5.0990848541259703</c:v>
                </c:pt>
                <c:pt idx="1">
                  <c:v>40.7612173557281</c:v>
                </c:pt>
                <c:pt idx="2">
                  <c:v>29.0927073955535</c:v>
                </c:pt>
                <c:pt idx="3">
                  <c:v>14.6300764083862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4.1496284008026096</c:v>
                </c:pt>
                <c:pt idx="1">
                  <c:v>32.584412097930901</c:v>
                </c:pt>
                <c:pt idx="2">
                  <c:v>4.41522145271301</c:v>
                </c:pt>
                <c:pt idx="3">
                  <c:v>12.2441613674163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4.31044220924377</c:v>
                </c:pt>
                <c:pt idx="1">
                  <c:v>3.2051875591278001</c:v>
                </c:pt>
                <c:pt idx="2">
                  <c:v>3.1335358619689901</c:v>
                </c:pt>
                <c:pt idx="3">
                  <c:v>13.303928136825499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Putine valori distincte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4.7869577407836896</c:v>
                </c:pt>
                <c:pt idx="1">
                  <c:v>28.037759542465199</c:v>
                </c:pt>
                <c:pt idx="2">
                  <c:v>17.123609781265198</c:v>
                </c:pt>
                <c:pt idx="3">
                  <c:v>13.4141402244567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5.1360726356506303</c:v>
                </c:pt>
                <c:pt idx="1">
                  <c:v>41.787170886993401</c:v>
                </c:pt>
                <c:pt idx="2">
                  <c:v>28.859868288040101</c:v>
                </c:pt>
                <c:pt idx="3">
                  <c:v>14.715374469757</c:v>
                </c:pt>
              </c:numCache>
            </c:numRef>
          </c:val>
        </c:ser>
        <c:axId val="163061760"/>
        <c:axId val="163063296"/>
      </c:barChart>
      <c:catAx>
        <c:axId val="163061760"/>
        <c:scaling>
          <c:orientation val="minMax"/>
        </c:scaling>
        <c:axPos val="b"/>
        <c:tickLblPos val="nextTo"/>
        <c:crossAx val="163063296"/>
        <c:crosses val="autoZero"/>
        <c:auto val="1"/>
        <c:lblAlgn val="ctr"/>
        <c:lblOffset val="100"/>
      </c:catAx>
      <c:valAx>
        <c:axId val="163063296"/>
        <c:scaling>
          <c:orientation val="minMax"/>
        </c:scaling>
        <c:axPos val="l"/>
        <c:majorGridlines/>
        <c:numFmt formatCode="General" sourceLinked="1"/>
        <c:tickLblPos val="nextTo"/>
        <c:crossAx val="1630617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5.0990848541259703</c:v>
                </c:pt>
                <c:pt idx="1">
                  <c:v>3.9028432369232098</c:v>
                </c:pt>
                <c:pt idx="2">
                  <c:v>3.8218793869018501</c:v>
                </c:pt>
                <c:pt idx="3">
                  <c:v>14.6300764083862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4.1496284008026096</c:v>
                </c:pt>
                <c:pt idx="1">
                  <c:v>4.2496883869171098</c:v>
                </c:pt>
                <c:pt idx="2">
                  <c:v>4.5103061199188197</c:v>
                </c:pt>
                <c:pt idx="3">
                  <c:v>12.2441613674163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4.31044220924377</c:v>
                </c:pt>
                <c:pt idx="1">
                  <c:v>4.2825424671173096</c:v>
                </c:pt>
                <c:pt idx="2">
                  <c:v>4.1180353164672798</c:v>
                </c:pt>
                <c:pt idx="3">
                  <c:v>13.303928136825499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5.1360726356506303</c:v>
                </c:pt>
                <c:pt idx="1">
                  <c:v>4.3684172630309996</c:v>
                </c:pt>
                <c:pt idx="2">
                  <c:v>3.9883406162261901</c:v>
                </c:pt>
                <c:pt idx="3">
                  <c:v>14.715374469757</c:v>
                </c:pt>
              </c:numCache>
            </c:numRef>
          </c:val>
        </c:ser>
        <c:axId val="163367168"/>
        <c:axId val="163455744"/>
      </c:barChart>
      <c:catAx>
        <c:axId val="163367168"/>
        <c:scaling>
          <c:orientation val="minMax"/>
        </c:scaling>
        <c:axPos val="b"/>
        <c:tickLblPos val="nextTo"/>
        <c:crossAx val="163455744"/>
        <c:crosses val="autoZero"/>
        <c:auto val="1"/>
        <c:lblAlgn val="ctr"/>
        <c:lblOffset val="100"/>
      </c:catAx>
      <c:valAx>
        <c:axId val="163455744"/>
        <c:scaling>
          <c:orientation val="minMax"/>
        </c:scaling>
        <c:axPos val="l"/>
        <c:majorGridlines/>
        <c:numFmt formatCode="General" sourceLinked="1"/>
        <c:tickLblPos val="nextTo"/>
        <c:crossAx val="1633671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5.0990848541259703</c:v>
                </c:pt>
                <c:pt idx="1">
                  <c:v>3.9028432369232098</c:v>
                </c:pt>
                <c:pt idx="2">
                  <c:v>3.8218793869018501</c:v>
                </c:pt>
                <c:pt idx="3">
                  <c:v>40.7612173557281</c:v>
                </c:pt>
                <c:pt idx="4">
                  <c:v>29.0927073955535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4.1496284008026096</c:v>
                </c:pt>
                <c:pt idx="1">
                  <c:v>4.2496883869171098</c:v>
                </c:pt>
                <c:pt idx="2">
                  <c:v>4.5103061199188197</c:v>
                </c:pt>
                <c:pt idx="3">
                  <c:v>32.584412097930901</c:v>
                </c:pt>
                <c:pt idx="4">
                  <c:v>4.41522145271301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4.31044220924377</c:v>
                </c:pt>
                <c:pt idx="1">
                  <c:v>4.2825424671173096</c:v>
                </c:pt>
                <c:pt idx="2">
                  <c:v>4.1180353164672798</c:v>
                </c:pt>
                <c:pt idx="3">
                  <c:v>3.2051875591278001</c:v>
                </c:pt>
                <c:pt idx="4">
                  <c:v>3.1335358619689901</c:v>
                </c:pt>
              </c:numCache>
            </c:numRef>
          </c:val>
        </c:ser>
        <c:axId val="163458048"/>
        <c:axId val="163652352"/>
      </c:barChart>
      <c:catAx>
        <c:axId val="163458048"/>
        <c:scaling>
          <c:orientation val="minMax"/>
        </c:scaling>
        <c:axPos val="b"/>
        <c:tickLblPos val="nextTo"/>
        <c:crossAx val="163652352"/>
        <c:crosses val="autoZero"/>
        <c:auto val="1"/>
        <c:lblAlgn val="ctr"/>
        <c:lblOffset val="100"/>
      </c:catAx>
      <c:valAx>
        <c:axId val="163652352"/>
        <c:scaling>
          <c:orientation val="minMax"/>
        </c:scaling>
        <c:axPos val="l"/>
        <c:majorGridlines/>
        <c:numFmt formatCode="General" sourceLinked="1"/>
        <c:tickLblPos val="nextTo"/>
        <c:crossAx val="1634580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1.56214237213134E-2</c:v>
                </c:pt>
                <c:pt idx="1">
                  <c:v>5.1551342010497998E-2</c:v>
                </c:pt>
                <c:pt idx="2">
                  <c:v>7.9677343368530204E-2</c:v>
                </c:pt>
                <c:pt idx="3">
                  <c:v>8.4300994873046806E-2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0.15404844284057601</c:v>
                </c:pt>
                <c:pt idx="1">
                  <c:v>0.57771849632263095</c:v>
                </c:pt>
                <c:pt idx="2">
                  <c:v>0.57762050628662098</c:v>
                </c:pt>
                <c:pt idx="3">
                  <c:v>0.59734964370727495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1.60683417320251</c:v>
                </c:pt>
                <c:pt idx="1">
                  <c:v>6.0714993476867596</c:v>
                </c:pt>
                <c:pt idx="2">
                  <c:v>6.8230338096618599</c:v>
                </c:pt>
                <c:pt idx="3">
                  <c:v>6.0683615207672101</c:v>
                </c:pt>
              </c:numCache>
            </c:numRef>
          </c:val>
        </c:ser>
        <c:axId val="151553920"/>
        <c:axId val="151746432"/>
      </c:barChart>
      <c:catAx>
        <c:axId val="151553920"/>
        <c:scaling>
          <c:orientation val="minMax"/>
        </c:scaling>
        <c:axPos val="b"/>
        <c:tickLblPos val="nextTo"/>
        <c:crossAx val="151746432"/>
        <c:crosses val="autoZero"/>
        <c:auto val="1"/>
        <c:lblAlgn val="ctr"/>
        <c:lblOffset val="100"/>
      </c:catAx>
      <c:valAx>
        <c:axId val="151746432"/>
        <c:scaling>
          <c:orientation val="minMax"/>
        </c:scaling>
        <c:axPos val="l"/>
        <c:majorGridlines/>
        <c:numFmt formatCode="General" sourceLinked="1"/>
        <c:tickLblPos val="nextTo"/>
        <c:crossAx val="1515539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0.37425971031188898</c:v>
                </c:pt>
                <c:pt idx="1">
                  <c:v>3.1502668857574401</c:v>
                </c:pt>
                <c:pt idx="2">
                  <c:v>1.13146996498107</c:v>
                </c:pt>
                <c:pt idx="3">
                  <c:v>1.0603883266448899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4.9034628868103001</c:v>
                </c:pt>
                <c:pt idx="1">
                  <c:v>29.2673482894897</c:v>
                </c:pt>
                <c:pt idx="2">
                  <c:v>17.7407641410827</c:v>
                </c:pt>
                <c:pt idx="3">
                  <c:v>13.967091083526601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</c:numRef>
          </c:val>
        </c:ser>
        <c:axId val="163178752"/>
        <c:axId val="163218176"/>
      </c:barChart>
      <c:catAx>
        <c:axId val="163178752"/>
        <c:scaling>
          <c:orientation val="minMax"/>
        </c:scaling>
        <c:axPos val="b"/>
        <c:tickLblPos val="nextTo"/>
        <c:crossAx val="163218176"/>
        <c:crosses val="autoZero"/>
        <c:auto val="1"/>
        <c:lblAlgn val="ctr"/>
        <c:lblOffset val="100"/>
      </c:catAx>
      <c:valAx>
        <c:axId val="163218176"/>
        <c:scaling>
          <c:orientation val="minMax"/>
        </c:scaling>
        <c:axPos val="l"/>
        <c:majorGridlines/>
        <c:numFmt formatCode="General" sourceLinked="1"/>
        <c:tickLblPos val="nextTo"/>
        <c:crossAx val="1631787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1.2348413467407201E-2</c:v>
                </c:pt>
                <c:pt idx="1">
                  <c:v>0.16510057449340801</c:v>
                </c:pt>
                <c:pt idx="2">
                  <c:v>0.12478518486022901</c:v>
                </c:pt>
                <c:pt idx="3">
                  <c:v>8.4300994873046806E-2</c:v>
                </c:pt>
                <c:pt idx="4">
                  <c:v>0.38062334060668901</c:v>
                </c:pt>
                <c:pt idx="5">
                  <c:v>0.3566575050354</c:v>
                </c:pt>
                <c:pt idx="6">
                  <c:v>0.298470258712768</c:v>
                </c:pt>
              </c:numCache>
            </c:numRef>
          </c:val>
        </c:ser>
        <c:axId val="146822272"/>
        <c:axId val="146859520"/>
      </c:barChart>
      <c:catAx>
        <c:axId val="146822272"/>
        <c:scaling>
          <c:orientation val="minMax"/>
        </c:scaling>
        <c:axPos val="b"/>
        <c:tickLblPos val="nextTo"/>
        <c:crossAx val="146859520"/>
        <c:crosses val="autoZero"/>
        <c:auto val="1"/>
        <c:lblAlgn val="ctr"/>
        <c:lblOffset val="100"/>
      </c:catAx>
      <c:valAx>
        <c:axId val="146859520"/>
        <c:scaling>
          <c:orientation val="minMax"/>
        </c:scaling>
        <c:axPos val="l"/>
        <c:majorGridlines/>
        <c:numFmt formatCode="General" sourceLinked="1"/>
        <c:tickLblPos val="nextTo"/>
        <c:crossAx val="1468222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0.25980329513549799</c:v>
                </c:pt>
                <c:pt idx="1">
                  <c:v>2.32021784782409</c:v>
                </c:pt>
                <c:pt idx="2">
                  <c:v>2.3022725582122798</c:v>
                </c:pt>
                <c:pt idx="3">
                  <c:v>1.57616090774536</c:v>
                </c:pt>
                <c:pt idx="4">
                  <c:v>5.1507411003112704</c:v>
                </c:pt>
                <c:pt idx="5">
                  <c:v>3.9369254112243599</c:v>
                </c:pt>
                <c:pt idx="6">
                  <c:v>4.1332604885101301</c:v>
                </c:pt>
              </c:numCache>
            </c:numRef>
          </c:val>
        </c:ser>
        <c:axId val="163651968"/>
        <c:axId val="163685120"/>
      </c:barChart>
      <c:catAx>
        <c:axId val="163651968"/>
        <c:scaling>
          <c:orientation val="minMax"/>
        </c:scaling>
        <c:axPos val="b"/>
        <c:tickLblPos val="nextTo"/>
        <c:crossAx val="163685120"/>
        <c:crosses val="autoZero"/>
        <c:auto val="1"/>
        <c:lblAlgn val="ctr"/>
        <c:lblOffset val="100"/>
      </c:catAx>
      <c:valAx>
        <c:axId val="163685120"/>
        <c:scaling>
          <c:orientation val="minMax"/>
        </c:scaling>
        <c:axPos val="l"/>
        <c:majorGridlines/>
        <c:numFmt formatCode="General" sourceLinked="1"/>
        <c:tickLblPos val="nextTo"/>
        <c:crossAx val="163651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10^7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3.7157714366912802</c:v>
                </c:pt>
                <c:pt idx="1">
                  <c:v>26.2707934379577</c:v>
                </c:pt>
                <c:pt idx="2">
                  <c:v>40.795489072799597</c:v>
                </c:pt>
                <c:pt idx="3">
                  <c:v>17.465894699096602</c:v>
                </c:pt>
                <c:pt idx="4">
                  <c:v>69.752348423004094</c:v>
                </c:pt>
                <c:pt idx="5">
                  <c:v>53.246130228042603</c:v>
                </c:pt>
                <c:pt idx="6">
                  <c:v>54.015487432479802</c:v>
                </c:pt>
              </c:numCache>
            </c:numRef>
          </c:val>
        </c:ser>
        <c:axId val="76137984"/>
        <c:axId val="104691968"/>
      </c:barChart>
      <c:catAx>
        <c:axId val="76137984"/>
        <c:scaling>
          <c:orientation val="minMax"/>
        </c:scaling>
        <c:axPos val="b"/>
        <c:tickLblPos val="nextTo"/>
        <c:crossAx val="104691968"/>
        <c:crosses val="autoZero"/>
        <c:auto val="1"/>
        <c:lblAlgn val="ctr"/>
        <c:lblOffset val="100"/>
      </c:catAx>
      <c:valAx>
        <c:axId val="104691968"/>
        <c:scaling>
          <c:orientation val="minMax"/>
        </c:scaling>
        <c:axPos val="l"/>
        <c:majorGridlines/>
        <c:numFmt formatCode="General" sourceLinked="1"/>
        <c:tickLblPos val="nextTo"/>
        <c:crossAx val="761379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06E01-D493-4B37-807B-DDF57EB518B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5A00-C43C-46BF-BB5C-3869D5812E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^ 6 cu</a:t>
            </a:r>
            <a:r>
              <a:rPr lang="en-US" baseline="0" dirty="0" smtClean="0"/>
              <a:t> max = 10^6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putine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distincte</a:t>
            </a:r>
            <a:r>
              <a:rPr lang="en-US" baseline="0" dirty="0" smtClean="0"/>
              <a:t> max = 10^3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distincte</a:t>
            </a:r>
            <a:r>
              <a:rPr lang="en-US" baseline="0" dirty="0" smtClean="0"/>
              <a:t> max = 10^10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5A00-C43C-46BF-BB5C-3869D5812E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Analiz</a:t>
            </a:r>
            <a:r>
              <a:rPr lang="ro-RO" dirty="0" smtClean="0"/>
              <a:t>ă comparativă sortări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Radix Sort, Merge Sort,</a:t>
            </a:r>
            <a:endParaRPr lang="en-US" dirty="0" smtClean="0"/>
          </a:p>
          <a:p>
            <a:r>
              <a:rPr lang="ro-RO" dirty="0" smtClean="0"/>
              <a:t> Shell Sort, Heap Sort, Quick Sort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8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8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3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3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164</Words>
  <Application>Microsoft Office PowerPoint</Application>
  <PresentationFormat>On-screen Show (4:3)</PresentationFormat>
  <Paragraphs>30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Analiză comparativă sortări</vt:lpstr>
      <vt:lpstr>Rulare comparativă cu inputuri customizate</vt:lpstr>
      <vt:lpstr>Rulare comparativă cu inputuri customizate</vt:lpstr>
      <vt:lpstr>Rulare comparativă cu inputuri customizate</vt:lpstr>
      <vt:lpstr>Rulare comparativă cu inputuri customizate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Analiză comparativă sortări</dc:title>
  <dc:creator>Talpalariu Iulia</dc:creator>
  <cp:lastModifiedBy>Talpalariu Iulia</cp:lastModifiedBy>
  <cp:revision>1</cp:revision>
  <dcterms:created xsi:type="dcterms:W3CDTF">2022-03-14T10:26:57Z</dcterms:created>
  <dcterms:modified xsi:type="dcterms:W3CDTF">2022-03-14T14:49:38Z</dcterms:modified>
</cp:coreProperties>
</file>