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1" r:id="rId5"/>
    <p:sldId id="262" r:id="rId6"/>
    <p:sldId id="263" r:id="rId7"/>
    <p:sldId id="260" r:id="rId8"/>
    <p:sldId id="268" r:id="rId9"/>
    <p:sldId id="277" r:id="rId10"/>
    <p:sldId id="276" r:id="rId11"/>
    <p:sldId id="267" r:id="rId12"/>
    <p:sldId id="269" r:id="rId13"/>
    <p:sldId id="278" r:id="rId14"/>
    <p:sldId id="270" r:id="rId15"/>
    <p:sldId id="271" r:id="rId16"/>
    <p:sldId id="272" r:id="rId17"/>
    <p:sldId id="275" r:id="rId18"/>
    <p:sldId id="274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6"/>
    <p:restoredTop sz="70218"/>
  </p:normalViewPr>
  <p:slideViewPr>
    <p:cSldViewPr snapToGrid="0">
      <p:cViewPr varScale="1">
        <p:scale>
          <a:sx n="96" d="100"/>
          <a:sy n="96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Valhala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1" i="0" dirty="0">
                <a:solidFill>
                  <a:srgbClr val="3F4855"/>
                </a:solidFill>
                <a:effectLst/>
                <a:latin typeface="Manrope"/>
              </a:rPr>
              <a:t>augmenting the Java object model with value objects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value-based objects -  The @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ValueBased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annotations is used for classes,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instances can be flattened and treated as primitives.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Loom: the reactive model will become redundant in 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new interfaces to represent collections with a defined encounter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gctuning/z-garbage-collector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uliana/jdk21-parent-project" TargetMode="External"/><Relationship Id="rId3" Type="http://schemas.openxmlformats.org/officeDocument/2006/relationships/hyperlink" Target="https://openjdk.org/projects/jdk/21/" TargetMode="External"/><Relationship Id="rId7" Type="http://schemas.openxmlformats.org/officeDocument/2006/relationships/hyperlink" Target="https://www.happycoders.eu/java/java-21-features/#Scoped_Values_Preview_-_JEP_44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virtual-threads/" TargetMode="External"/><Relationship Id="rId5" Type="http://schemas.openxmlformats.org/officeDocument/2006/relationships/hyperlink" Target="https://maarten.mulders.it/2020/11/whats-new-in-maven-4" TargetMode="External"/><Relationship Id="rId4" Type="http://schemas.openxmlformats.org/officeDocument/2006/relationships/hyperlink" Target="https://www.infoworld.com/article/3689880/jdk-21-the-new-features-in-java-21.html" TargetMode="External"/><Relationship Id="rId9" Type="http://schemas.openxmlformats.org/officeDocument/2006/relationships/hyperlink" Target="https://maven.apache.org/docs/histor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jdk-21%2B27/src/java.base/share/classes/java/lang/StringTemplate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Maven 4 &amp;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Everything Else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b="1" dirty="0">
                <a:effectLst/>
              </a:rPr>
              <a:t>Pattern Matching for </a:t>
            </a:r>
            <a:r>
              <a:rPr lang="en-GB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b="1" dirty="0">
                <a:effectLst/>
              </a:rPr>
              <a:t> with Records (Java 19)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b="1" dirty="0">
                <a:effectLst/>
              </a:rPr>
              <a:t>Pattern Matching for</a:t>
            </a:r>
            <a:r>
              <a:rPr lang="en-GB" b="1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en-GB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Unnamed Pattern &amp; Unnamed Variables </a:t>
            </a:r>
            <a:r>
              <a:rPr lang="en-US" b="1" i="1" dirty="0"/>
              <a:t>(preview)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en-US" b="1" i="1" dirty="0"/>
              <a:t>The return of the underscore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US" b="1" dirty="0"/>
              <a:t>Unnamed Classes &amp; Instance main Methods </a:t>
            </a:r>
            <a:r>
              <a:rPr lang="en-US" b="1" i="1" dirty="0"/>
              <a:t>(preview)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44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CDEE-D645-5457-C206-C311207E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" y="326413"/>
            <a:ext cx="11066416" cy="1222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Sequenced Collections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sequence of text&#10;&#10;Description automatically generated with medium confidence">
            <a:extLst>
              <a:ext uri="{FF2B5EF4-FFF2-40B4-BE49-F238E27FC236}">
                <a16:creationId xmlns:a16="http://schemas.microsoft.com/office/drawing/2014/main" id="{4C8E7C2B-9D04-7FFF-3912-43542D92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2" y="1549279"/>
            <a:ext cx="7772400" cy="31528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E7F10C-9560-4AB3-7BB9-C7E9048B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51" y="2342285"/>
            <a:ext cx="3896449" cy="44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1FDF-0C85-B2AD-1754-91FEC711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Java 11 introduced the </a:t>
            </a:r>
            <a:r>
              <a:rPr lang="en-GB" b="0" i="0" u="sng" dirty="0">
                <a:solidFill>
                  <a:srgbClr val="2674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 Garbage Collector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(ZGC) as an experimental garbage collector (GC) implementation designed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keep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pause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 on even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multi-terabyte heaps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ZGC intends to provide stop-the-world phases as short as possible. (1 </a:t>
            </a:r>
            <a:r>
              <a:rPr lang="en-GB" b="0" i="0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ms</a:t>
            </a:r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)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ZGC a good fit for server applications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where large heaps are common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and fast application response times are a requirement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memory fragmentation without pausing the application, 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does most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relocating in parallel with the application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references being accessed during relocations uses something called a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barrier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a dynamic number of threads, and the max can be configured explicitly.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a dynamic number of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ZPages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(memory regions of various size)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enable it: 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 -XX:+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UseZGC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 &lt;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java_application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&gt;</a:t>
            </a:r>
            <a:endParaRPr lang="en-US" i="1" dirty="0">
              <a:solidFill>
                <a:srgbClr val="002060"/>
              </a:solidFill>
              <a:highlight>
                <a:srgbClr val="FFFF00"/>
              </a:highligh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pic>
        <p:nvPicPr>
          <p:cNvPr id="5" name="Content Placeholder 4" descr="Diagram of a diagram of a generation&#10;&#10;Description automatically generated with medium confidence">
            <a:extLst>
              <a:ext uri="{FF2B5EF4-FFF2-40B4-BE49-F238E27FC236}">
                <a16:creationId xmlns:a16="http://schemas.microsoft.com/office/drawing/2014/main" id="{E3428E1F-3235-4B37-6E82-C9664B80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7435" y="624419"/>
            <a:ext cx="6223183" cy="2312111"/>
          </a:xfrm>
        </p:spPr>
      </p:pic>
      <p:pic>
        <p:nvPicPr>
          <p:cNvPr id="7" name="Picture 6" descr="A close-up of a crossword puzzle&#10;&#10;Description automatically generated">
            <a:extLst>
              <a:ext uri="{FF2B5EF4-FFF2-40B4-BE49-F238E27FC236}">
                <a16:creationId xmlns:a16="http://schemas.microsoft.com/office/drawing/2014/main" id="{18780FF6-5A82-986F-D1A7-0E98780E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8" y="2936530"/>
            <a:ext cx="5729622" cy="3404152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4BCFF7AB-D9B1-1821-DE40-06AD8BD1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013" y="3022199"/>
            <a:ext cx="5339430" cy="337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43E09-B82A-3137-3563-86032DB768B2}"/>
              </a:ext>
            </a:extLst>
          </p:cNvPr>
          <p:cNvSpPr txBox="1"/>
          <p:nvPr/>
        </p:nvSpPr>
        <p:spPr>
          <a:xfrm>
            <a:off x="7581531" y="612734"/>
            <a:ext cx="426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Old style GC heap allocation (before Java 8)</a:t>
            </a:r>
            <a:endParaRPr lang="en-GB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396A4-4FCF-BC3E-56E4-FF6E86679C59}"/>
              </a:ext>
            </a:extLst>
          </p:cNvPr>
          <p:cNvSpPr txBox="1"/>
          <p:nvPr/>
        </p:nvSpPr>
        <p:spPr>
          <a:xfrm>
            <a:off x="591009" y="6169709"/>
            <a:ext cx="42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G1GC heap allocation (starting with Java 8)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6CE6C-F116-C7D0-BAD3-B7DBB12553E8}"/>
              </a:ext>
            </a:extLst>
          </p:cNvPr>
          <p:cNvSpPr txBox="1"/>
          <p:nvPr/>
        </p:nvSpPr>
        <p:spPr>
          <a:xfrm>
            <a:off x="7044772" y="6406440"/>
            <a:ext cx="42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ZGC heap allocation (starting with Java 11)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1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EEB91D-81C5-916B-0EE3-13DA9DFC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3" y="1555230"/>
            <a:ext cx="7772400" cy="500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125C-BC6D-57F5-7D87-193DD11EAEC4}"/>
              </a:ext>
            </a:extLst>
          </p:cNvPr>
          <p:cNvSpPr txBox="1"/>
          <p:nvPr/>
        </p:nvSpPr>
        <p:spPr>
          <a:xfrm>
            <a:off x="8610600" y="1690688"/>
            <a:ext cx="3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expected to play a crucial role in defending against quantum attacks and enhancing the security of higher-level protocols and cryptographic schemes.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7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2A-6BC6-E6EF-8269-084D18E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Virtual threads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73B473-53DB-391C-D2E6-E44986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0758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2023873"/>
            <a:ext cx="9343997" cy="3727924"/>
          </a:xfrm>
        </p:spPr>
        <p:txBody>
          <a:bodyPr anchor="ctr">
            <a:normAutofit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are a modern alternative to 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variables that can be used well in the context of </a:t>
            </a:r>
            <a:r>
              <a:rPr lang="en-GB" b="1" i="0" dirty="0">
                <a:solidFill>
                  <a:srgbClr val="222222"/>
                </a:solidFill>
                <a:effectLst/>
              </a:rPr>
              <a:t>Virtual Threads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have the following advantage over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 variables: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only valid for a defined period (“scope”).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immutable.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And therefore, they can be inherited without having to be copied (as is the case with </a:t>
            </a:r>
            <a:r>
              <a:rPr lang="en-GB" sz="2000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InheritableThreadLocal</a:t>
            </a:r>
            <a:r>
              <a:rPr lang="en-GB" sz="2000" b="0" i="0" dirty="0">
                <a:solidFill>
                  <a:srgbClr val="222222"/>
                </a:solidFill>
                <a:effectLst/>
              </a:rPr>
              <a:t>).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Function &amp; Memory API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105155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Replacement for </a:t>
            </a:r>
            <a:r>
              <a:rPr lang="en-US" sz="2000" b="1" dirty="0"/>
              <a:t>JNI, </a:t>
            </a:r>
            <a:r>
              <a:rPr lang="en-US" sz="2000" dirty="0"/>
              <a:t> to invoke code from outside the JVM (e.g. C Libraries)</a:t>
            </a:r>
          </a:p>
          <a:p>
            <a:r>
              <a:rPr lang="en-US" sz="2000" b="1" i="1" dirty="0"/>
              <a:t>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409999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BF98-12BD-6C0A-115B-2EDA49B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642735"/>
            <a:ext cx="4482111" cy="99099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+mn-lt"/>
              </a:rPr>
              <a:t>Vector API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F94-10C9-7859-1900-71E2BAAA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4" y="1499616"/>
            <a:ext cx="10538867" cy="4645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To be continued 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88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22023"/>
            <a:ext cx="9941319" cy="302015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https://maarten.mulders.it/2020/11/whats-new-in-maven-4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https://www.happycoders.eu/java/virtual-threads/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https://www.happycoders.eu/java/java-21-features/#Scoped_Values_Preview_-_JEP_446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https://github.com/iuliana/jdk21-parent-project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https://maven.apache.org/docs/history.html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(1)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Compatible with Maven 3 dependencies, not with Maven 2 though.</a:t>
            </a:r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(2)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Under development: remote caching, keep build results remote, use them speed up things locally.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No official release date for a GA.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performance improvement of I/O operations (Java-Native platform changes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7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8" y="1469679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 interpolation in other languages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Evaluate expression/variable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 to String if needed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Insert resulted String into the original String literal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Picture 2" descr="A cartoon of two people&#10;&#10;Description automatically generated">
            <a:extLst>
              <a:ext uri="{FF2B5EF4-FFF2-40B4-BE49-F238E27FC236}">
                <a16:creationId xmlns:a16="http://schemas.microsoft.com/office/drawing/2014/main" id="{9C492005-6FF9-9ED9-2A71-D9572D8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1" y="3035750"/>
            <a:ext cx="10879807" cy="35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highlight>
                  <a:srgbClr val="FFFF00"/>
                </a:highlight>
                <a:latin typeface="-apple-system"/>
              </a:rPr>
              <a:t>template expression</a:t>
            </a:r>
            <a:r>
              <a:rPr lang="en-GB" dirty="0">
                <a:latin typeface="-apple-system"/>
              </a:rPr>
              <a:t>:</a:t>
            </a:r>
            <a:r>
              <a:rPr lang="en-GB" sz="2800" b="0" i="0" dirty="0">
                <a:effectLst/>
                <a:latin typeface="-apple-system"/>
              </a:rPr>
              <a:t> a programmable way of safely interpolating expressions in String literals.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 </a:t>
            </a:r>
            <a:r>
              <a:rPr lang="en-GB" b="0" i="1" dirty="0">
                <a:effectLst/>
                <a:latin typeface="-apple-system"/>
              </a:rPr>
              <a:t>template processor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r>
              <a:rPr lang="en-GB" sz="3600" b="0" dirty="0">
                <a:solidFill>
                  <a:srgbClr val="7030A0"/>
                </a:solidFill>
                <a:effectLst/>
                <a:latin typeface="-apple-system"/>
              </a:rPr>
              <a:t>.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 template containing wrapped expressions like \{</a:t>
            </a:r>
            <a:r>
              <a:rPr lang="en-GB" b="0" i="0" dirty="0" err="1">
                <a:effectLst/>
                <a:latin typeface="-apple-system"/>
              </a:rPr>
              <a:t>varName</a:t>
            </a:r>
            <a:r>
              <a:rPr lang="en-GB" b="0" i="0" dirty="0">
                <a:effectLst/>
                <a:latin typeface="-apple-system"/>
              </a:rPr>
              <a:t>}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lvl="1"/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r>
              <a:rPr lang="en-GB" dirty="0">
                <a:solidFill>
                  <a:srgbClr val="FF0000"/>
                </a:solidFill>
                <a:latin typeface="-apple-system"/>
              </a:rPr>
              <a:t>STR - </a:t>
            </a:r>
            <a:r>
              <a:rPr lang="en-US" dirty="0"/>
              <a:t>The Java compiler automatically imports it in any Java class. It is called a </a:t>
            </a:r>
            <a:r>
              <a:rPr lang="en-US" i="1" dirty="0"/>
              <a:t>template processor. </a:t>
            </a:r>
          </a:p>
          <a:p>
            <a:r>
              <a:rPr lang="en-US" dirty="0"/>
              <a:t>Developers can create their own processors by implementing 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java.lang.StringTemplate.Processor</a:t>
            </a:r>
            <a:r>
              <a:rPr lang="en-GB" b="0" i="0" u="none" strike="noStrike" dirty="0">
                <a:effectLst/>
                <a:latin typeface="-apple-system"/>
              </a:rPr>
              <a:t> functional interface</a:t>
            </a:r>
            <a:endParaRPr lang="en-US" i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43E702-0041-21A7-6535-54475CD3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9" y="2950731"/>
            <a:ext cx="10375193" cy="1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6204</TotalTime>
  <Words>903</Words>
  <Application>Microsoft Macintosh PowerPoint</Application>
  <PresentationFormat>Widescreen</PresentationFormat>
  <Paragraphs>123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-apple-system</vt:lpstr>
      <vt:lpstr>Arial</vt:lpstr>
      <vt:lpstr>Bitstream Vera Sans</vt:lpstr>
      <vt:lpstr>Calibri</vt:lpstr>
      <vt:lpstr>Calibri Light</vt:lpstr>
      <vt:lpstr>Courier New</vt:lpstr>
      <vt:lpstr>DejaVu Sans</vt:lpstr>
      <vt:lpstr>Lato</vt:lpstr>
      <vt:lpstr>Manrope</vt:lpstr>
      <vt:lpstr>Merriweather</vt:lpstr>
      <vt:lpstr>Source Code Pro</vt:lpstr>
      <vt:lpstr>Wingdings</vt:lpstr>
      <vt:lpstr>Office Theme</vt:lpstr>
      <vt:lpstr>Introducing: Maven 4 &amp; Java 21</vt:lpstr>
      <vt:lpstr>Agenda</vt:lpstr>
      <vt:lpstr>Project Structure</vt:lpstr>
      <vt:lpstr>Maven 4 - what’s new (1)</vt:lpstr>
      <vt:lpstr>Maven 4 - what’s new (2)</vt:lpstr>
      <vt:lpstr>Java 21 - Projects</vt:lpstr>
      <vt:lpstr>PowerPoint Presentation</vt:lpstr>
      <vt:lpstr>Amber: String Templates (preview)</vt:lpstr>
      <vt:lpstr>Amber: String Templates (preview)</vt:lpstr>
      <vt:lpstr>Amber: Everything Else</vt:lpstr>
      <vt:lpstr>Sequenced Collections</vt:lpstr>
      <vt:lpstr>ZGC</vt:lpstr>
      <vt:lpstr>ZGC</vt:lpstr>
      <vt:lpstr>Key Encapsulation Mechanism API </vt:lpstr>
      <vt:lpstr>Virtual threads</vt:lpstr>
      <vt:lpstr>Scoped Values</vt:lpstr>
      <vt:lpstr>Foreign Function &amp; Memory API</vt:lpstr>
      <vt:lpstr>Vector API</vt:lpstr>
      <vt:lpstr>Play Time (aka. demo)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11</cp:revision>
  <dcterms:created xsi:type="dcterms:W3CDTF">2023-10-03T14:55:59Z</dcterms:created>
  <dcterms:modified xsi:type="dcterms:W3CDTF">2023-11-08T18:05:58Z</dcterms:modified>
</cp:coreProperties>
</file>