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82" r:id="rId9"/>
    <p:sldId id="268" r:id="rId10"/>
    <p:sldId id="277" r:id="rId11"/>
    <p:sldId id="276" r:id="rId12"/>
    <p:sldId id="267" r:id="rId13"/>
    <p:sldId id="269" r:id="rId14"/>
    <p:sldId id="278" r:id="rId15"/>
    <p:sldId id="270" r:id="rId16"/>
    <p:sldId id="279" r:id="rId17"/>
    <p:sldId id="271" r:id="rId18"/>
    <p:sldId id="272" r:id="rId19"/>
    <p:sldId id="280" r:id="rId20"/>
    <p:sldId id="275" r:id="rId21"/>
    <p:sldId id="283" r:id="rId22"/>
    <p:sldId id="284" r:id="rId23"/>
    <p:sldId id="285" r:id="rId24"/>
    <p:sldId id="281" r:id="rId25"/>
    <p:sldId id="274" r:id="rId26"/>
    <p:sldId id="264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3"/>
    <p:restoredTop sz="70218"/>
  </p:normalViewPr>
  <p:slideViewPr>
    <p:cSldViewPr snapToGrid="0">
      <p:cViewPr varScale="1">
        <p:scale>
          <a:sx n="95" d="100"/>
          <a:sy n="95" d="100"/>
        </p:scale>
        <p:origin x="20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new interfaces to represent collections with a defined encounter order.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68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DejaVu Sans" panose="020B0609030804020204" pitchFamily="49" charset="0"/>
              </a:rPr>
              <a:t>NUMA= </a:t>
            </a:r>
            <a:r>
              <a:rPr lang="en-GB" b="1" i="0" dirty="0">
                <a:solidFill>
                  <a:srgbClr val="222222"/>
                </a:solidFill>
                <a:effectLst/>
                <a:latin typeface="Merriweather" panose="020F0502020204030204" pitchFamily="34" charset="0"/>
              </a:rPr>
              <a:t>Non-Uniform Memory Access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b="0" i="0" dirty="0">
                <a:solidFill>
                  <a:srgbClr val="444444"/>
                </a:solidFill>
                <a:effectLst/>
                <a:latin typeface="Bitstream Vera Sans"/>
              </a:rPr>
              <a:t>"Zettabyte File System”</a:t>
            </a:r>
            <a:endParaRPr lang="en-GB" b="0" i="0" dirty="0">
              <a:solidFill>
                <a:srgbClr val="000000"/>
              </a:solidFill>
              <a:effectLst/>
              <a:latin typeface="DejaVu Sans" panose="020B0609030804020204" pitchFamily="49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è"/>
              <a:tabLst/>
              <a:defRPr/>
            </a:pPr>
            <a:r>
              <a:rPr lang="en-GB" dirty="0">
                <a:solidFill>
                  <a:srgbClr val="080808"/>
                </a:solidFill>
                <a:effectLst/>
              </a:rPr>
              <a:t>(Non-generational ZGC uses multi-mapped memory to reduce the overhead of load barriers.)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2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6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45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00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2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</a:p>
          <a:p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Valhala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GB" b="1" i="0" dirty="0">
                <a:solidFill>
                  <a:srgbClr val="3F4855"/>
                </a:solidFill>
                <a:effectLst/>
                <a:latin typeface="Manrope"/>
              </a:rPr>
              <a:t>augmenting the Java object model with value objects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value-based objects -  The @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ValueBased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annotations is used for classes,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instances can be flattened and treated as primitives. 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Loom: the reactive model will become redundant in Java.</a:t>
            </a:r>
          </a:p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Leyden: historically Java prioritised performance over faster </a:t>
            </a:r>
            <a:r>
              <a:rPr lang="en-GB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startups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  <a:p>
            <a:endParaRPr lang="en-US" dirty="0"/>
          </a:p>
          <a:p>
            <a:r>
              <a:rPr lang="en-US" dirty="0"/>
              <a:t>Backward compatibility – is out the 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3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9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uliana/jdk21-parent-project" TargetMode="External"/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Relationship Id="rId9" Type="http://schemas.openxmlformats.org/officeDocument/2006/relationships/hyperlink" Target="https://maven.apache.org/docs/history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java/playground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Maven 4 &amp; Java 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highlight>
                  <a:srgbClr val="FFFF00"/>
                </a:highlight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r>
              <a:rPr lang="en-GB" b="0" i="0" u="none" strike="noStrike" dirty="0">
                <a:effectLst/>
                <a:latin typeface="-apple-system"/>
              </a:rPr>
              <a:t> functional interface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Everything Else in Amber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/>
          </a:bodyPr>
          <a:lstStyle/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440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 </a:t>
            </a:r>
            <a:r>
              <a:rPr lang="en-GB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GB" b="1" dirty="0">
                <a:effectLst/>
              </a:rPr>
              <a:t> with Records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441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GB" b="1" dirty="0">
                <a:effectLst/>
              </a:rPr>
              <a:t>Pattern Matching for</a:t>
            </a:r>
            <a:r>
              <a:rPr lang="en-GB" b="1" dirty="0"/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endParaRPr lang="en-GB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33B3"/>
                </a:solidFill>
                <a:effectLst/>
              </a:rPr>
              <a:t>JEP 443</a:t>
            </a:r>
            <a:r>
              <a:rPr lang="en-GB" dirty="0">
                <a:solidFill>
                  <a:srgbClr val="080808"/>
                </a:solidFill>
              </a:rPr>
              <a:t>. </a:t>
            </a:r>
            <a:r>
              <a:rPr lang="en-US" b="1" dirty="0"/>
              <a:t>Unnamed Pattern &amp; Unnamed Variables </a:t>
            </a:r>
            <a:r>
              <a:rPr lang="en-US" b="1" i="1" dirty="0"/>
              <a:t>(preview)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r>
              <a:rPr lang="en-US" b="1" i="1" dirty="0"/>
              <a:t>The return of the underscore</a:t>
            </a:r>
          </a:p>
          <a:p>
            <a:pPr fontAlgn="base">
              <a:lnSpc>
                <a:spcPct val="170000"/>
              </a:lnSpc>
              <a:spcBef>
                <a:spcPts val="0"/>
              </a:spcBef>
            </a:pPr>
            <a:r>
              <a:rPr lang="en-GB" dirty="0">
                <a:solidFill>
                  <a:srgbClr val="0033B3"/>
                </a:solidFill>
                <a:effectLst/>
              </a:rPr>
              <a:t>JEP 445.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/>
              <a:t>Unnamed Classes &amp; Instance main Methods </a:t>
            </a:r>
            <a:r>
              <a:rPr lang="en-US" b="1" i="1" dirty="0"/>
              <a:t>(preview)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644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431.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diagram of a sequence of text&#10;&#10;Description automatically generated with medium confidence">
            <a:extLst>
              <a:ext uri="{FF2B5EF4-FFF2-40B4-BE49-F238E27FC236}">
                <a16:creationId xmlns:a16="http://schemas.microsoft.com/office/drawing/2014/main" id="{4C8E7C2B-9D04-7FFF-3912-43542D927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42" y="1549279"/>
            <a:ext cx="7772400" cy="315285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46E7F10C-9560-4AB3-7BB9-C7E9048BF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551" y="2342285"/>
            <a:ext cx="3896449" cy="448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65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439.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900"/>
            <a:ext cx="10515600" cy="4818063"/>
          </a:xfrm>
        </p:spPr>
        <p:txBody>
          <a:bodyPr>
            <a:normAutofit fontScale="775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(1 </a:t>
            </a:r>
            <a:r>
              <a:rPr lang="en-GB" b="0" i="0" dirty="0" err="1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ms</a:t>
            </a:r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)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Uses a dynamic number of threads,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</a:p>
          <a:p>
            <a:r>
              <a:rPr lang="en-GB" sz="3100" b="1" i="0" dirty="0">
                <a:effectLst/>
              </a:rPr>
              <a:t>Generational ZGC </a:t>
            </a:r>
            <a:r>
              <a:rPr lang="en-GB" sz="3100" b="0" i="0" dirty="0">
                <a:effectLst/>
              </a:rPr>
              <a:t>will become the default in future releases, with non-generational ZGC eventually being removed</a:t>
            </a:r>
            <a:r>
              <a:rPr lang="en-GB" sz="3100" b="0" i="0" dirty="0">
                <a:solidFill>
                  <a:srgbClr val="EDF2F7"/>
                </a:solidFill>
                <a:effectLst/>
              </a:rPr>
              <a:t>.</a:t>
            </a:r>
            <a:endParaRPr lang="en-US" sz="3100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pic>
        <p:nvPicPr>
          <p:cNvPr id="5" name="Content Placeholder 4" descr="Diagram of a diagram of a generation&#10;&#10;Description automatically generated with medium confidence">
            <a:extLst>
              <a:ext uri="{FF2B5EF4-FFF2-40B4-BE49-F238E27FC236}">
                <a16:creationId xmlns:a16="http://schemas.microsoft.com/office/drawing/2014/main" id="{E3428E1F-3235-4B37-6E82-C9664B800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7435" y="624419"/>
            <a:ext cx="6223183" cy="2312111"/>
          </a:xfrm>
        </p:spPr>
      </p:pic>
      <p:pic>
        <p:nvPicPr>
          <p:cNvPr id="7" name="Picture 6" descr="A close-up of a crossword puzzle&#10;&#10;Description automatically generated">
            <a:extLst>
              <a:ext uri="{FF2B5EF4-FFF2-40B4-BE49-F238E27FC236}">
                <a16:creationId xmlns:a16="http://schemas.microsoft.com/office/drawing/2014/main" id="{18780FF6-5A82-986F-D1A7-0E98780E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78" y="2936530"/>
            <a:ext cx="5729622" cy="3404152"/>
          </a:xfrm>
          <a:prstGeom prst="rect">
            <a:avLst/>
          </a:prstGeom>
        </p:spPr>
      </p:pic>
      <p:pic>
        <p:nvPicPr>
          <p:cNvPr id="9" name="Picture 8" descr="A screenshot of a game&#10;&#10;Description automatically generated">
            <a:extLst>
              <a:ext uri="{FF2B5EF4-FFF2-40B4-BE49-F238E27FC236}">
                <a16:creationId xmlns:a16="http://schemas.microsoft.com/office/drawing/2014/main" id="{4BCFF7AB-D9B1-1821-DE40-06AD8BD14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8013" y="3022199"/>
            <a:ext cx="5339430" cy="3378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43E09-B82A-3137-3563-86032DB768B2}"/>
              </a:ext>
            </a:extLst>
          </p:cNvPr>
          <p:cNvSpPr txBox="1"/>
          <p:nvPr/>
        </p:nvSpPr>
        <p:spPr>
          <a:xfrm>
            <a:off x="7581531" y="612734"/>
            <a:ext cx="4265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Old style GC heap allocation (before Java 8)</a:t>
            </a:r>
            <a:endParaRPr lang="en-GB" dirty="0">
              <a:solidFill>
                <a:srgbClr val="080808"/>
              </a:solidFill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1396A4-4FCF-BC3E-56E4-FF6E86679C59}"/>
              </a:ext>
            </a:extLst>
          </p:cNvPr>
          <p:cNvSpPr txBox="1"/>
          <p:nvPr/>
        </p:nvSpPr>
        <p:spPr>
          <a:xfrm>
            <a:off x="591009" y="6169709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G1GC heap allocation (starting with Java 8)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86CE6C-F116-C7D0-BAD3-B7DBB12553E8}"/>
              </a:ext>
            </a:extLst>
          </p:cNvPr>
          <p:cNvSpPr txBox="1"/>
          <p:nvPr/>
        </p:nvSpPr>
        <p:spPr>
          <a:xfrm>
            <a:off x="7044772" y="6406440"/>
            <a:ext cx="426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ZGC heap allocation (in Java 11)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18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452.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7BCF8C3C-88BE-B11A-875D-F5EB0A760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431235"/>
            <a:ext cx="8557591" cy="526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18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444.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446.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(preview)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716" y="1565038"/>
            <a:ext cx="9343997" cy="3727924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are connected to a specific thread and remove the need for </a:t>
            </a:r>
            <a:r>
              <a:rPr lang="en-GB" b="0" i="0" dirty="0" err="1">
                <a:solidFill>
                  <a:srgbClr val="222222"/>
                </a:solidFill>
                <a:effectLst/>
              </a:rPr>
              <a:t>sincronization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GB" b="0" i="0" dirty="0">
                <a:solidFill>
                  <a:srgbClr val="222222"/>
                </a:solidFill>
                <a:effectLst/>
              </a:rPr>
              <a:t>variables that are </a:t>
            </a:r>
            <a:r>
              <a:rPr lang="en-GB" dirty="0">
                <a:solidFill>
                  <a:srgbClr val="222222"/>
                </a:solidFill>
              </a:rPr>
              <a:t>shared between a thread and its child threads.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These work with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 </a:t>
            </a:r>
            <a:r>
              <a:rPr lang="en-GB" i="0" dirty="0">
                <a:solidFill>
                  <a:srgbClr val="222222"/>
                </a:solidFill>
                <a:effectLst/>
              </a:rPr>
              <a:t>as well, but the downsides multiply proportionally with the number of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ScopedValue</a:t>
            </a:r>
            <a:r>
              <a:rPr lang="en-GB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GB" sz="2000" b="1" i="0" dirty="0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0" i="0" dirty="0">
                <a:effectLst/>
                <a:latin typeface="-apple-system"/>
              </a:rPr>
              <a:t>represents a new way to store and share </a:t>
            </a:r>
            <a:r>
              <a:rPr lang="en-GB" b="1" i="0" u="sng" dirty="0">
                <a:effectLst/>
                <a:latin typeface="-apple-system"/>
              </a:rPr>
              <a:t>immutable data </a:t>
            </a:r>
            <a:r>
              <a:rPr lang="en-GB" b="0" i="0" dirty="0">
                <a:effectLst/>
                <a:latin typeface="-apple-system"/>
              </a:rPr>
              <a:t>with a bounded lifetime within a thread and its child threads.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46" y="1987127"/>
            <a:ext cx="11239500" cy="3727924"/>
          </a:xfrm>
        </p:spPr>
        <p:txBody>
          <a:bodyPr anchor="ctr">
            <a:normAutofit/>
          </a:bodyPr>
          <a:lstStyle/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								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ThreadLocal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withInitial</a:t>
            </a:r>
            <a:r>
              <a:rPr lang="en-GB" sz="3000" dirty="0">
                <a:solidFill>
                  <a:srgbClr val="080808"/>
                </a:solidFill>
                <a:effectLst/>
              </a:rPr>
              <a:t>(“Jimmy);</a:t>
            </a:r>
          </a:p>
          <a:p>
            <a:endParaRPr lang="en-GB" sz="3000" dirty="0">
              <a:solidFill>
                <a:srgbClr val="0033B3"/>
              </a:solidFill>
              <a:effectLst/>
            </a:endParaRPr>
          </a:p>
          <a:p>
            <a:r>
              <a:rPr lang="en-GB" sz="3000" dirty="0">
                <a:solidFill>
                  <a:srgbClr val="0033B3"/>
                </a:solidFill>
                <a:effectLst/>
              </a:rPr>
              <a:t>private static final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>
                <a:solidFill>
                  <a:srgbClr val="080808"/>
                </a:solidFill>
                <a:effectLst/>
              </a:rPr>
              <a:t>&lt;</a:t>
            </a:r>
            <a:r>
              <a:rPr lang="en-GB" sz="3000" dirty="0">
                <a:solidFill>
                  <a:srgbClr val="000000"/>
                </a:solidFill>
                <a:effectLst/>
              </a:rPr>
              <a:t>String</a:t>
            </a:r>
            <a:r>
              <a:rPr lang="en-GB" sz="3000" dirty="0">
                <a:solidFill>
                  <a:srgbClr val="080808"/>
                </a:solidFill>
                <a:effectLst/>
              </a:rPr>
              <a:t>&gt; </a:t>
            </a:r>
            <a:r>
              <a:rPr lang="en-GB" sz="3000" i="1" dirty="0">
                <a:solidFill>
                  <a:srgbClr val="871094"/>
                </a:solidFill>
                <a:effectLst/>
              </a:rPr>
              <a:t>USER </a:t>
            </a:r>
            <a:r>
              <a:rPr lang="en-GB" sz="3000" dirty="0">
                <a:solidFill>
                  <a:srgbClr val="080808"/>
                </a:solidFill>
                <a:effectLst/>
              </a:rPr>
              <a:t>=          </a:t>
            </a:r>
          </a:p>
          <a:p>
            <a:pPr marL="0" indent="0">
              <a:buNone/>
            </a:pPr>
            <a:r>
              <a:rPr lang="en-GB" sz="3000" dirty="0">
                <a:solidFill>
                  <a:srgbClr val="080808"/>
                </a:solidFill>
              </a:rPr>
              <a:t>                                                          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newInstance</a:t>
            </a:r>
            <a:r>
              <a:rPr lang="en-GB" sz="3000" dirty="0">
                <a:solidFill>
                  <a:srgbClr val="080808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GB" sz="3000" dirty="0" err="1">
                <a:solidFill>
                  <a:srgbClr val="000000"/>
                </a:solidFill>
                <a:effectLst/>
              </a:rPr>
              <a:t>ScopedValue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080808"/>
                </a:solidFill>
                <a:effectLst/>
              </a:rPr>
              <a:t>where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USER,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"Jimmy</a:t>
            </a:r>
            <a:r>
              <a:rPr lang="en-GB" sz="3000" dirty="0">
                <a:solidFill>
                  <a:srgbClr val="067D17"/>
                </a:solidFill>
                <a:effectLst/>
              </a:rPr>
              <a:t>"</a:t>
            </a:r>
            <a:r>
              <a:rPr lang="en-GB" sz="3000" dirty="0">
                <a:solidFill>
                  <a:srgbClr val="080808"/>
                </a:solidFill>
                <a:effectLst/>
              </a:rPr>
              <a:t>)</a:t>
            </a:r>
            <a:br>
              <a:rPr lang="en-GB" sz="3000" dirty="0">
                <a:solidFill>
                  <a:srgbClr val="080808"/>
                </a:solidFill>
                <a:effectLst/>
              </a:rPr>
            </a:br>
            <a:r>
              <a:rPr lang="en-GB" sz="3000" dirty="0">
                <a:solidFill>
                  <a:srgbClr val="080808"/>
                </a:solidFill>
                <a:effectLst/>
              </a:rPr>
              <a:t>   .run(() -&gt; </a:t>
            </a:r>
            <a:r>
              <a:rPr lang="en-GB" sz="3000" dirty="0" err="1">
                <a:solidFill>
                  <a:srgbClr val="000000"/>
                </a:solidFill>
                <a:effectLst/>
              </a:rPr>
              <a:t>System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out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.println</a:t>
            </a:r>
            <a:r>
              <a:rPr lang="en-GB" sz="3000" dirty="0">
                <a:solidFill>
                  <a:srgbClr val="080808"/>
                </a:solidFill>
                <a:effectLst/>
              </a:rPr>
              <a:t>(</a:t>
            </a:r>
            <a:r>
              <a:rPr lang="en-GB" sz="3000" i="1" dirty="0" err="1">
                <a:solidFill>
                  <a:srgbClr val="871094"/>
                </a:solidFill>
                <a:effectLst/>
              </a:rPr>
              <a:t>STR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.</a:t>
            </a:r>
            <a:r>
              <a:rPr lang="en-GB" sz="3000" dirty="0" err="1">
                <a:solidFill>
                  <a:srgbClr val="067D17"/>
                </a:solidFill>
                <a:effectLst/>
              </a:rPr>
              <a:t>"Welcome</a:t>
            </a:r>
            <a:r>
              <a:rPr lang="en-GB" sz="3000" dirty="0">
                <a:solidFill>
                  <a:srgbClr val="067D17"/>
                </a:solidFill>
                <a:effectLst/>
              </a:rPr>
              <a:t> to \{</a:t>
            </a:r>
            <a:r>
              <a:rPr lang="en-GB" sz="3000" dirty="0" err="1">
                <a:solidFill>
                  <a:srgbClr val="080808"/>
                </a:solidFill>
                <a:effectLst/>
              </a:rPr>
              <a:t>USER.get</a:t>
            </a:r>
            <a:r>
              <a:rPr lang="en-GB" sz="3000" dirty="0">
                <a:solidFill>
                  <a:srgbClr val="080808"/>
                </a:solidFill>
                <a:effectLst/>
              </a:rPr>
              <a:t>()</a:t>
            </a:r>
            <a:r>
              <a:rPr lang="en-GB" sz="3000" dirty="0">
                <a:solidFill>
                  <a:srgbClr val="067D17"/>
                </a:solidFill>
                <a:effectLst/>
              </a:rPr>
              <a:t>}"</a:t>
            </a:r>
            <a:r>
              <a:rPr lang="en-GB" sz="3000" dirty="0">
                <a:solidFill>
                  <a:srgbClr val="080808"/>
                </a:solidFill>
                <a:effectLst/>
              </a:rPr>
              <a:t>));</a:t>
            </a:r>
          </a:p>
          <a:p>
            <a:pPr algn="l"/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7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453.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648050"/>
            <a:ext cx="3975846" cy="4384450"/>
          </a:xfrm>
        </p:spPr>
        <p:txBody>
          <a:bodyPr>
            <a:normAutofit/>
          </a:bodyPr>
          <a:lstStyle/>
          <a:p>
            <a:r>
              <a:rPr lang="en-GB" sz="2000" b="0" i="0" dirty="0">
                <a:solidFill>
                  <a:srgbClr val="1A1816"/>
                </a:solidFill>
                <a:effectLst/>
                <a:latin typeface="Oracle Sans"/>
              </a:rPr>
              <a:t>Structured concurrency treats groups of related tasks running in different threads as a single unit of work, thereby streamlining error handling and cancellation, improving reliability, and enhancing observability.</a:t>
            </a:r>
            <a:endParaRPr lang="en-US" sz="2000" b="1" i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124F93-88D3-8711-E449-DAF2740CC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690688"/>
            <a:ext cx="8248923" cy="51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simple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8AA981C-AC0C-B5A6-0ED4-478B9491A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776" y="1485903"/>
            <a:ext cx="7177741" cy="5224973"/>
          </a:xfrm>
        </p:spPr>
      </p:pic>
    </p:spTree>
    <p:extLst>
      <p:ext uri="{BB962C8B-B14F-4D97-AF65-F5344CB8AC3E}">
        <p14:creationId xmlns:p14="http://schemas.microsoft.com/office/powerpoint/2010/main" val="347520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 - nested</a:t>
            </a:r>
            <a:endParaRPr lang="en-US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B9ED9DF5-6A9F-2D35-3F0D-CBA3D0B8C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7553" y="1381312"/>
            <a:ext cx="5557370" cy="5557370"/>
          </a:xfrm>
        </p:spPr>
      </p:pic>
    </p:spTree>
    <p:extLst>
      <p:ext uri="{BB962C8B-B14F-4D97-AF65-F5344CB8AC3E}">
        <p14:creationId xmlns:p14="http://schemas.microsoft.com/office/powerpoint/2010/main" val="270504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7F55-FBE9-A6ED-C8E6-9F107CC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Structured Concurrency </a:t>
            </a:r>
            <a:r>
              <a:rPr lang="en-GB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(preview)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38366-8231-8894-F70D-02DF2FD7D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GB" dirty="0">
                <a:solidFill>
                  <a:srgbClr val="080808"/>
                </a:solidFill>
              </a:rPr>
              <a:t>H</a:t>
            </a:r>
            <a:r>
              <a:rPr lang="en-GB" dirty="0">
                <a:solidFill>
                  <a:srgbClr val="080808"/>
                </a:solidFill>
                <a:effectLst/>
              </a:rPr>
              <a:t>ierarchical organization of tasks</a:t>
            </a:r>
            <a:endParaRPr lang="en-US" dirty="0">
              <a:solidFill>
                <a:srgbClr val="080808"/>
              </a:solidFill>
              <a:effectLst/>
            </a:endParaRPr>
          </a:p>
          <a:p>
            <a:pPr lvl="1"/>
            <a:r>
              <a:rPr lang="en-US" dirty="0">
                <a:solidFill>
                  <a:srgbClr val="080808"/>
                </a:solidFill>
              </a:rPr>
              <a:t>Reduced resource leaks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No orphaned tasks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Easier error handling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In case of successful tasks, there is no way to figure out what kind of service is task is specific to (ATM)</a:t>
            </a:r>
          </a:p>
        </p:txBody>
      </p:sp>
    </p:spTree>
    <p:extLst>
      <p:ext uri="{BB962C8B-B14F-4D97-AF65-F5344CB8AC3E}">
        <p14:creationId xmlns:p14="http://schemas.microsoft.com/office/powerpoint/2010/main" val="3702676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12681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122023"/>
            <a:ext cx="9941319" cy="302015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r>
              <a:rPr lang="en-US" sz="2400" dirty="0">
                <a:hlinkClick r:id="rId8"/>
              </a:rPr>
              <a:t>https://github.com/iuliana/jdk21-parent-project</a:t>
            </a:r>
            <a:endParaRPr lang="en-US" sz="2400" dirty="0"/>
          </a:p>
          <a:p>
            <a:r>
              <a:rPr lang="en-US" sz="2400" dirty="0">
                <a:hlinkClick r:id="rId9"/>
              </a:rPr>
              <a:t>https://maven.apache.org/docs/history.html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FF0000"/>
                </a:solidFill>
              </a:rPr>
              <a:t>No official release date for a GA.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safety and performance improvement of I/O operations (Java-Native platform changes, 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Others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9E9AC-A1B0-C885-BD7A-28D09B763E25}"/>
              </a:ext>
            </a:extLst>
          </p:cNvPr>
          <p:cNvSpPr txBox="1"/>
          <p:nvPr/>
        </p:nvSpPr>
        <p:spPr>
          <a:xfrm>
            <a:off x="443754" y="1493051"/>
            <a:ext cx="10943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b="1" i="0" dirty="0">
                <a:solidFill>
                  <a:srgbClr val="131516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The Java Playground</a:t>
            </a:r>
            <a:endParaRPr lang="en-GB" sz="2800" b="1" i="0" dirty="0">
              <a:solidFill>
                <a:srgbClr val="131516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4DDC617-EF31-0FEC-E672-238BE877A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165" y="812799"/>
            <a:ext cx="5323915" cy="5581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ED03D-7FA4-C93D-0092-6C79A0D0B5F2}"/>
              </a:ext>
            </a:extLst>
          </p:cNvPr>
          <p:cNvSpPr txBox="1"/>
          <p:nvPr/>
        </p:nvSpPr>
        <p:spPr>
          <a:xfrm>
            <a:off x="443754" y="2429499"/>
            <a:ext cx="4607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Various methods added to existing classes( e.g. String)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Flattened Heap Storage ( bringing benefits of primitives to objects)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JVM Design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etc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51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33B3"/>
                </a:solidFill>
                <a:effectLst/>
              </a:rPr>
              <a:t>JEP 430.</a:t>
            </a:r>
            <a:r>
              <a:rPr lang="en-GB" dirty="0">
                <a:solidFill>
                  <a:srgbClr val="080808"/>
                </a:solidFill>
              </a:rPr>
              <a:t> </a:t>
            </a:r>
            <a:r>
              <a:rPr lang="en-US" b="1" dirty="0">
                <a:latin typeface="+mn-lt"/>
              </a:rPr>
              <a:t>String Templates </a:t>
            </a:r>
            <a:r>
              <a:rPr lang="en-US" b="1" i="1" dirty="0">
                <a:latin typeface="+mn-lt"/>
              </a:rPr>
              <a:t>(preview)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238" y="1469679"/>
            <a:ext cx="10515600" cy="4351338"/>
          </a:xfrm>
        </p:spPr>
        <p:txBody>
          <a:bodyPr>
            <a:norm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String interpolation in other languages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Evaluate expression/variable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Convert to String if needed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Insert resulted String into the original String literal</a:t>
            </a:r>
          </a:p>
          <a:p>
            <a:pPr lvl="1" fontAlgn="base">
              <a:lnSpc>
                <a:spcPct val="17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artoon of two people&#10;&#10;Description automatically generated">
            <a:extLst>
              <a:ext uri="{FF2B5EF4-FFF2-40B4-BE49-F238E27FC236}">
                <a16:creationId xmlns:a16="http://schemas.microsoft.com/office/drawing/2014/main" id="{9C492005-6FF9-9ED9-2A71-D9572D82F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31" y="3035750"/>
            <a:ext cx="10879807" cy="35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14923</TotalTime>
  <Words>1190</Words>
  <Application>Microsoft Macintosh PowerPoint</Application>
  <PresentationFormat>Widescreen</PresentationFormat>
  <Paragraphs>157</Paragraphs>
  <Slides>27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-apple-system</vt:lpstr>
      <vt:lpstr>Arial</vt:lpstr>
      <vt:lpstr>Bitstream Vera Sans</vt:lpstr>
      <vt:lpstr>Calibri</vt:lpstr>
      <vt:lpstr>Calibri Light</vt:lpstr>
      <vt:lpstr>Courier New</vt:lpstr>
      <vt:lpstr>DejaVu Sans</vt:lpstr>
      <vt:lpstr>Lato</vt:lpstr>
      <vt:lpstr>Manrope</vt:lpstr>
      <vt:lpstr>Merriweather</vt:lpstr>
      <vt:lpstr>Oracle Sans</vt:lpstr>
      <vt:lpstr>Source Code Pro</vt:lpstr>
      <vt:lpstr>Wingdings</vt:lpstr>
      <vt:lpstr>Office Theme</vt:lpstr>
      <vt:lpstr>Introducing: Maven 4 &amp; Java 21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PowerPoint Presentation</vt:lpstr>
      <vt:lpstr>JEP 430. String Templates (preview)</vt:lpstr>
      <vt:lpstr>String Templates (preview)</vt:lpstr>
      <vt:lpstr>Everything Else in Amber</vt:lpstr>
      <vt:lpstr>JEP 431. Sequenced Collections</vt:lpstr>
      <vt:lpstr>JEP 439. ZGC</vt:lpstr>
      <vt:lpstr>ZGC</vt:lpstr>
      <vt:lpstr>JEP 452. Key Encapsulation Mechanism API </vt:lpstr>
      <vt:lpstr>Key Encapsulation Mechanism API </vt:lpstr>
      <vt:lpstr>JEP 444. Virtual threads</vt:lpstr>
      <vt:lpstr>JEP 446. Scoped Values (preview)</vt:lpstr>
      <vt:lpstr>Scoped Values (preview)</vt:lpstr>
      <vt:lpstr>JEP 453. Structured Concurrency (preview)</vt:lpstr>
      <vt:lpstr>Structured Concurrency (preview) - simple</vt:lpstr>
      <vt:lpstr>Structured Concurrency (preview) - nested</vt:lpstr>
      <vt:lpstr>Structured Concurrency (preview)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13</cp:revision>
  <dcterms:created xsi:type="dcterms:W3CDTF">2023-10-03T14:55:59Z</dcterms:created>
  <dcterms:modified xsi:type="dcterms:W3CDTF">2023-11-15T11:59:01Z</dcterms:modified>
</cp:coreProperties>
</file>