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1" r:id="rId5"/>
    <p:sldId id="262" r:id="rId6"/>
    <p:sldId id="263" r:id="rId7"/>
    <p:sldId id="260" r:id="rId8"/>
    <p:sldId id="268" r:id="rId9"/>
    <p:sldId id="267" r:id="rId10"/>
    <p:sldId id="269" r:id="rId11"/>
    <p:sldId id="270" r:id="rId12"/>
    <p:sldId id="271" r:id="rId13"/>
    <p:sldId id="272" r:id="rId14"/>
    <p:sldId id="275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74157"/>
  </p:normalViewPr>
  <p:slideViewPr>
    <p:cSldViewPr snapToGrid="0">
      <p:cViewPr varScale="1">
        <p:scale>
          <a:sx n="114" d="100"/>
          <a:sy n="114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09A-7A60-DC46-A116-E07ABADAD36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8A82-0D20-3D4A-B4B7-58B5112F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Multi-module with inter-module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 Term Commercial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compiler automatically imports STR in any Java class.</a:t>
            </a:r>
          </a:p>
          <a:p>
            <a:r>
              <a:rPr lang="en-US" dirty="0"/>
              <a:t>STR is a processor, similar to a Function(String) -&gt; String</a:t>
            </a:r>
          </a:p>
          <a:p>
            <a:r>
              <a:rPr lang="en-US" dirty="0"/>
              <a:t>To create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370-EC9E-42DA-17EC-B6843FE1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ACB6-46DF-527D-FA01-F818C069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913-C58B-3505-476B-84D7F7A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8779-64E4-91EB-3292-4FC06DC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9A9-66DA-BC3B-59B3-0649CE8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81C-8147-0556-28A4-BB2A998F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CBC0-E359-ECFF-AA54-22ED2576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DEE-887E-D24B-DF26-634F8391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F4CA-2844-C611-1DD9-402FC72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538F-8F50-6A76-466D-E23FA60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99779-7B0F-D519-51D5-E3C46597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743D-6A81-A20D-450F-F01B0211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B379-075F-9BD1-FE2C-0D094D1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0C1C-209A-B3C8-5ACE-5B127A08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6086-68B0-2364-D4DF-FA402EA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FF2-0C6D-166F-4E00-DE124D7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2AB-1391-758F-ECCA-AB655BF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61B9-E902-E841-F721-661A196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7CC1-D9AB-C9A6-5D87-78A1277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ED7D-DB9E-783B-B3C8-A911B4D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F6-2456-5490-ECC9-5318DCEE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A3-8C1F-97E1-EA4E-AFF87D2E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CF1F-F736-71E0-791D-F16AAE5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8325-D0A7-8442-DBEA-DA37597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8F2D-9B42-A67C-A307-61AFCCF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00B-3C90-49F3-0341-7FCFF73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5398-8AA9-C3BB-56BC-59260130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1DB9-5523-FC8D-7086-0D6266AA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1F96-DB97-69B4-3CEE-8B743CE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1F35-6239-6B00-0E7F-15071189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5D01-B9AE-5922-E409-FBB9AFE2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5F7-F061-2F89-F340-7CC9599B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E386-E943-21AD-9116-7FE211ED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F10D-A5A3-6A52-F34B-B1D5558E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01F7-130F-2551-4497-538798CA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BFF8-9AFC-5CEA-D84D-2530722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6DA6-A847-8F9B-3177-9466823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0618-ED6C-EAF4-232D-3F4D12B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8B02-518B-48D2-6470-A0BE9523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61E1-0AAE-6DB0-4072-3590929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2949-EA39-695C-B811-81FFA10D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6FA2-3D7B-D2B4-56B4-987C99A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640C-206A-3CFD-143D-C49CB68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7BFA-1949-BF83-31EA-BEA9FB4B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F33CA-4C07-FF41-CBF4-DA8B6465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AEAC-67C8-BAE5-7F75-9CEF7EC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851-A6EE-EBA8-26AD-9E1F87F4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AC3-8388-F34F-CA4C-689BBAD3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F5848-5F35-9854-B550-283708FB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CB4-4D77-45E4-6323-E8CBB72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DC4F-5E63-6C45-C2CD-049B1F5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7024-83E2-E48D-537C-9EFC5E1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3C-1D9E-3793-2687-00A3991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A8D0C-80A2-A1D7-BAD3-8C1EEAED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DE0C-9363-2DAC-71AE-549063F9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23A6-1FCF-9A1D-4959-1A2F236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BD45-FB92-E3B6-8490-C2943C6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4D07-4830-A295-5D05-19290146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D733-1ABB-F63A-CA18-5514DEF3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73B1-74CA-D1F2-7B83-4586C307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2D76-4C36-31FD-F136-1455D0E78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A4A5-686F-D690-29DC-0C05B6F3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EC66-C2A1-D2AA-18A6-1A2D0BBD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gctuning/z-garbage-collector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uliana/jdk21-parent-project" TargetMode="External"/><Relationship Id="rId3" Type="http://schemas.openxmlformats.org/officeDocument/2006/relationships/hyperlink" Target="https://openjdk.org/projects/jdk/21/" TargetMode="External"/><Relationship Id="rId7" Type="http://schemas.openxmlformats.org/officeDocument/2006/relationships/hyperlink" Target="https://www.happycoders.eu/java/java-21-features/#Scoped_Values_Preview_-_JEP_44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pycoders.eu/java/virtual-threads/" TargetMode="External"/><Relationship Id="rId5" Type="http://schemas.openxmlformats.org/officeDocument/2006/relationships/hyperlink" Target="https://maarten.mulders.it/2020/11/whats-new-in-maven-4" TargetMode="External"/><Relationship Id="rId4" Type="http://schemas.openxmlformats.org/officeDocument/2006/relationships/hyperlink" Target="https://www.infoworld.com/article/3689880/jdk-21-the-new-features-in-java-21.html" TargetMode="External"/><Relationship Id="rId9" Type="http://schemas.openxmlformats.org/officeDocument/2006/relationships/hyperlink" Target="https://maven.apache.org/docs/histor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jdk/blob/jdk-21%2B27/src/java.base/share/classes/java/lang/StringTemplate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9316-5A2C-518F-B0E7-1E4ACC09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42190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Introducing:</a:t>
            </a:r>
            <a:br>
              <a:rPr lang="en-US" sz="4400" b="1" dirty="0"/>
            </a:br>
            <a:r>
              <a:rPr lang="en-US" sz="4400" b="1" dirty="0"/>
              <a:t>Maven 4 &amp; Java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145F-1ECC-374F-7C64-17D8F453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Iuliana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 </a:t>
            </a:r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Cosmina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, Oct 2023</a:t>
            </a:r>
            <a:endParaRPr lang="en-US" dirty="0"/>
          </a:p>
        </p:txBody>
      </p:sp>
      <p:pic>
        <p:nvPicPr>
          <p:cNvPr id="1026" name="Picture 2" descr="Cute yellow robot">
            <a:extLst>
              <a:ext uri="{FF2B5EF4-FFF2-40B4-BE49-F238E27FC236}">
                <a16:creationId xmlns:a16="http://schemas.microsoft.com/office/drawing/2014/main" id="{410B4A7E-9E36-D16F-F8F9-5D950F941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1FDF-0C85-B2AD-1754-91FEC711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Java 11 introduced the </a:t>
            </a:r>
            <a:r>
              <a:rPr lang="en-GB" b="0" i="0" u="sng" dirty="0">
                <a:solidFill>
                  <a:srgbClr val="2674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Z Garbage Collector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(ZGC) as an experimental garbage collector (GC) implementation designed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keep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 pause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 on even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multi-terabyte heaps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ZGC intends to provide stop-the-world phases as short as possible. 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ZGC a good fit for server applications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where large heaps are common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and fast application response times are a requirement.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memory fragmentation without pausing the application, 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does most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relocating in parallel with the application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references being accessed during relocations uses something called a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barrier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a dynamic number of threads , and the max can be configured explicitly.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enable it: 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 -XX:+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UseZGC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 &lt;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java_application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&gt;</a:t>
            </a:r>
            <a:endParaRPr lang="en-US" i="1" dirty="0">
              <a:solidFill>
                <a:srgbClr val="002060"/>
              </a:solidFill>
              <a:highlight>
                <a:srgbClr val="FFFF00"/>
              </a:highligh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EEB91D-81C5-916B-0EE3-13DA9DFC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3" y="1555230"/>
            <a:ext cx="7772400" cy="500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3125C-BC6D-57F5-7D87-193DD11EAEC4}"/>
              </a:ext>
            </a:extLst>
          </p:cNvPr>
          <p:cNvSpPr txBox="1"/>
          <p:nvPr/>
        </p:nvSpPr>
        <p:spPr>
          <a:xfrm>
            <a:off x="8610600" y="1690688"/>
            <a:ext cx="309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expected to play a crucial role in defending against quantum attacks and enhancing the security of higher-level protocols and cryptographic schemes.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7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122A-6BC6-E6EF-8269-084D18E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Virtual threads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B73B473-53DB-391C-D2E6-E44986CC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74" y="1825625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0758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6" y="2023873"/>
            <a:ext cx="9343997" cy="3727924"/>
          </a:xfrm>
        </p:spPr>
        <p:txBody>
          <a:bodyPr anchor="ctr">
            <a:normAutofit/>
          </a:bodyPr>
          <a:lstStyle/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Scoped Values are a modern alternative to 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 variables that can be used well in the context of </a:t>
            </a:r>
            <a:r>
              <a:rPr lang="en-GB" b="1" i="0" dirty="0">
                <a:solidFill>
                  <a:srgbClr val="222222"/>
                </a:solidFill>
                <a:effectLst/>
              </a:rPr>
              <a:t>Virtual Threads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Scoped values have the following advantage over 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 variables: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They are only valid for a defined period (“scope”).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They are immutable.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And therefore, they can be inherited without having to be copied (as is the case with </a:t>
            </a:r>
            <a:r>
              <a:rPr lang="en-GB" sz="2000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InheritableThreadLocal</a:t>
            </a:r>
            <a:r>
              <a:rPr lang="en-GB" sz="2000" b="0" i="0" dirty="0">
                <a:solidFill>
                  <a:srgbClr val="222222"/>
                </a:solidFill>
                <a:effectLst/>
              </a:rPr>
              <a:t>).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Foreign Function &amp; Memory API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1051559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Replacement for </a:t>
            </a:r>
            <a:r>
              <a:rPr lang="en-US" sz="2000" b="1" dirty="0"/>
              <a:t>JNI, </a:t>
            </a:r>
            <a:r>
              <a:rPr lang="en-US" sz="2000" dirty="0"/>
              <a:t> to invoke code from outside the JVM (e.g. C Libraries)</a:t>
            </a:r>
          </a:p>
          <a:p>
            <a:r>
              <a:rPr lang="en-US" sz="2000" b="1" i="1" dirty="0"/>
              <a:t>To be continued …</a:t>
            </a:r>
          </a:p>
        </p:txBody>
      </p:sp>
    </p:spTree>
    <p:extLst>
      <p:ext uri="{BB962C8B-B14F-4D97-AF65-F5344CB8AC3E}">
        <p14:creationId xmlns:p14="http://schemas.microsoft.com/office/powerpoint/2010/main" val="409999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BF98-12BD-6C0A-115B-2EDA49B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34" y="642735"/>
            <a:ext cx="4482111" cy="990993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+mn-lt"/>
              </a:rPr>
              <a:t>Vector API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FF94-10C9-7859-1900-71E2BAAA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34" y="1499616"/>
            <a:ext cx="10538867" cy="46450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To be continued 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88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E0BB-A992-45F3-0954-8183005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 Time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dirty="0"/>
              <a:t>(aka. demo)</a:t>
            </a:r>
            <a:endParaRPr lang="en-US" sz="7200" b="1" i="1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527E1-CEBE-7749-EC6A-63288594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B68-FFA4-44F8-F4D2-3564DA03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122023"/>
            <a:ext cx="9941319" cy="302015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hlinkClick r:id="rId3"/>
              </a:rPr>
              <a:t>https://openjdk.org/projects/jdk/21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https://www.infoworld.com/article/3689880/jdk-21-the-new-features-in-java-21.html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https://maarten.mulders.it/2020/11/whats-new-in-maven-4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https://www.happycoders.eu/java/virtual-threads/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https://www.happycoders.eu/java/java-21-features/#Scoped_Values_Preview_-_JEP_446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https://github.com/iuliana/jdk21-parent-project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https://maven.apache.org/docs/history.html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2E28A-2184-C132-339A-5B5E274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35" y="1226962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C824-7E13-4EDE-A68C-2C35B4FE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59" y="2499709"/>
            <a:ext cx="5257804" cy="3929186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Maven 4 - what’s new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Java 21 – goodies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3200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Play time</a:t>
            </a:r>
          </a:p>
        </p:txBody>
      </p:sp>
    </p:spTree>
    <p:extLst>
      <p:ext uri="{BB962C8B-B14F-4D97-AF65-F5344CB8AC3E}">
        <p14:creationId xmlns:p14="http://schemas.microsoft.com/office/powerpoint/2010/main" val="370478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8AF-B22F-BEC4-4401-652D7A7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5" name="Content Placeholder 4" descr="A diagram of a child project&#10;&#10;Description automatically generated">
            <a:extLst>
              <a:ext uri="{FF2B5EF4-FFF2-40B4-BE49-F238E27FC236}">
                <a16:creationId xmlns:a16="http://schemas.microsoft.com/office/drawing/2014/main" id="{31079F91-F872-A05B-CEE8-25E6E080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732" y="1825625"/>
            <a:ext cx="9620536" cy="4351338"/>
          </a:xfrm>
        </p:spPr>
      </p:pic>
    </p:spTree>
    <p:extLst>
      <p:ext uri="{BB962C8B-B14F-4D97-AF65-F5344CB8AC3E}">
        <p14:creationId xmlns:p14="http://schemas.microsoft.com/office/powerpoint/2010/main" val="352292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CE323-A659-BFB4-B0D1-204E9D24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(1)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A7E76-5032-B314-5193-671D60C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parent/dependency versioning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Checksum mismatches fail the build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specific 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settings.xml</a:t>
            </a:r>
            <a:endParaRPr lang="en-GB" sz="3200" b="0" i="0" u="none" strike="noStrike" dirty="0">
              <a:effectLst/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 in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maven.config</a:t>
            </a:r>
            <a:endParaRPr lang="en-GB" sz="32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New CLI options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5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fos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WARN/ -fail-on-severity WARN</a:t>
            </a:r>
          </a:p>
          <a:p>
            <a:pPr marL="914400" lvl="2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-r / --resume #resume build from last failure point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Compatible with Maven 3 dependencies, not with Maven 2 though.</a:t>
            </a:r>
          </a:p>
        </p:txBody>
      </p:sp>
    </p:spTree>
    <p:extLst>
      <p:ext uri="{BB962C8B-B14F-4D97-AF65-F5344CB8AC3E}">
        <p14:creationId xmlns:p14="http://schemas.microsoft.com/office/powerpoint/2010/main" val="1408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798C8-7A4B-A19B-B43C-3BA8AB7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(2)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369B-4AF2-00A3-542C-355B2015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Improvements of build times 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automatically detect modules that can be built in parallel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better &amp; faster recovery from failures during parallel builds</a:t>
            </a:r>
          </a:p>
          <a:p>
            <a:pPr>
              <a:buFont typeface="Wingdings" pitchFamily="2" charset="2"/>
              <a:buChar char="Ø"/>
            </a:pPr>
            <a:endParaRPr lang="en-US" sz="4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</a:rPr>
              <a:t>Under development: remote caching, keep build results remote, use them speed up things locally.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No official release date for a GA.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34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406AC-F81E-265A-45E9-365C9A7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Java 21 - Projects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A641B-D531-D690-23D4-48136CE8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Amber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evolution of the Java language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Leyden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improvement of start-up time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Panama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performance improvement of I/O operations (Java-Native platform changes </a:t>
            </a:r>
            <a:r>
              <a:rPr lang="en-GB" sz="4000" b="0" i="0" u="none" strike="noStrike" dirty="0" err="1">
                <a:effectLst/>
                <a:latin typeface="Lato" panose="020F0502020204030203" pitchFamily="34" charset="0"/>
              </a:rPr>
              <a:t>GraalVM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Valhalla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improvement of the Java object model to use of memory more efficiently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Loom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massively scale lightweight threads</a:t>
            </a:r>
          </a:p>
          <a:p>
            <a:pPr>
              <a:lnSpc>
                <a:spcPct val="170000"/>
              </a:lnSpc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ZGC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scalable low latency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82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Java 21 - JEPS</a:t>
            </a:r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D5AA4E0A-7294-41C1-A2A9-F3BB1694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6" y="1242172"/>
            <a:ext cx="10193789" cy="53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String Templates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latin typeface="-apple-system"/>
              </a:rPr>
              <a:t>template expression</a:t>
            </a:r>
            <a:r>
              <a:rPr lang="en-GB" dirty="0">
                <a:latin typeface="-apple-system"/>
              </a:rPr>
              <a:t>:</a:t>
            </a:r>
            <a:r>
              <a:rPr lang="en-GB" sz="2800" b="0" i="0" dirty="0">
                <a:effectLst/>
                <a:latin typeface="-apple-system"/>
              </a:rPr>
              <a:t> a programmable way of safely interpolating expressions in String literals.</a:t>
            </a:r>
          </a:p>
          <a:p>
            <a:pPr lvl="1"/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 </a:t>
            </a:r>
            <a:r>
              <a:rPr lang="en-GB" b="0" i="1" dirty="0">
                <a:effectLst/>
                <a:latin typeface="-apple-system"/>
              </a:rPr>
              <a:t>template processor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r>
              <a:rPr lang="en-GB" sz="3600" b="0" dirty="0">
                <a:solidFill>
                  <a:srgbClr val="7030A0"/>
                </a:solidFill>
                <a:effectLst/>
                <a:latin typeface="-apple-system"/>
              </a:rPr>
              <a:t>.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 template containing wrapped expressions like \{</a:t>
            </a:r>
            <a:r>
              <a:rPr lang="en-GB" b="0" i="0" dirty="0" err="1">
                <a:effectLst/>
                <a:latin typeface="-apple-system"/>
              </a:rPr>
              <a:t>varName</a:t>
            </a:r>
            <a:r>
              <a:rPr lang="en-GB" b="0" i="0" dirty="0">
                <a:effectLst/>
                <a:latin typeface="-apple-system"/>
              </a:rPr>
              <a:t>}</a:t>
            </a:r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lvl="1"/>
            <a:endParaRPr lang="en-GB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r>
              <a:rPr lang="en-GB" dirty="0">
                <a:solidFill>
                  <a:srgbClr val="FF0000"/>
                </a:solidFill>
                <a:latin typeface="-apple-system"/>
              </a:rPr>
              <a:t>STR - </a:t>
            </a:r>
            <a:r>
              <a:rPr lang="en-US" dirty="0"/>
              <a:t>The Java compiler automatically imports it in any Java class. It is called a </a:t>
            </a:r>
            <a:r>
              <a:rPr lang="en-US" i="1" dirty="0"/>
              <a:t>template processor. </a:t>
            </a:r>
          </a:p>
          <a:p>
            <a:r>
              <a:rPr lang="en-US" dirty="0"/>
              <a:t>Developers can create their own processors by implementing </a:t>
            </a:r>
            <a:r>
              <a:rPr lang="en-GB" b="0" i="0" u="none" strike="noStrike" dirty="0">
                <a:effectLst/>
                <a:latin typeface="-apple-system"/>
                <a:hlinkClick r:id="rId3"/>
              </a:rPr>
              <a:t>java.lang.StringTemplate.Processor</a:t>
            </a:r>
            <a:endParaRPr lang="en-US" i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43E702-0041-21A7-6535-54475CD31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9" y="2950731"/>
            <a:ext cx="10375193" cy="13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BCDEE-D645-5457-C206-C311207E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" y="326413"/>
            <a:ext cx="11066416" cy="1222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Sequenced Collections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1A625A-74AF-6D65-9C71-13163F8F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21" y="1980474"/>
            <a:ext cx="8111853" cy="25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702</Words>
  <Application>Microsoft Macintosh PowerPoint</Application>
  <PresentationFormat>Widescreen</PresentationFormat>
  <Paragraphs>97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Courier New</vt:lpstr>
      <vt:lpstr>Lato</vt:lpstr>
      <vt:lpstr>Source Code Pro</vt:lpstr>
      <vt:lpstr>Wingdings</vt:lpstr>
      <vt:lpstr>Office Theme</vt:lpstr>
      <vt:lpstr>Introducing: Maven 4 &amp; Java 21</vt:lpstr>
      <vt:lpstr>Agenda</vt:lpstr>
      <vt:lpstr>Project Structure</vt:lpstr>
      <vt:lpstr>Maven 4 - what’s new (1)</vt:lpstr>
      <vt:lpstr>Maven 4 - what’s new (2)</vt:lpstr>
      <vt:lpstr>Java 21 - Projects</vt:lpstr>
      <vt:lpstr>PowerPoint Presentation</vt:lpstr>
      <vt:lpstr>String Templates</vt:lpstr>
      <vt:lpstr>Sequenced Collections</vt:lpstr>
      <vt:lpstr>ZGC</vt:lpstr>
      <vt:lpstr>Key Encapsulation Mechanism API </vt:lpstr>
      <vt:lpstr>Virtual threads</vt:lpstr>
      <vt:lpstr>Scoped Values</vt:lpstr>
      <vt:lpstr>Foreign Function &amp; Memory API</vt:lpstr>
      <vt:lpstr>Vector API</vt:lpstr>
      <vt:lpstr>Play Time (aka. demo)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Introducing: Java 21 &amp; Maven 4</dc:title>
  <dc:creator>Iuliana Cosmina</dc:creator>
  <cp:lastModifiedBy>Iuliana Cosmina</cp:lastModifiedBy>
  <cp:revision>7</cp:revision>
  <dcterms:created xsi:type="dcterms:W3CDTF">2023-10-03T14:55:59Z</dcterms:created>
  <dcterms:modified xsi:type="dcterms:W3CDTF">2023-10-04T15:31:25Z</dcterms:modified>
</cp:coreProperties>
</file>