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6" r:id="rId4"/>
    <p:sldId id="261" r:id="rId5"/>
    <p:sldId id="262" r:id="rId6"/>
    <p:sldId id="263" r:id="rId7"/>
    <p:sldId id="260" r:id="rId8"/>
    <p:sldId id="268" r:id="rId9"/>
    <p:sldId id="277" r:id="rId10"/>
    <p:sldId id="276" r:id="rId11"/>
    <p:sldId id="267" r:id="rId12"/>
    <p:sldId id="269" r:id="rId13"/>
    <p:sldId id="270" r:id="rId14"/>
    <p:sldId id="271" r:id="rId15"/>
    <p:sldId id="272" r:id="rId16"/>
    <p:sldId id="275" r:id="rId17"/>
    <p:sldId id="274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2"/>
    <p:restoredTop sz="70218"/>
  </p:normalViewPr>
  <p:slideViewPr>
    <p:cSldViewPr snapToGrid="0">
      <p:cViewPr varScale="1">
        <p:scale>
          <a:sx n="96" d="100"/>
          <a:sy n="96" d="100"/>
        </p:scale>
        <p:origin x="2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E309A-7A60-DC46-A116-E07ABADAD36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38A82-0D20-3D4A-B4B7-58B5112F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cing_garbage_collection#Generational_GC_(ephemeral_GC)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Multi-module with inter-module dependencies.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4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to maintain separate </a:t>
            </a:r>
            <a:r>
              <a:rPr lang="en-GB" b="0" i="0" u="none" strike="noStrike" dirty="0">
                <a:solidFill>
                  <a:srgbClr val="437291"/>
                </a:solidFill>
                <a:effectLst/>
                <a:latin typeface="DejaVu Sans" panose="020B0609030804020204" pitchFamily="49" charset="0"/>
                <a:hlinkClick r:id="rId3"/>
              </a:rPr>
              <a:t>generations</a:t>
            </a:r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 for young and old objects. This will allow ZGC to collect young objects — which tend to die young — more frequently.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NUMA= </a:t>
            </a:r>
            <a:r>
              <a:rPr lang="en-GB" b="1" i="0" dirty="0">
                <a:solidFill>
                  <a:srgbClr val="222222"/>
                </a:solidFill>
                <a:effectLst/>
                <a:latin typeface="Merriweather" panose="020F0502020204030204" pitchFamily="34" charset="0"/>
              </a:rPr>
              <a:t>Non-Uniform Memory Access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Lower garbage collection CPU overhead.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Pause times should not exceed 1 millisecond,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r>
              <a:rPr lang="en-GB" b="0" i="0" dirty="0">
                <a:solidFill>
                  <a:srgbClr val="333333"/>
                </a:solidFill>
                <a:effectLst/>
                <a:latin typeface="Bitstream Vera Sans"/>
              </a:rPr>
              <a:t>At its core, ZGC is a </a:t>
            </a:r>
            <a:r>
              <a:rPr lang="en-GB" b="1" i="0" dirty="0">
                <a:solidFill>
                  <a:srgbClr val="333333"/>
                </a:solidFill>
                <a:effectLst/>
                <a:latin typeface="Bitstream Vera Sans"/>
              </a:rPr>
              <a:t>concurrent</a:t>
            </a:r>
            <a:r>
              <a:rPr lang="en-GB" b="0" i="0" dirty="0">
                <a:solidFill>
                  <a:srgbClr val="333333"/>
                </a:solidFill>
                <a:effectLst/>
                <a:latin typeface="Bitstream Vera Sans"/>
              </a:rPr>
              <a:t> garbage collector, meaning all heavy lifting work is done while </a:t>
            </a:r>
            <a:r>
              <a:rPr lang="en-GB" b="1" i="0" dirty="0">
                <a:solidFill>
                  <a:srgbClr val="333333"/>
                </a:solidFill>
                <a:effectLst/>
                <a:latin typeface="Bitstream Vera Sans"/>
              </a:rPr>
              <a:t>Java threads continue to execute</a:t>
            </a:r>
            <a:r>
              <a:rPr lang="en-GB" b="0" i="0" dirty="0">
                <a:solidFill>
                  <a:srgbClr val="333333"/>
                </a:solidFill>
                <a:effectLst/>
                <a:latin typeface="Bitstream Vera Sans"/>
              </a:rPr>
              <a:t>.</a:t>
            </a:r>
            <a:endParaRPr lang="en-GB" b="0" i="0" dirty="0">
              <a:solidFill>
                <a:srgbClr val="000000"/>
              </a:solidFill>
              <a:effectLst/>
              <a:latin typeface="DejaVu Sans" panose="020B060903080402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r>
              <a:rPr lang="en-GB" b="0" i="0" dirty="0">
                <a:solidFill>
                  <a:srgbClr val="444444"/>
                </a:solidFill>
                <a:effectLst/>
                <a:latin typeface="Bitstream Vera Sans"/>
              </a:rPr>
              <a:t>"Zettabyte File System”</a:t>
            </a:r>
            <a:endParaRPr lang="en-GB" b="0" i="0" dirty="0">
              <a:solidFill>
                <a:srgbClr val="000000"/>
              </a:solidFill>
              <a:effectLst/>
              <a:latin typeface="DejaVu Sans" panose="020B060903080402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r>
              <a:rPr lang="en-GB" b="0" i="0" dirty="0">
                <a:solidFill>
                  <a:srgbClr val="444444"/>
                </a:solidFill>
                <a:effectLst/>
                <a:latin typeface="Bitstream Vera Sans"/>
              </a:rPr>
              <a:t>Starting from JDK 17, ZGC dynamically scales up and down the number of concurrent GC threads.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r>
              <a:rPr lang="en-GB" b="0" i="0" dirty="0">
                <a:solidFill>
                  <a:srgbClr val="444444"/>
                </a:solidFill>
                <a:effectLst/>
                <a:latin typeface="Bitstream Vera Sans"/>
              </a:rPr>
              <a:t>The log is way richer in details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r>
              <a:rPr lang="en-GB" dirty="0">
                <a:solidFill>
                  <a:srgbClr val="080808"/>
                </a:solidFill>
                <a:effectLst/>
              </a:rPr>
              <a:t>(Non-generational ZGC uses multi-mapped memory to reduce the overhead of load barriers.)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7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19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00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20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9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Long Term Commercial Support</a:t>
            </a:r>
          </a:p>
          <a:p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Valhala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b="1" i="0" dirty="0">
                <a:solidFill>
                  <a:srgbClr val="3F4855"/>
                </a:solidFill>
                <a:effectLst/>
                <a:latin typeface="Manrope"/>
              </a:rPr>
              <a:t>augmenting the Java object model with value objects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value-based objects -  The @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ValueBased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annotations is used for classes,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whos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instances can be flattened and treated as primitives. </a:t>
            </a: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Loom: the reactive model will become redundant in Java.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00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33.3 % - Preview</a:t>
            </a:r>
          </a:p>
          <a:p>
            <a:r>
              <a:rPr lang="en-US" dirty="0"/>
              <a:t>13.3 % - Deprecations</a:t>
            </a:r>
          </a:p>
          <a:p>
            <a:r>
              <a:rPr lang="en-US" dirty="0"/>
              <a:t>56.6% - Valuable deliveries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30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Java’s alternative to String interpolation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Drawbacks: </a:t>
            </a:r>
            <a:r>
              <a:rPr lang="en-GB" b="0" i="0" dirty="0">
                <a:effectLst/>
                <a:latin typeface="-apple-system"/>
              </a:rPr>
              <a:t>replacing the result of the interpolation would create an invalid overall String literal 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-apple-system"/>
              </a:rPr>
              <a:t> without validation 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-apple-system"/>
              </a:rPr>
              <a:t>    SQL injections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-apple-system"/>
              </a:rPr>
              <a:t>     Invalid JSON, 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04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Java compiler automatically imports STR (</a:t>
            </a:r>
            <a:r>
              <a:rPr lang="en-GB" dirty="0"/>
              <a:t>public</a:t>
            </a:r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 </a:t>
            </a:r>
            <a:r>
              <a:rPr lang="en-GB" dirty="0"/>
              <a:t>static</a:t>
            </a:r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 </a:t>
            </a:r>
            <a:r>
              <a:rPr lang="en-GB" dirty="0"/>
              <a:t>final</a:t>
            </a:r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 field </a:t>
            </a:r>
            <a:r>
              <a:rPr lang="en-US" dirty="0"/>
              <a:t>)  in any Java source file.</a:t>
            </a:r>
          </a:p>
          <a:p>
            <a:r>
              <a:rPr lang="en-US" dirty="0"/>
              <a:t>STR is an instance of a  processor, similar to a Function(String) -&gt; String</a:t>
            </a:r>
          </a:p>
          <a:p>
            <a:r>
              <a:rPr lang="en-US" dirty="0"/>
              <a:t>Java did not have for a long time a way to embed variables in strings to be resolved at runtime.</a:t>
            </a:r>
          </a:p>
          <a:p>
            <a:r>
              <a:rPr lang="en-US" dirty="0"/>
              <a:t>Expected to replace older ways of formatting strings: concatenation, </a:t>
            </a:r>
            <a:r>
              <a:rPr lang="en-US" dirty="0" err="1"/>
              <a:t>StringBuilder,String.format</a:t>
            </a:r>
            <a:r>
              <a:rPr lang="en-US" dirty="0"/>
              <a:t>(), </a:t>
            </a:r>
            <a:r>
              <a:rPr lang="en-US" dirty="0" err="1"/>
              <a:t>MessageFormat</a:t>
            </a:r>
            <a:r>
              <a:rPr lang="en-US" dirty="0"/>
              <a:t> class. </a:t>
            </a:r>
            <a:r>
              <a:rPr lang="en-GB" b="0" i="0" dirty="0">
                <a:solidFill>
                  <a:srgbClr val="404040"/>
                </a:solidFill>
                <a:effectLst/>
                <a:latin typeface="-apple-system"/>
              </a:rPr>
              <a:t>Either they create code hard to read or they are just too verbose for a simple task.</a:t>
            </a:r>
          </a:p>
          <a:p>
            <a:r>
              <a:rPr lang="en-GB" b="0" i="0" dirty="0">
                <a:solidFill>
                  <a:srgbClr val="404040"/>
                </a:solidFill>
                <a:effectLst/>
                <a:latin typeface="-apple-system"/>
              </a:rPr>
              <a:t>It works with multi-line strings too. If provides clarity</a:t>
            </a:r>
          </a:p>
          <a:p>
            <a:r>
              <a:rPr lang="en-GB" b="0" i="0" dirty="0">
                <a:solidFill>
                  <a:srgbClr val="404040"/>
                </a:solidFill>
                <a:effectLst/>
                <a:latin typeface="-apple-system"/>
              </a:rPr>
              <a:t>=&gt; </a:t>
            </a:r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coupling literal text with embedded expressions and </a:t>
            </a:r>
            <a:r>
              <a:rPr lang="en-GB" b="0" i="1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template processors</a:t>
            </a:r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 to produce specialized results.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String interpolation is dangerous because the resulted strings might need to be validated or secured, especially when interacting with other systems – such as SQL databases.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Another example -&gt; a JSON string can easily be broken by interpolation.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DejaVu Sans" panose="020B0609030804020204" pitchFamily="49" charset="0"/>
            </a:endParaRPr>
          </a:p>
          <a:p>
            <a:r>
              <a:rPr lang="en-GB" b="0" i="1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Template expressions</a:t>
            </a:r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 are a new kind of expression in the Java programming language. Template expressions can perform string interpolation but are also programmable in a way that helps developers compose strings safely and efficiently.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Template processor + “.” + embedded expression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DejaVu Sans" panose="020B0609030804020204" pitchFamily="49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Other FMT = STR +  interprets format specifiers , RAW (STR deferred).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79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Java compiler automatically imports STR (</a:t>
            </a:r>
            <a:r>
              <a:rPr lang="en-GB" dirty="0"/>
              <a:t>public</a:t>
            </a:r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 </a:t>
            </a:r>
            <a:r>
              <a:rPr lang="en-GB" dirty="0"/>
              <a:t>static</a:t>
            </a:r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 </a:t>
            </a:r>
            <a:r>
              <a:rPr lang="en-GB" dirty="0"/>
              <a:t>final</a:t>
            </a:r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 field </a:t>
            </a:r>
            <a:r>
              <a:rPr lang="en-US" dirty="0"/>
              <a:t>)  in any Java source file.</a:t>
            </a:r>
          </a:p>
          <a:p>
            <a:r>
              <a:rPr lang="en-US" dirty="0"/>
              <a:t>STR is an instance of a  processor, similar to a Function(String) -&gt; String</a:t>
            </a:r>
          </a:p>
          <a:p>
            <a:r>
              <a:rPr lang="en-US" dirty="0"/>
              <a:t>Java did not have for a long time a way to embed variables in strings to be resolved at runtime.</a:t>
            </a:r>
          </a:p>
          <a:p>
            <a:r>
              <a:rPr lang="en-US" dirty="0"/>
              <a:t>Expected to replace older ways of formatting strings: concatenation, </a:t>
            </a:r>
            <a:r>
              <a:rPr lang="en-US" dirty="0" err="1"/>
              <a:t>StringBuilder,String.format</a:t>
            </a:r>
            <a:r>
              <a:rPr lang="en-US" dirty="0"/>
              <a:t>(), </a:t>
            </a:r>
            <a:r>
              <a:rPr lang="en-US" dirty="0" err="1"/>
              <a:t>MessageFormat</a:t>
            </a:r>
            <a:r>
              <a:rPr lang="en-US" dirty="0"/>
              <a:t> class. </a:t>
            </a:r>
            <a:r>
              <a:rPr lang="en-GB" b="0" i="0" dirty="0">
                <a:solidFill>
                  <a:srgbClr val="404040"/>
                </a:solidFill>
                <a:effectLst/>
                <a:latin typeface="-apple-system"/>
              </a:rPr>
              <a:t>Either they create code hard to read or they are just too verbose for a simple task.</a:t>
            </a:r>
          </a:p>
          <a:p>
            <a:r>
              <a:rPr lang="en-GB" b="0" i="0" dirty="0">
                <a:solidFill>
                  <a:srgbClr val="404040"/>
                </a:solidFill>
                <a:effectLst/>
                <a:latin typeface="-apple-system"/>
              </a:rPr>
              <a:t>It works with multi-line strings too. If provides clarity</a:t>
            </a:r>
          </a:p>
          <a:p>
            <a:r>
              <a:rPr lang="en-GB" b="0" i="0" dirty="0">
                <a:solidFill>
                  <a:srgbClr val="404040"/>
                </a:solidFill>
                <a:effectLst/>
                <a:latin typeface="-apple-system"/>
              </a:rPr>
              <a:t>=&gt; </a:t>
            </a:r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coupling literal text with embedded expressions and </a:t>
            </a:r>
            <a:r>
              <a:rPr lang="en-GB" b="0" i="1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template processors</a:t>
            </a:r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 to produce specialized results.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String interpolation is dangerous because the resulted strings might need to be validated or secured, especially when interacting with other systems – such as SQL databases.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Another example -&gt; a JSON string can easily be broken by interpolation.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DejaVu Sans" panose="020B0609030804020204" pitchFamily="49" charset="0"/>
            </a:endParaRPr>
          </a:p>
          <a:p>
            <a:r>
              <a:rPr lang="en-GB" b="0" i="1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Template expressions</a:t>
            </a:r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 are a new kind of expression in the Java programming language. Template expressions can perform string interpolation but are also programmable in a way that helps developers compose strings safely and efficiently.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Template processor + “.” + embedded expression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DejaVu Sans" panose="020B0609030804020204" pitchFamily="49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Other FMT = STF +  interprets format specifiers , RAW (STR deferred).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82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new interfaces to represent collections with a defined encounter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C370-EC9E-42DA-17EC-B6843FE1A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DACB6-46DF-527D-FA01-F818C0690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58913-C58B-3505-476B-84D7F7A1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28779-64E4-91EB-3292-4FC06DCB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9A9-66DA-BC3B-59B3-0649CE8A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6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81C-8147-0556-28A4-BB2A998F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BCBC0-E359-ECFF-AA54-22ED25768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6BDEE-887E-D24B-DF26-634F8391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3F4CA-2844-C611-1DD9-402FC721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B538F-8F50-6A76-466D-E23FA600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99779-7B0F-D519-51D5-E3C465970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3743D-6A81-A20D-450F-F01B0211F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BB379-075F-9BD1-FE2C-0D094D13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D0C1C-209A-B3C8-5ACE-5B127A08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16086-68B0-2364-D4DF-FA402EAD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3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1FF2-0C6D-166F-4E00-DE124D7D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02AB-1391-758F-ECCA-AB655BF2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661B9-E902-E841-F721-661A1960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A7CC1-D9AB-C9A6-5D87-78A1277D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EED7D-DB9E-783B-B3C8-A911B4D0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72F6-2456-5490-ECC9-5318DCEE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825A3-8C1F-97E1-EA4E-AFF87D2E8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CF1F-F736-71E0-791D-F16AAE50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28325-D0A7-8442-DBEA-DA37597F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B8F2D-9B42-A67C-A307-61AFCCFC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1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300B-3C90-49F3-0341-7FCFF735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75398-8AA9-C3BB-56BC-592601305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E1DB9-5523-FC8D-7086-0D6266AAA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F1F96-DB97-69B4-3CEE-8B743CEE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31F35-6239-6B00-0E7F-15071189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55D01-B9AE-5922-E409-FBB9AFE2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75F7-F061-2F89-F340-7CC9599B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BE386-E943-21AD-9116-7FE211ED5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EF10D-A5A3-6A52-F34B-B1D5558EA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D01F7-130F-2551-4497-538798CA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EBFF8-9AFC-5CEA-D84D-25307224A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06DA6-A847-8F9B-3177-9466823F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D0618-ED6C-EAF4-232D-3F4D12B8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A8B02-518B-48D2-6470-A0BE9523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8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61E1-0AAE-6DB0-4072-35909290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42949-EA39-695C-B811-81FFA10D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46FA2-3D7B-D2B4-56B4-987C99A5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E640C-206A-3CFD-143D-C49CB68F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8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E7BFA-1949-BF83-31EA-BEA9FB4B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F33CA-4C07-FF41-CBF4-DA8B6465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DAEAC-67C8-BAE5-7F75-9CEF7EC6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9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C851-A6EE-EBA8-26AD-9E1F87F4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A8AC3-8388-F34F-CA4C-689BBAD30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F5848-5F35-9854-B550-283708FBB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6CCB4-4D77-45E4-6323-E8CBB725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FDC4F-5E63-6C45-C2CD-049B1F5A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57024-83E2-E48D-537C-9EFC5E19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7F3C-1D9E-3793-2687-00A39910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A8D0C-80A2-A1D7-BAD3-8C1EEAEDF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5DE0C-9363-2DAC-71AE-549063F9D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B23A6-1FCF-9A1D-4959-1A2F236F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3BD45-FB92-E3B6-8490-C2943C60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F4D07-4830-A295-5D05-19290146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3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5D733-1ABB-F63A-CA18-5514DEF3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773B1-74CA-D1F2-7B83-4586C307F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E2D76-4C36-31FD-F136-1455D0E78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9761-C2A7-844A-B0A4-477EF3BF3F0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A4A5-686F-D690-29DC-0C05B6F32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7EC66-C2A1-D2AA-18A6-1A2D0BBD7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6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gctuning/z-garbage-collector1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uliana/jdk21-parent-project" TargetMode="External"/><Relationship Id="rId3" Type="http://schemas.openxmlformats.org/officeDocument/2006/relationships/hyperlink" Target="https://openjdk.org/projects/jdk/21/" TargetMode="External"/><Relationship Id="rId7" Type="http://schemas.openxmlformats.org/officeDocument/2006/relationships/hyperlink" Target="https://www.happycoders.eu/java/java-21-features/#Scoped_Values_Preview_-_JEP_44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ppycoders.eu/java/virtual-threads/" TargetMode="External"/><Relationship Id="rId5" Type="http://schemas.openxmlformats.org/officeDocument/2006/relationships/hyperlink" Target="https://maarten.mulders.it/2020/11/whats-new-in-maven-4" TargetMode="External"/><Relationship Id="rId4" Type="http://schemas.openxmlformats.org/officeDocument/2006/relationships/hyperlink" Target="https://www.infoworld.com/article/3689880/jdk-21-the-new-features-in-java-21.html" TargetMode="External"/><Relationship Id="rId9" Type="http://schemas.openxmlformats.org/officeDocument/2006/relationships/hyperlink" Target="https://maven.apache.org/docs/history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jdk/jdk/blob/jdk-21%2B27/src/java.base/share/classes/java/lang/StringTemplate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59316-5A2C-518F-B0E7-1E4ACC097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8"/>
            <a:ext cx="4620584" cy="3421906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Introducing:</a:t>
            </a:r>
            <a:br>
              <a:rPr lang="en-US" sz="4400" b="1" dirty="0"/>
            </a:br>
            <a:r>
              <a:rPr lang="en-US" sz="4400" b="1" dirty="0"/>
              <a:t>Maven 4 &amp; Java 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2145F-1ECC-374F-7C64-17D8F4536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GB" b="0" i="0" u="none" strike="noStrike" dirty="0" err="1">
                <a:effectLst/>
                <a:latin typeface="Lato" panose="020F0502020204030204" pitchFamily="34" charset="0"/>
              </a:rPr>
              <a:t>Iuliana</a:t>
            </a:r>
            <a:r>
              <a:rPr lang="en-GB" b="0" i="0" u="none" strike="noStrike" dirty="0">
                <a:effectLst/>
                <a:latin typeface="Lato" panose="020F0502020204030204" pitchFamily="34" charset="0"/>
              </a:rPr>
              <a:t> </a:t>
            </a:r>
            <a:r>
              <a:rPr lang="en-GB" b="0" i="0" u="none" strike="noStrike" dirty="0" err="1">
                <a:effectLst/>
                <a:latin typeface="Lato" panose="020F0502020204030204" pitchFamily="34" charset="0"/>
              </a:rPr>
              <a:t>Cosmina</a:t>
            </a:r>
            <a:r>
              <a:rPr lang="en-GB" b="0" i="0" u="none" strike="noStrike" dirty="0">
                <a:effectLst/>
                <a:latin typeface="Lato" panose="020F0502020204030204" pitchFamily="34" charset="0"/>
              </a:rPr>
              <a:t>, Oct 2023</a:t>
            </a:r>
            <a:endParaRPr lang="en-US" dirty="0"/>
          </a:p>
        </p:txBody>
      </p:sp>
      <p:pic>
        <p:nvPicPr>
          <p:cNvPr id="1026" name="Picture 2" descr="Cute yellow robot">
            <a:extLst>
              <a:ext uri="{FF2B5EF4-FFF2-40B4-BE49-F238E27FC236}">
                <a16:creationId xmlns:a16="http://schemas.microsoft.com/office/drawing/2014/main" id="{410B4A7E-9E36-D16F-F8F9-5D950F941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4" r="-1" b="-1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91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A3CFD1-15C7-979F-A478-8FE9B791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Amber: Everything Else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895E22-BD87-7D61-8EB0-844A4D833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69" y="1451156"/>
            <a:ext cx="10515600" cy="4351338"/>
          </a:xfrm>
        </p:spPr>
        <p:txBody>
          <a:bodyPr>
            <a:normAutofit/>
          </a:bodyPr>
          <a:lstStyle/>
          <a:p>
            <a:pPr fontAlgn="base">
              <a:lnSpc>
                <a:spcPct val="170000"/>
              </a:lnSpc>
              <a:spcBef>
                <a:spcPts val="0"/>
              </a:spcBef>
            </a:pPr>
            <a:r>
              <a:rPr lang="en-GB" b="1" dirty="0">
                <a:effectLst/>
              </a:rPr>
              <a:t>Pattern Matching for </a:t>
            </a:r>
            <a:r>
              <a:rPr lang="en-GB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GB" b="1" dirty="0">
                <a:effectLst/>
              </a:rPr>
              <a:t> with Records (Java 19)</a:t>
            </a:r>
          </a:p>
          <a:p>
            <a:pPr fontAlgn="base">
              <a:lnSpc>
                <a:spcPct val="170000"/>
              </a:lnSpc>
              <a:spcBef>
                <a:spcPts val="0"/>
              </a:spcBef>
            </a:pPr>
            <a:r>
              <a:rPr lang="en-GB" b="1" dirty="0">
                <a:effectLst/>
              </a:rPr>
              <a:t>Pattern Matching for</a:t>
            </a:r>
            <a:r>
              <a:rPr lang="en-GB" b="1" dirty="0"/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endParaRPr lang="en-GB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Unnamed Pattern &amp; Unnamed Variables </a:t>
            </a:r>
            <a:r>
              <a:rPr lang="en-US" b="1" i="1" dirty="0"/>
              <a:t>(preview)</a:t>
            </a:r>
          </a:p>
          <a:p>
            <a:pPr lvl="1" fontAlgn="base">
              <a:lnSpc>
                <a:spcPct val="170000"/>
              </a:lnSpc>
              <a:spcBef>
                <a:spcPts val="0"/>
              </a:spcBef>
            </a:pPr>
            <a:r>
              <a:rPr lang="en-US" b="1" i="1" dirty="0"/>
              <a:t>The return of the underscore</a:t>
            </a:r>
          </a:p>
          <a:p>
            <a:pPr fontAlgn="base">
              <a:lnSpc>
                <a:spcPct val="170000"/>
              </a:lnSpc>
              <a:spcBef>
                <a:spcPts val="0"/>
              </a:spcBef>
            </a:pPr>
            <a:r>
              <a:rPr lang="en-US" b="1" dirty="0"/>
              <a:t>Unnamed Classes &amp; Instance main Methods </a:t>
            </a:r>
            <a:r>
              <a:rPr lang="en-US" b="1" i="1" dirty="0"/>
              <a:t>(preview)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6442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BCDEE-D645-5457-C206-C311207E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33" y="326413"/>
            <a:ext cx="11066416" cy="12228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Sequenced Collections</a:t>
            </a:r>
            <a:endParaRPr lang="en-US" sz="5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diagram of a sequence of text&#10;&#10;Description automatically generated with medium confidence">
            <a:extLst>
              <a:ext uri="{FF2B5EF4-FFF2-40B4-BE49-F238E27FC236}">
                <a16:creationId xmlns:a16="http://schemas.microsoft.com/office/drawing/2014/main" id="{4C8E7C2B-9D04-7FFF-3912-43542D927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42" y="1549279"/>
            <a:ext cx="7772400" cy="315285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6E7F10C-9560-4AB3-7BB9-C7E9048BF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551" y="2342285"/>
            <a:ext cx="3896449" cy="448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7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882C-1B36-7E2E-9F7A-AF86CFA4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ZGC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D1FDF-0C85-B2AD-1754-91FEC711C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Java 11 introduced the </a:t>
            </a:r>
            <a:r>
              <a:rPr lang="en-GB" b="0" i="0" u="sng" dirty="0">
                <a:solidFill>
                  <a:srgbClr val="26743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Z Garbage Collector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(ZGC) as an experimental garbage collector (GC) implementation designed 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keep </a:t>
            </a:r>
            <a:r>
              <a:rPr lang="en-GB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low pause </a:t>
            </a:r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times on even </a:t>
            </a:r>
            <a:r>
              <a:rPr lang="en-GB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multi-terabyte heaps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ZGC intends to provide stop-the-world phases as short as possible. </a:t>
            </a:r>
          </a:p>
          <a:p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ZGC a good fit for server applications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 where large heaps are common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 and fast application response times are a requirement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avoid memory fragmentation without pausing the application, </a:t>
            </a:r>
            <a:r>
              <a:rPr lang="en-GB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it does most of the </a:t>
            </a:r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relocating in parallel with the application</a:t>
            </a:r>
            <a:r>
              <a:rPr lang="en-GB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avoid references being accessed during relocations uses something called a 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barrier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Uses a dynamic number of threads, and the max can be configured explicitly.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enable it: </a:t>
            </a:r>
            <a:r>
              <a:rPr lang="en-GB" b="0" i="0" dirty="0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java -XX:+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UseZGC</a:t>
            </a:r>
            <a:r>
              <a:rPr lang="en-GB" b="0" i="0" dirty="0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 &lt;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java_application</a:t>
            </a:r>
            <a:r>
              <a:rPr lang="en-GB" b="0" i="0" dirty="0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&gt;</a:t>
            </a:r>
            <a:endParaRPr lang="en-US" i="1" dirty="0">
              <a:solidFill>
                <a:srgbClr val="002060"/>
              </a:solidFill>
              <a:highlight>
                <a:srgbClr val="FFFF00"/>
              </a:highlight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24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2FEC67-6606-E224-A468-8462B4A9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Key Encapsulation Mechanism API 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AEEB91D-81C5-916B-0EE3-13DA9DFCF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3" y="1555230"/>
            <a:ext cx="7772400" cy="5001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F3125C-BC6D-57F5-7D87-193DD11EAEC4}"/>
              </a:ext>
            </a:extLst>
          </p:cNvPr>
          <p:cNvSpPr txBox="1"/>
          <p:nvPr/>
        </p:nvSpPr>
        <p:spPr>
          <a:xfrm>
            <a:off x="8610600" y="1690688"/>
            <a:ext cx="3093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It is expected to play a crucial role in defending against quantum attacks and enhancing the security of higher-level protocols and cryptographic schemes.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078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122A-6BC6-E6EF-8269-084D18E4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Virtual threads</a:t>
            </a:r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4B73B473-53DB-391C-D2E6-E44986CC4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874" y="1825625"/>
            <a:ext cx="9098252" cy="4351338"/>
          </a:xfrm>
        </p:spPr>
      </p:pic>
    </p:spTree>
    <p:extLst>
      <p:ext uri="{BB962C8B-B14F-4D97-AF65-F5344CB8AC3E}">
        <p14:creationId xmlns:p14="http://schemas.microsoft.com/office/powerpoint/2010/main" val="307584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49FB6-E396-BF1E-CDEC-E7CE8671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F926-18E0-9B76-EB71-CD051E5B6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16" y="2023873"/>
            <a:ext cx="9343997" cy="3727924"/>
          </a:xfrm>
        </p:spPr>
        <p:txBody>
          <a:bodyPr anchor="ctr">
            <a:normAutofit/>
          </a:bodyPr>
          <a:lstStyle/>
          <a:p>
            <a:pPr algn="l"/>
            <a:r>
              <a:rPr lang="en-GB" b="0" i="0" dirty="0">
                <a:solidFill>
                  <a:srgbClr val="222222"/>
                </a:solidFill>
                <a:effectLst/>
              </a:rPr>
              <a:t>Scoped Values are a modern alternative to </a:t>
            </a:r>
            <a:r>
              <a:rPr lang="en-GB" b="1" i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ThreadLocal</a:t>
            </a:r>
            <a:r>
              <a:rPr lang="en-GB" b="0" i="0" dirty="0">
                <a:solidFill>
                  <a:srgbClr val="222222"/>
                </a:solidFill>
                <a:effectLst/>
              </a:rPr>
              <a:t> variables that can be used well in the context of </a:t>
            </a:r>
            <a:r>
              <a:rPr lang="en-GB" b="1" i="0" dirty="0">
                <a:solidFill>
                  <a:srgbClr val="222222"/>
                </a:solidFill>
                <a:effectLst/>
              </a:rPr>
              <a:t>Virtual Threads</a:t>
            </a:r>
            <a:r>
              <a:rPr lang="en-GB" b="0" i="0" dirty="0">
                <a:solidFill>
                  <a:srgbClr val="222222"/>
                </a:solidFill>
                <a:effectLst/>
              </a:rPr>
              <a:t>.</a:t>
            </a:r>
          </a:p>
          <a:p>
            <a:pPr algn="l"/>
            <a:r>
              <a:rPr lang="en-GB" b="0" i="0" dirty="0">
                <a:solidFill>
                  <a:srgbClr val="222222"/>
                </a:solidFill>
                <a:effectLst/>
              </a:rPr>
              <a:t>Scoped values have the following advantage over </a:t>
            </a:r>
            <a:r>
              <a:rPr lang="en-GB" b="1" i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ThreadLocal</a:t>
            </a:r>
            <a:r>
              <a:rPr lang="en-GB" b="0" i="0" dirty="0">
                <a:solidFill>
                  <a:srgbClr val="222222"/>
                </a:solidFill>
                <a:effectLst/>
              </a:rPr>
              <a:t> variables:</a:t>
            </a:r>
          </a:p>
          <a:p>
            <a:pPr lvl="1"/>
            <a:r>
              <a:rPr lang="en-GB" sz="2000" b="0" i="0" dirty="0">
                <a:solidFill>
                  <a:srgbClr val="222222"/>
                </a:solidFill>
                <a:effectLst/>
              </a:rPr>
              <a:t>They are only valid for a defined period (“scope”).</a:t>
            </a:r>
          </a:p>
          <a:p>
            <a:pPr lvl="1"/>
            <a:r>
              <a:rPr lang="en-GB" sz="2000" b="0" i="0" dirty="0">
                <a:solidFill>
                  <a:srgbClr val="222222"/>
                </a:solidFill>
                <a:effectLst/>
              </a:rPr>
              <a:t>They are immutable.</a:t>
            </a:r>
          </a:p>
          <a:p>
            <a:pPr lvl="1"/>
            <a:r>
              <a:rPr lang="en-GB" sz="2000" b="0" i="0" dirty="0">
                <a:solidFill>
                  <a:srgbClr val="222222"/>
                </a:solidFill>
                <a:effectLst/>
              </a:rPr>
              <a:t>And therefore, they can be inherited without having to be copied (as is the case with </a:t>
            </a:r>
            <a:r>
              <a:rPr lang="en-GB" sz="2000" b="1" i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InheritableThreadLocal</a:t>
            </a:r>
            <a:r>
              <a:rPr lang="en-GB" sz="2000" b="0" i="0" dirty="0">
                <a:solidFill>
                  <a:srgbClr val="222222"/>
                </a:solidFill>
                <a:effectLst/>
              </a:rPr>
              <a:t>).</a:t>
            </a:r>
          </a:p>
          <a:p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33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1FA31E-C11D-BE89-BF20-B8F8486E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Foreign Function &amp; Memory API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185C89-F955-E16F-9789-4C1903616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10515599" cy="4163337"/>
          </a:xfrm>
        </p:spPr>
        <p:txBody>
          <a:bodyPr>
            <a:normAutofit/>
          </a:bodyPr>
          <a:lstStyle/>
          <a:p>
            <a:r>
              <a:rPr lang="en-US" sz="2000" dirty="0"/>
              <a:t>Replacement for </a:t>
            </a:r>
            <a:r>
              <a:rPr lang="en-US" sz="2000" b="1" dirty="0"/>
              <a:t>JNI, </a:t>
            </a:r>
            <a:r>
              <a:rPr lang="en-US" sz="2000" dirty="0"/>
              <a:t> to invoke code from outside the JVM (e.g. C Libraries)</a:t>
            </a:r>
          </a:p>
          <a:p>
            <a:r>
              <a:rPr lang="en-US" sz="2000" b="1" i="1" dirty="0"/>
              <a:t>To be continued …</a:t>
            </a:r>
          </a:p>
        </p:txBody>
      </p:sp>
    </p:spTree>
    <p:extLst>
      <p:ext uri="{BB962C8B-B14F-4D97-AF65-F5344CB8AC3E}">
        <p14:creationId xmlns:p14="http://schemas.microsoft.com/office/powerpoint/2010/main" val="4099995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DBF98-12BD-6C0A-115B-2EDA49B5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34" y="642735"/>
            <a:ext cx="4482111" cy="990993"/>
          </a:xfrm>
        </p:spPr>
        <p:txBody>
          <a:bodyPr anchor="t">
            <a:normAutofit/>
          </a:bodyPr>
          <a:lstStyle/>
          <a:p>
            <a:r>
              <a:rPr lang="en-US" b="1" dirty="0">
                <a:latin typeface="+mn-lt"/>
              </a:rPr>
              <a:t>Vector API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FF94-10C9-7859-1900-71E2BAAA1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34" y="1499616"/>
            <a:ext cx="10538867" cy="464507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To be continued …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2886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9E0BB-A992-45F3-0954-8183005B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Play Time</a:t>
            </a:r>
            <a:b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i="1" dirty="0"/>
              <a:t>(aka. demo)</a:t>
            </a:r>
            <a:endParaRPr lang="en-US" sz="7200" b="1" i="1" kern="12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49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527E1-CEBE-7749-EC6A-632885945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9B68-FFA4-44F8-F4D2-3564DA03C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122023"/>
            <a:ext cx="9941319" cy="3020155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>
                <a:hlinkClick r:id="rId3"/>
              </a:rPr>
              <a:t>https://openjdk.org/projects/jdk/21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https://www.infoworld.com/article/3689880/jdk-21-the-new-features-in-java-21.html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https://maarten.mulders.it/2020/11/whats-new-in-maven-4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https://www.happycoders.eu/java/virtual-threads/</a:t>
            </a:r>
            <a:endParaRPr lang="en-US" sz="2400" dirty="0"/>
          </a:p>
          <a:p>
            <a:r>
              <a:rPr lang="en-US" sz="2400" dirty="0">
                <a:hlinkClick r:id="rId7"/>
              </a:rPr>
              <a:t>https://www.happycoders.eu/java/java-21-features/#Scoped_Values_Preview_-_JEP_446</a:t>
            </a:r>
            <a:endParaRPr lang="en-US" sz="2400" dirty="0"/>
          </a:p>
          <a:p>
            <a:r>
              <a:rPr lang="en-US" sz="2400" dirty="0">
                <a:hlinkClick r:id="rId8"/>
              </a:rPr>
              <a:t>https://github.com/iuliana/jdk21-parent-project</a:t>
            </a:r>
            <a:endParaRPr lang="en-US" sz="2400" dirty="0"/>
          </a:p>
          <a:p>
            <a:r>
              <a:rPr lang="en-US" sz="2400" dirty="0">
                <a:hlinkClick r:id="rId9"/>
              </a:rPr>
              <a:t>https://maven.apache.org/docs/history.html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2E28A-2184-C132-339A-5B5E2747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735" y="1226962"/>
            <a:ext cx="4482111" cy="3527214"/>
          </a:xfrm>
        </p:spPr>
        <p:txBody>
          <a:bodyPr anchor="t">
            <a:normAutofit/>
          </a:bodyPr>
          <a:lstStyle/>
          <a:p>
            <a:r>
              <a:rPr lang="en-US" b="1" dirty="0"/>
              <a:t>Agenda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C824-7E13-4EDE-A68C-2C35B4FEB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559" y="2499709"/>
            <a:ext cx="5257804" cy="3929186"/>
          </a:xfrm>
        </p:spPr>
        <p:txBody>
          <a:bodyPr anchor="t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Maven 4 - what’s new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endParaRPr lang="en-GB" sz="3200" b="0" i="0" u="none" strike="noStrike" dirty="0">
              <a:effectLst/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Java 21 – goodies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sz="3200" b="0" i="0" u="none" strike="noStrike" dirty="0">
              <a:effectLst/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GB" sz="3200" dirty="0"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Play time</a:t>
            </a:r>
          </a:p>
        </p:txBody>
      </p:sp>
    </p:spTree>
    <p:extLst>
      <p:ext uri="{BB962C8B-B14F-4D97-AF65-F5344CB8AC3E}">
        <p14:creationId xmlns:p14="http://schemas.microsoft.com/office/powerpoint/2010/main" val="370478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38AF-B22F-BEC4-4401-652D7A7F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pic>
        <p:nvPicPr>
          <p:cNvPr id="5" name="Content Placeholder 4" descr="A diagram of a child project&#10;&#10;Description automatically generated">
            <a:extLst>
              <a:ext uri="{FF2B5EF4-FFF2-40B4-BE49-F238E27FC236}">
                <a16:creationId xmlns:a16="http://schemas.microsoft.com/office/drawing/2014/main" id="{31079F91-F872-A05B-CEE8-25E6E080C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5732" y="1825625"/>
            <a:ext cx="9620536" cy="4351338"/>
          </a:xfrm>
        </p:spPr>
      </p:pic>
    </p:spTree>
    <p:extLst>
      <p:ext uri="{BB962C8B-B14F-4D97-AF65-F5344CB8AC3E}">
        <p14:creationId xmlns:p14="http://schemas.microsoft.com/office/powerpoint/2010/main" val="352292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1CE323-A659-BFB4-B0D1-204E9D24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Maven 4 - what’s new (1)</a:t>
            </a:r>
            <a:endParaRPr lang="en-US" sz="8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DA7E76-5032-B314-5193-671D60CB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1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Automatic parent/dependency versioning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Checksum mismatches fail the build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Project specific 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settings.xml</a:t>
            </a:r>
            <a:endParaRPr lang="en-GB" sz="3200" b="0" i="0" u="none" strike="noStrike" dirty="0">
              <a:effectLst/>
              <a:latin typeface="Courier New" panose="02070309020205020404" pitchFamily="49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Comments in 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mvn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maven.config</a:t>
            </a:r>
            <a:endParaRPr lang="en-GB" sz="32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New CLI options</a:t>
            </a:r>
          </a:p>
          <a:p>
            <a:pPr lvl="2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5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fos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WARN/ -fail-on-severity WARN</a:t>
            </a:r>
          </a:p>
          <a:p>
            <a:pPr marL="914400" lvl="2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8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-r / --resume #resume build from last failure point</a:t>
            </a:r>
          </a:p>
          <a:p>
            <a:pPr lvl="2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GB" sz="28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Compatible with Maven 3 dependencies, not with Maven 2 though.</a:t>
            </a:r>
          </a:p>
        </p:txBody>
      </p:sp>
    </p:spTree>
    <p:extLst>
      <p:ext uri="{BB962C8B-B14F-4D97-AF65-F5344CB8AC3E}">
        <p14:creationId xmlns:p14="http://schemas.microsoft.com/office/powerpoint/2010/main" val="14084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1798C8-7A4B-A19B-B43C-3BA8AB7A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Maven 4 - what’s new (2)</a:t>
            </a:r>
            <a:endParaRPr lang="en-US" sz="8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F5369B-4AF2-00A3-542C-355B20159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indent="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3200" b="0" i="0" u="none" strike="noStrike" dirty="0">
              <a:effectLst/>
              <a:latin typeface="Lato" panose="020F0502020204030203" pitchFamily="34" charset="0"/>
            </a:endParaRPr>
          </a:p>
          <a:p>
            <a:pPr marL="5715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Improvements of build times </a:t>
            </a:r>
          </a:p>
          <a:p>
            <a:pPr lvl="1" rtl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GB" sz="2800" b="0" i="0" u="none" strike="noStrike" dirty="0">
                <a:effectLst/>
                <a:latin typeface="Lato" panose="020F0502020204030203" pitchFamily="34" charset="0"/>
              </a:rPr>
              <a:t>automatically detect modules that can be built in parallel</a:t>
            </a:r>
          </a:p>
          <a:p>
            <a:pPr lvl="1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2800" b="0" i="0" u="none" strike="noStrike" dirty="0">
                <a:effectLst/>
                <a:latin typeface="Lato" panose="020F0502020204030203" pitchFamily="34" charset="0"/>
              </a:rPr>
              <a:t>better &amp; faster recovery from failures during parallel builds</a:t>
            </a:r>
          </a:p>
          <a:p>
            <a:pPr>
              <a:buFont typeface="Wingdings" pitchFamily="2" charset="2"/>
              <a:buChar char="Ø"/>
            </a:pPr>
            <a:endParaRPr lang="en-US" sz="40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4000" dirty="0">
                <a:solidFill>
                  <a:srgbClr val="002060"/>
                </a:solidFill>
              </a:rPr>
              <a:t>Under development: remote caching, keep build results remote, use them speed up things locally.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>
                <a:solidFill>
                  <a:srgbClr val="FF0000"/>
                </a:solidFill>
              </a:rPr>
              <a:t>No official release date for a GA.</a:t>
            </a:r>
          </a:p>
          <a:p>
            <a:pPr>
              <a:buFont typeface="Wingdings" pitchFamily="2" charset="2"/>
              <a:buChar char="Ø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0349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3406AC-F81E-265A-45E9-365C9A73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Java 21 - Projects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EA641B-D531-D690-23D4-48136CE8A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Amber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evolution of the Java language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Leyden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improvement of start-up time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Panama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– performance improvement of I/O operations (Java-Native platform changes </a:t>
            </a:r>
            <a:r>
              <a:rPr lang="en-GB" sz="4000" b="0" i="0" u="none" strike="noStrike" dirty="0" err="1">
                <a:effectLst/>
                <a:latin typeface="Lato" panose="020F0502020204030203" pitchFamily="34" charset="0"/>
              </a:rPr>
              <a:t>GraalVM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)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Valhalla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– improvement of the Java object model to use of memory more efficiently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Loom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massively scale lightweight threads</a:t>
            </a:r>
          </a:p>
          <a:p>
            <a:pPr>
              <a:lnSpc>
                <a:spcPct val="170000"/>
              </a:lnSpc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ZGC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scalable low latency garbage collector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2820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AF73B4-E936-B7C3-2737-425BD26E6B26}"/>
              </a:ext>
            </a:extLst>
          </p:cNvPr>
          <p:cNvSpPr txBox="1">
            <a:spLocks/>
          </p:cNvSpPr>
          <p:nvPr/>
        </p:nvSpPr>
        <p:spPr>
          <a:xfrm>
            <a:off x="595184" y="2750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Java 21 - JEPS</a:t>
            </a:r>
          </a:p>
        </p:txBody>
      </p:sp>
      <p:pic>
        <p:nvPicPr>
          <p:cNvPr id="11" name="Picture 10" descr="A screenshot of a web page&#10;&#10;Description automatically generated">
            <a:extLst>
              <a:ext uri="{FF2B5EF4-FFF2-40B4-BE49-F238E27FC236}">
                <a16:creationId xmlns:a16="http://schemas.microsoft.com/office/drawing/2014/main" id="{D5AA4E0A-7294-41C1-A2A9-F3BB1694F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16" y="1242172"/>
            <a:ext cx="10193789" cy="534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8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A3CFD1-15C7-979F-A478-8FE9B791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Amber: String Templates </a:t>
            </a:r>
            <a:r>
              <a:rPr lang="en-US" b="1" i="1" dirty="0">
                <a:latin typeface="+mn-lt"/>
              </a:rPr>
              <a:t>(preview)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895E22-BD87-7D61-8EB0-844A4D833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38" y="1469679"/>
            <a:ext cx="10515600" cy="4351338"/>
          </a:xfrm>
        </p:spPr>
        <p:txBody>
          <a:bodyPr>
            <a:normAutofit/>
          </a:bodyPr>
          <a:lstStyle/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Other languages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Evaluate expression/variable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Convert to String if needed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Insert resulted String into the original String literal</a:t>
            </a:r>
          </a:p>
          <a:p>
            <a:pPr lvl="1" fontAlgn="base">
              <a:lnSpc>
                <a:spcPct val="17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3" name="Picture 2" descr="A cartoon of two people&#10;&#10;Description automatically generated">
            <a:extLst>
              <a:ext uri="{FF2B5EF4-FFF2-40B4-BE49-F238E27FC236}">
                <a16:creationId xmlns:a16="http://schemas.microsoft.com/office/drawing/2014/main" id="{9C492005-6FF9-9ED9-2A71-D9572D82F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31" y="3035750"/>
            <a:ext cx="10879807" cy="354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6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A3CFD1-15C7-979F-A478-8FE9B791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Amber: String Templates </a:t>
            </a:r>
            <a:r>
              <a:rPr lang="en-US" b="1" i="1" dirty="0">
                <a:latin typeface="+mn-lt"/>
              </a:rPr>
              <a:t>(preview)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895E22-BD87-7D61-8EB0-844A4D833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69" y="1451156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b="0" i="1" dirty="0">
                <a:effectLst/>
                <a:highlight>
                  <a:srgbClr val="FFFF00"/>
                </a:highlight>
                <a:latin typeface="-apple-system"/>
              </a:rPr>
              <a:t>template expression</a:t>
            </a:r>
            <a:r>
              <a:rPr lang="en-GB" dirty="0">
                <a:latin typeface="-apple-system"/>
              </a:rPr>
              <a:t>:</a:t>
            </a:r>
            <a:r>
              <a:rPr lang="en-GB" sz="2800" b="0" i="0" dirty="0">
                <a:effectLst/>
                <a:latin typeface="-apple-system"/>
              </a:rPr>
              <a:t> a programmable way of safely interpolating expressions in String literals.</a:t>
            </a:r>
          </a:p>
          <a:p>
            <a:pPr lvl="1"/>
            <a:r>
              <a:rPr lang="en-GB" b="0" i="0" dirty="0">
                <a:solidFill>
                  <a:srgbClr val="FF0000"/>
                </a:solidFill>
                <a:effectLst/>
                <a:latin typeface="-apple-system"/>
              </a:rPr>
              <a:t>[</a:t>
            </a:r>
            <a:r>
              <a:rPr lang="en-GB" b="0" i="0" dirty="0">
                <a:effectLst/>
                <a:latin typeface="-apple-system"/>
              </a:rPr>
              <a:t>A </a:t>
            </a:r>
            <a:r>
              <a:rPr lang="en-GB" b="0" i="1" dirty="0">
                <a:effectLst/>
                <a:latin typeface="-apple-system"/>
              </a:rPr>
              <a:t>template processor</a:t>
            </a:r>
            <a:r>
              <a:rPr lang="en-GB" b="0" dirty="0">
                <a:solidFill>
                  <a:srgbClr val="FF0000"/>
                </a:solidFill>
                <a:effectLst/>
                <a:latin typeface="-apple-system"/>
              </a:rPr>
              <a:t>]</a:t>
            </a:r>
            <a:r>
              <a:rPr lang="en-GB" sz="3600" b="0" dirty="0">
                <a:solidFill>
                  <a:srgbClr val="7030A0"/>
                </a:solidFill>
                <a:effectLst/>
                <a:latin typeface="-apple-system"/>
              </a:rPr>
              <a:t>.</a:t>
            </a:r>
            <a:r>
              <a:rPr lang="en-GB" b="0" dirty="0">
                <a:solidFill>
                  <a:srgbClr val="FF0000"/>
                </a:solidFill>
                <a:effectLst/>
                <a:latin typeface="-apple-system"/>
              </a:rPr>
              <a:t>[</a:t>
            </a:r>
            <a:r>
              <a:rPr lang="en-GB" b="0" i="0" dirty="0">
                <a:effectLst/>
                <a:latin typeface="-apple-system"/>
              </a:rPr>
              <a:t>A template containing wrapped expressions like \{</a:t>
            </a:r>
            <a:r>
              <a:rPr lang="en-GB" b="0" i="0" dirty="0" err="1">
                <a:effectLst/>
                <a:latin typeface="-apple-system"/>
              </a:rPr>
              <a:t>varName</a:t>
            </a:r>
            <a:r>
              <a:rPr lang="en-GB" b="0" i="0" dirty="0">
                <a:effectLst/>
                <a:latin typeface="-apple-system"/>
              </a:rPr>
              <a:t>}</a:t>
            </a:r>
            <a:r>
              <a:rPr lang="en-GB" b="0" i="0" dirty="0">
                <a:solidFill>
                  <a:srgbClr val="FF0000"/>
                </a:solidFill>
                <a:effectLst/>
                <a:latin typeface="-apple-system"/>
              </a:rPr>
              <a:t>]</a:t>
            </a:r>
          </a:p>
          <a:p>
            <a:pPr lvl="1"/>
            <a:endParaRPr lang="en-GB" dirty="0">
              <a:solidFill>
                <a:srgbClr val="FF0000"/>
              </a:solidFill>
              <a:latin typeface="-apple-system"/>
            </a:endParaRPr>
          </a:p>
          <a:p>
            <a:pPr lvl="1"/>
            <a:endParaRPr lang="en-GB" b="0" i="0" dirty="0">
              <a:solidFill>
                <a:srgbClr val="FF0000"/>
              </a:solidFill>
              <a:effectLst/>
              <a:latin typeface="-apple-system"/>
            </a:endParaRPr>
          </a:p>
          <a:p>
            <a:pPr lvl="1"/>
            <a:endParaRPr lang="en-GB" dirty="0">
              <a:solidFill>
                <a:srgbClr val="FF0000"/>
              </a:solidFill>
              <a:latin typeface="-apple-system"/>
            </a:endParaRP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  <a:latin typeface="-apple-system"/>
            </a:endParaRP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  <a:latin typeface="-apple-system"/>
            </a:endParaRPr>
          </a:p>
          <a:p>
            <a:r>
              <a:rPr lang="en-GB" dirty="0">
                <a:solidFill>
                  <a:srgbClr val="FF0000"/>
                </a:solidFill>
                <a:latin typeface="-apple-system"/>
              </a:rPr>
              <a:t>STR - </a:t>
            </a:r>
            <a:r>
              <a:rPr lang="en-US" dirty="0"/>
              <a:t>The Java compiler automatically imports it in any Java class. It is called a </a:t>
            </a:r>
            <a:r>
              <a:rPr lang="en-US" i="1" dirty="0"/>
              <a:t>template processor. </a:t>
            </a:r>
          </a:p>
          <a:p>
            <a:r>
              <a:rPr lang="en-US" dirty="0"/>
              <a:t>Developers can create their own processors by implementing </a:t>
            </a:r>
            <a:r>
              <a:rPr lang="en-GB" b="0" i="0" u="none" strike="noStrike" dirty="0">
                <a:effectLst/>
                <a:latin typeface="-apple-system"/>
                <a:hlinkClick r:id="rId3"/>
              </a:rPr>
              <a:t>java.lang.StringTemplate.Processor</a:t>
            </a:r>
            <a:r>
              <a:rPr lang="en-GB" b="0" i="0" u="none" strike="noStrike" dirty="0">
                <a:effectLst/>
                <a:latin typeface="-apple-system"/>
              </a:rPr>
              <a:t> functional interface</a:t>
            </a:r>
            <a:endParaRPr lang="en-US" i="1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E43E702-0041-21A7-6535-54475CD31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69" y="2950731"/>
            <a:ext cx="10375193" cy="135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4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5629</TotalTime>
  <Words>1386</Words>
  <Application>Microsoft Macintosh PowerPoint</Application>
  <PresentationFormat>Widescreen</PresentationFormat>
  <Paragraphs>151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-apple-system</vt:lpstr>
      <vt:lpstr>Arial</vt:lpstr>
      <vt:lpstr>Bitstream Vera Sans</vt:lpstr>
      <vt:lpstr>Calibri</vt:lpstr>
      <vt:lpstr>Calibri Light</vt:lpstr>
      <vt:lpstr>Courier New</vt:lpstr>
      <vt:lpstr>DejaVu Sans</vt:lpstr>
      <vt:lpstr>Lato</vt:lpstr>
      <vt:lpstr>Manrope</vt:lpstr>
      <vt:lpstr>Merriweather</vt:lpstr>
      <vt:lpstr>Source Code Pro</vt:lpstr>
      <vt:lpstr>Wingdings</vt:lpstr>
      <vt:lpstr>Office Theme</vt:lpstr>
      <vt:lpstr>Introducing: Maven 4 &amp; Java 21</vt:lpstr>
      <vt:lpstr>Agenda</vt:lpstr>
      <vt:lpstr>Project Structure</vt:lpstr>
      <vt:lpstr>Maven 4 - what’s new (1)</vt:lpstr>
      <vt:lpstr>Maven 4 - what’s new (2)</vt:lpstr>
      <vt:lpstr>Java 21 - Projects</vt:lpstr>
      <vt:lpstr>PowerPoint Presentation</vt:lpstr>
      <vt:lpstr>Amber: String Templates (preview)</vt:lpstr>
      <vt:lpstr>Amber: String Templates (preview)</vt:lpstr>
      <vt:lpstr>Amber: Everything Else</vt:lpstr>
      <vt:lpstr>Sequenced Collections</vt:lpstr>
      <vt:lpstr>ZGC</vt:lpstr>
      <vt:lpstr>Key Encapsulation Mechanism API </vt:lpstr>
      <vt:lpstr>Virtual threads</vt:lpstr>
      <vt:lpstr>Scoped Values</vt:lpstr>
      <vt:lpstr>Foreign Function &amp; Memory API</vt:lpstr>
      <vt:lpstr>Vector API</vt:lpstr>
      <vt:lpstr>Play Time (aka. demo)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Introducing: Java 21 &amp; Maven 4</dc:title>
  <dc:creator>Iuliana Cosmina</dc:creator>
  <cp:lastModifiedBy>Iuliana Cosmina</cp:lastModifiedBy>
  <cp:revision>9</cp:revision>
  <dcterms:created xsi:type="dcterms:W3CDTF">2023-10-03T14:55:59Z</dcterms:created>
  <dcterms:modified xsi:type="dcterms:W3CDTF">2023-11-05T23:23:09Z</dcterms:modified>
</cp:coreProperties>
</file>