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6" r:id="rId4"/>
    <p:sldId id="261" r:id="rId5"/>
    <p:sldId id="262" r:id="rId6"/>
    <p:sldId id="263" r:id="rId7"/>
    <p:sldId id="260" r:id="rId8"/>
    <p:sldId id="282" r:id="rId9"/>
    <p:sldId id="268" r:id="rId10"/>
    <p:sldId id="277" r:id="rId11"/>
    <p:sldId id="276" r:id="rId12"/>
    <p:sldId id="267" r:id="rId13"/>
    <p:sldId id="269" r:id="rId14"/>
    <p:sldId id="278" r:id="rId15"/>
    <p:sldId id="270" r:id="rId16"/>
    <p:sldId id="279" r:id="rId17"/>
    <p:sldId id="271" r:id="rId18"/>
    <p:sldId id="272" r:id="rId19"/>
    <p:sldId id="280" r:id="rId20"/>
    <p:sldId id="275" r:id="rId21"/>
    <p:sldId id="283" r:id="rId22"/>
    <p:sldId id="284" r:id="rId23"/>
    <p:sldId id="285" r:id="rId24"/>
    <p:sldId id="281" r:id="rId25"/>
    <p:sldId id="274" r:id="rId26"/>
    <p:sldId id="264" r:id="rId27"/>
    <p:sldId id="26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6122"/>
  </p:normalViewPr>
  <p:slideViewPr>
    <p:cSldViewPr snapToGrid="0">
      <p:cViewPr varScale="1">
        <p:scale>
          <a:sx n="109" d="100"/>
          <a:sy n="109" d="100"/>
        </p:scale>
        <p:origin x="12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E309A-7A60-DC46-A116-E07ABADAD367}" type="datetimeFigureOut">
              <a:rPr lang="en-US" smtClean="0"/>
              <a:t>1/11/24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38A82-0D20-3D4A-B4B7-58B5112FF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04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Multi-module with inter-module dependencies.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04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DejaVu Sans" panose="020B0609030804020204" pitchFamily="49" charset="0"/>
              </a:rPr>
              <a:t>new interfaces to represent collections with a defined encounter order.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68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DejaVu Sans" panose="020B0609030804020204" pitchFamily="49" charset="0"/>
              </a:rPr>
              <a:t>NUMA= </a:t>
            </a:r>
            <a:r>
              <a:rPr lang="en-GB" b="1" i="0" dirty="0">
                <a:solidFill>
                  <a:srgbClr val="222222"/>
                </a:solidFill>
                <a:effectLst/>
                <a:latin typeface="Merriweather" panose="020F0502020204030204" pitchFamily="34" charset="0"/>
              </a:rPr>
              <a:t>Non-Uniform Memory Access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è"/>
              <a:tabLst/>
              <a:defRPr/>
            </a:pPr>
            <a:r>
              <a:rPr lang="en-GB" b="0" i="0" dirty="0">
                <a:solidFill>
                  <a:srgbClr val="444444"/>
                </a:solidFill>
                <a:effectLst/>
                <a:latin typeface="Bitstream Vera Sans"/>
              </a:rPr>
              <a:t>"Zettabyte File System”</a:t>
            </a:r>
            <a:endParaRPr lang="en-GB" b="0" i="0" dirty="0">
              <a:solidFill>
                <a:srgbClr val="000000"/>
              </a:solidFill>
              <a:effectLst/>
              <a:latin typeface="DejaVu Sans" panose="020B0609030804020204" pitchFamily="49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è"/>
              <a:tabLst/>
              <a:defRPr/>
            </a:pPr>
            <a:r>
              <a:rPr lang="en-GB" dirty="0">
                <a:solidFill>
                  <a:srgbClr val="080808"/>
                </a:solidFill>
                <a:effectLst/>
              </a:rPr>
              <a:t>(Non-generational ZGC uses multi-mapped memory to reduce the overhead of load barriers.)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è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872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DejaVu Sans" panose="020B0609030804020204" pitchFamily="49" charset="0"/>
              </a:rPr>
              <a:t>NUMA= </a:t>
            </a:r>
            <a:r>
              <a:rPr lang="en-GB" b="1" i="0" dirty="0">
                <a:solidFill>
                  <a:srgbClr val="222222"/>
                </a:solidFill>
                <a:effectLst/>
                <a:latin typeface="Merriweather" panose="020F0502020204030204" pitchFamily="34" charset="0"/>
              </a:rPr>
              <a:t>Non-Uniform Memory Access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è"/>
              <a:tabLst/>
              <a:defRPr/>
            </a:pPr>
            <a:r>
              <a:rPr lang="en-GB" b="0" i="0" dirty="0">
                <a:solidFill>
                  <a:srgbClr val="444444"/>
                </a:solidFill>
                <a:effectLst/>
                <a:latin typeface="Bitstream Vera Sans"/>
              </a:rPr>
              <a:t>"Zettabyte File System”</a:t>
            </a:r>
            <a:endParaRPr lang="en-GB" b="0" i="0" dirty="0">
              <a:solidFill>
                <a:srgbClr val="000000"/>
              </a:solidFill>
              <a:effectLst/>
              <a:latin typeface="DejaVu Sans" panose="020B0609030804020204" pitchFamily="49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è"/>
              <a:tabLst/>
              <a:defRPr/>
            </a:pPr>
            <a:r>
              <a:rPr lang="en-GB" dirty="0">
                <a:solidFill>
                  <a:srgbClr val="080808"/>
                </a:solidFill>
                <a:effectLst/>
              </a:rPr>
              <a:t>(Non-generational ZGC uses multi-mapped memory to reduce the overhead of load barriers.)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241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142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761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453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005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193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00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20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9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Long Term Commercial Support</a:t>
            </a:r>
          </a:p>
          <a:p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Valhala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GB" b="1" i="0" dirty="0">
                <a:solidFill>
                  <a:srgbClr val="3F4855"/>
                </a:solidFill>
                <a:effectLst/>
                <a:latin typeface="Manrope"/>
              </a:rPr>
              <a:t>augmenting the Java object model with value objects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– value-based objects -  The @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ValueBased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annotations is used for classes,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whos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instances can be flattened and treated as primitives. </a:t>
            </a:r>
          </a:p>
          <a:p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Loom: the reactive model will become redundant in Java.</a:t>
            </a:r>
          </a:p>
          <a:p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Leyden: historically Java prioritised performance over faster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startups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00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33.3 % - Preview</a:t>
            </a:r>
          </a:p>
          <a:p>
            <a:r>
              <a:rPr lang="en-US" dirty="0"/>
              <a:t>13.3 % - Deprecations</a:t>
            </a:r>
          </a:p>
          <a:p>
            <a:r>
              <a:rPr lang="en-US" dirty="0"/>
              <a:t>56.6% - Valuable deliveries</a:t>
            </a:r>
          </a:p>
          <a:p>
            <a:endParaRPr lang="en-US" dirty="0"/>
          </a:p>
          <a:p>
            <a:r>
              <a:rPr lang="en-US" dirty="0"/>
              <a:t>Backward compatibility – is out the window.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30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33.3 % - Preview</a:t>
            </a:r>
          </a:p>
          <a:p>
            <a:r>
              <a:rPr lang="en-US" dirty="0"/>
              <a:t>13.3 % - Deprecations</a:t>
            </a:r>
          </a:p>
          <a:p>
            <a:r>
              <a:rPr lang="en-US" dirty="0"/>
              <a:t>56.6% - Valuable deliveries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53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b="0" i="0" dirty="0">
              <a:effectLst/>
              <a:latin typeface="-apple-syste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04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79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82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DC370-EC9E-42DA-17EC-B6843FE1A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DACB6-46DF-527D-FA01-F818C0690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58913-C58B-3505-476B-84D7F7A1F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9761-C2A7-844A-B0A4-477EF3BF3F07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28779-64E4-91EB-3292-4FC06DCB6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39A9-66DA-BC3B-59B3-0649CE8A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6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F481C-8147-0556-28A4-BB2A998FF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6BCBC0-E359-ECFF-AA54-22ED25768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6BDEE-887E-D24B-DF26-634F83917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9761-C2A7-844A-B0A4-477EF3BF3F07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3F4CA-2844-C611-1DD9-402FC7216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B538F-8F50-6A76-466D-E23FA600C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E99779-7B0F-D519-51D5-E3C465970D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3743D-6A81-A20D-450F-F01B0211F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BB379-075F-9BD1-FE2C-0D094D13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9761-C2A7-844A-B0A4-477EF3BF3F07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D0C1C-209A-B3C8-5ACE-5B127A08D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16086-68B0-2364-D4DF-FA402EADA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30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21FF2-0C6D-166F-4E00-DE124D7D3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F02AB-1391-758F-ECCA-AB655BF2C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661B9-E902-E841-F721-661A19609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9761-C2A7-844A-B0A4-477EF3BF3F07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A7CC1-D9AB-C9A6-5D87-78A1277DA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EED7D-DB9E-783B-B3C8-A911B4D0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C72F6-2456-5490-ECC9-5318DCEE1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825A3-8C1F-97E1-EA4E-AFF87D2E8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7CF1F-F736-71E0-791D-F16AAE505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9761-C2A7-844A-B0A4-477EF3BF3F07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28325-D0A7-8442-DBEA-DA37597F1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B8F2D-9B42-A67C-A307-61AFCCFCF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11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B300B-3C90-49F3-0341-7FCFF7350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75398-8AA9-C3BB-56BC-592601305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E1DB9-5523-FC8D-7086-0D6266AAA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F1F96-DB97-69B4-3CEE-8B743CEE0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9761-C2A7-844A-B0A4-477EF3BF3F07}" type="datetimeFigureOut">
              <a:rPr lang="en-US" smtClean="0"/>
              <a:t>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31F35-6239-6B00-0E7F-15071189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55D01-B9AE-5922-E409-FBB9AFE27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F75F7-F061-2F89-F340-7CC9599BF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BE386-E943-21AD-9116-7FE211ED5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EEF10D-A5A3-6A52-F34B-B1D5558EA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1D01F7-130F-2551-4497-538798CA5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2EBFF8-9AFC-5CEA-D84D-25307224A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206DA6-A847-8F9B-3177-9466823FA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9761-C2A7-844A-B0A4-477EF3BF3F07}" type="datetimeFigureOut">
              <a:rPr lang="en-US" smtClean="0"/>
              <a:t>1/11/24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FD0618-ED6C-EAF4-232D-3F4D12B86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6A8B02-518B-48D2-6470-A0BE9523C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81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961E1-0AAE-6DB0-4072-35909290B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A42949-EA39-695C-B811-81FFA10DB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9761-C2A7-844A-B0A4-477EF3BF3F07}" type="datetimeFigureOut">
              <a:rPr lang="en-US" smtClean="0"/>
              <a:t>1/11/24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D46FA2-3D7B-D2B4-56B4-987C99A54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DE640C-206A-3CFD-143D-C49CB68F1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8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0E7BFA-1949-BF83-31EA-BEA9FB4B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9761-C2A7-844A-B0A4-477EF3BF3F07}" type="datetimeFigureOut">
              <a:rPr lang="en-US" smtClean="0"/>
              <a:t>1/11/24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9F33CA-4C07-FF41-CBF4-DA8B6465F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DAEAC-67C8-BAE5-7F75-9CEF7EC6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99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2C851-A6EE-EBA8-26AD-9E1F87F4C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A8AC3-8388-F34F-CA4C-689BBAD30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F5848-5F35-9854-B550-283708FBB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6CCB4-4D77-45E4-6323-E8CBB725A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9761-C2A7-844A-B0A4-477EF3BF3F07}" type="datetimeFigureOut">
              <a:rPr lang="en-US" smtClean="0"/>
              <a:t>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FDC4F-5E63-6C45-C2CD-049B1F5A1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57024-83E2-E48D-537C-9EFC5E19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62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77F3C-1D9E-3793-2687-00A399100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DA8D0C-80A2-A1D7-BAD3-8C1EEAEDF0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5DE0C-9363-2DAC-71AE-549063F9D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B23A6-1FCF-9A1D-4959-1A2F236F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9761-C2A7-844A-B0A4-477EF3BF3F07}" type="datetimeFigureOut">
              <a:rPr lang="en-US" smtClean="0"/>
              <a:t>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3BD45-FB92-E3B6-8490-C2943C606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F4D07-4830-A295-5D05-192901461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3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15D733-1ABB-F63A-CA18-5514DEF39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773B1-74CA-D1F2-7B83-4586C307F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E2D76-4C36-31FD-F136-1455D0E78A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59761-C2A7-844A-B0A4-477EF3BF3F07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3A4A5-686F-D690-29DC-0C05B6F326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7EC66-C2A1-D2AA-18A6-1A2D0BBD7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61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jdk/jdk/blob/jdk-21%2B27/src/java.base/share/classes/java/lang/StringTemplate.jav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1/gctuning/z-garbage-collector1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iuliana/jdk21-parent-project" TargetMode="External"/><Relationship Id="rId3" Type="http://schemas.openxmlformats.org/officeDocument/2006/relationships/hyperlink" Target="https://openjdk.org/projects/jdk/21/" TargetMode="External"/><Relationship Id="rId7" Type="http://schemas.openxmlformats.org/officeDocument/2006/relationships/hyperlink" Target="https://www.happycoders.eu/java/java-21-features/#Scoped_Values_Preview_-_JEP_446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appycoders.eu/java/virtual-threads/" TargetMode="External"/><Relationship Id="rId5" Type="http://schemas.openxmlformats.org/officeDocument/2006/relationships/hyperlink" Target="https://maarten.mulders.it/2020/11/whats-new-in-maven-4" TargetMode="External"/><Relationship Id="rId4" Type="http://schemas.openxmlformats.org/officeDocument/2006/relationships/hyperlink" Target="https://www.infoworld.com/article/3689880/jdk-21-the-new-features-in-java-21.html" TargetMode="External"/><Relationship Id="rId9" Type="http://schemas.openxmlformats.org/officeDocument/2006/relationships/hyperlink" Target="https://maven.apache.org/docs/history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java/playground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559316-5A2C-518F-B0E7-1E4ACC097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8"/>
            <a:ext cx="4620584" cy="3421906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/>
              <a:t>Introducing:</a:t>
            </a:r>
            <a:br>
              <a:rPr lang="en-US" sz="4400" b="1" dirty="0"/>
            </a:br>
            <a:r>
              <a:rPr lang="en-US" sz="4400" b="1" dirty="0"/>
              <a:t>Maven 4 &amp; Java 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2145F-1ECC-374F-7C64-17D8F4536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en-GB" b="0" i="0" u="none" strike="noStrike" dirty="0" err="1">
                <a:effectLst/>
                <a:latin typeface="Lato" panose="020F0502020204030204" pitchFamily="34" charset="0"/>
              </a:rPr>
              <a:t>Iuliana</a:t>
            </a:r>
            <a:r>
              <a:rPr lang="en-GB" b="0" i="0" u="none" strike="noStrike" dirty="0">
                <a:effectLst/>
                <a:latin typeface="Lato" panose="020F0502020204030204" pitchFamily="34" charset="0"/>
              </a:rPr>
              <a:t> </a:t>
            </a:r>
            <a:r>
              <a:rPr lang="en-GB" b="0" i="0" u="none" strike="noStrike" dirty="0" err="1">
                <a:effectLst/>
                <a:latin typeface="Lato" panose="020F0502020204030204" pitchFamily="34" charset="0"/>
              </a:rPr>
              <a:t>Cosmina</a:t>
            </a:r>
            <a:r>
              <a:rPr lang="en-GB" b="0" i="0" u="none" strike="noStrike" dirty="0">
                <a:effectLst/>
                <a:latin typeface="Lato" panose="020F0502020204030204" pitchFamily="34" charset="0"/>
              </a:rPr>
              <a:t>, Oct 2023</a:t>
            </a:r>
            <a:endParaRPr lang="en-US" dirty="0"/>
          </a:p>
        </p:txBody>
      </p:sp>
      <p:pic>
        <p:nvPicPr>
          <p:cNvPr id="1026" name="Picture 2" descr="Cute yellow robot">
            <a:extLst>
              <a:ext uri="{FF2B5EF4-FFF2-40B4-BE49-F238E27FC236}">
                <a16:creationId xmlns:a16="http://schemas.microsoft.com/office/drawing/2014/main" id="{410B4A7E-9E36-D16F-F8F9-5D950F941C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64" r="-1" b="-1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914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CA3CFD1-15C7-979F-A478-8FE9B7915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String Templates </a:t>
            </a:r>
            <a:r>
              <a:rPr lang="en-US" b="1" i="1" dirty="0">
                <a:latin typeface="+mn-lt"/>
              </a:rPr>
              <a:t>(preview)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895E22-BD87-7D61-8EB0-844A4D833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469" y="1451156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rtl="0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b="0" i="1" dirty="0">
                <a:effectLst/>
                <a:highlight>
                  <a:srgbClr val="FFFF00"/>
                </a:highlight>
                <a:latin typeface="-apple-system"/>
              </a:rPr>
              <a:t>template expression</a:t>
            </a:r>
            <a:r>
              <a:rPr lang="en-GB" dirty="0">
                <a:latin typeface="-apple-system"/>
              </a:rPr>
              <a:t>:</a:t>
            </a:r>
            <a:r>
              <a:rPr lang="en-GB" sz="2800" b="0" i="0" dirty="0">
                <a:effectLst/>
                <a:latin typeface="-apple-system"/>
              </a:rPr>
              <a:t> a programmable way of safely interpolating expressions in String literals.</a:t>
            </a:r>
          </a:p>
          <a:p>
            <a:pPr lvl="1"/>
            <a:r>
              <a:rPr lang="en-GB" b="0" i="0" dirty="0">
                <a:solidFill>
                  <a:srgbClr val="FF0000"/>
                </a:solidFill>
                <a:effectLst/>
                <a:latin typeface="-apple-system"/>
              </a:rPr>
              <a:t>[</a:t>
            </a:r>
            <a:r>
              <a:rPr lang="en-GB" b="0" i="0" dirty="0">
                <a:effectLst/>
                <a:latin typeface="-apple-system"/>
              </a:rPr>
              <a:t>A </a:t>
            </a:r>
            <a:r>
              <a:rPr lang="en-GB" b="0" i="1" dirty="0">
                <a:effectLst/>
                <a:latin typeface="-apple-system"/>
              </a:rPr>
              <a:t>template processor</a:t>
            </a:r>
            <a:r>
              <a:rPr lang="en-GB" b="0" dirty="0">
                <a:solidFill>
                  <a:srgbClr val="FF0000"/>
                </a:solidFill>
                <a:effectLst/>
                <a:latin typeface="-apple-system"/>
              </a:rPr>
              <a:t>]</a:t>
            </a:r>
            <a:r>
              <a:rPr lang="en-GB" sz="3600" b="0" dirty="0">
                <a:solidFill>
                  <a:srgbClr val="7030A0"/>
                </a:solidFill>
                <a:effectLst/>
                <a:latin typeface="-apple-system"/>
              </a:rPr>
              <a:t>.</a:t>
            </a:r>
            <a:r>
              <a:rPr lang="en-GB" b="0" dirty="0">
                <a:solidFill>
                  <a:srgbClr val="FF0000"/>
                </a:solidFill>
                <a:effectLst/>
                <a:latin typeface="-apple-system"/>
              </a:rPr>
              <a:t>[</a:t>
            </a:r>
            <a:r>
              <a:rPr lang="en-GB" b="0" i="0" dirty="0">
                <a:effectLst/>
                <a:latin typeface="-apple-system"/>
              </a:rPr>
              <a:t>A template containing wrapped expressions like \{</a:t>
            </a:r>
            <a:r>
              <a:rPr lang="en-GB" b="0" i="0" dirty="0" err="1">
                <a:effectLst/>
                <a:latin typeface="-apple-system"/>
              </a:rPr>
              <a:t>varName</a:t>
            </a:r>
            <a:r>
              <a:rPr lang="en-GB" b="0" i="0" dirty="0">
                <a:effectLst/>
                <a:latin typeface="-apple-system"/>
              </a:rPr>
              <a:t>}</a:t>
            </a:r>
            <a:r>
              <a:rPr lang="en-GB" b="0" i="0" dirty="0">
                <a:solidFill>
                  <a:srgbClr val="FF0000"/>
                </a:solidFill>
                <a:effectLst/>
                <a:latin typeface="-apple-system"/>
              </a:rPr>
              <a:t>]</a:t>
            </a:r>
          </a:p>
          <a:p>
            <a:pPr lvl="1"/>
            <a:endParaRPr lang="en-GB" dirty="0">
              <a:solidFill>
                <a:srgbClr val="FF0000"/>
              </a:solidFill>
              <a:latin typeface="-apple-system"/>
            </a:endParaRPr>
          </a:p>
          <a:p>
            <a:pPr lvl="1"/>
            <a:endParaRPr lang="en-GB" b="0" i="0" dirty="0">
              <a:solidFill>
                <a:srgbClr val="FF0000"/>
              </a:solidFill>
              <a:effectLst/>
              <a:latin typeface="-apple-system"/>
            </a:endParaRPr>
          </a:p>
          <a:p>
            <a:pPr lvl="1"/>
            <a:endParaRPr lang="en-GB" dirty="0">
              <a:solidFill>
                <a:srgbClr val="FF0000"/>
              </a:solidFill>
              <a:latin typeface="-apple-system"/>
            </a:endParaRPr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  <a:latin typeface="-apple-system"/>
            </a:endParaRPr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  <a:latin typeface="-apple-system"/>
            </a:endParaRPr>
          </a:p>
          <a:p>
            <a:r>
              <a:rPr lang="en-GB" dirty="0">
                <a:solidFill>
                  <a:srgbClr val="FF0000"/>
                </a:solidFill>
                <a:latin typeface="-apple-system"/>
              </a:rPr>
              <a:t>STR - </a:t>
            </a:r>
            <a:r>
              <a:rPr lang="en-US" dirty="0"/>
              <a:t>The Java compiler automatically imports it in any Java class. It is called a </a:t>
            </a:r>
            <a:r>
              <a:rPr lang="en-US" i="1" dirty="0"/>
              <a:t>template processor. </a:t>
            </a:r>
          </a:p>
          <a:p>
            <a:r>
              <a:rPr lang="en-US" dirty="0"/>
              <a:t>Developers can create their own processors by implementing </a:t>
            </a:r>
            <a:r>
              <a:rPr lang="en-GB" b="0" i="0" u="none" strike="noStrike" dirty="0">
                <a:effectLst/>
                <a:latin typeface="-apple-system"/>
                <a:hlinkClick r:id="rId3"/>
              </a:rPr>
              <a:t>java.lang.StringTemplate.Processor</a:t>
            </a:r>
            <a:r>
              <a:rPr lang="en-GB" b="0" i="0" u="none" strike="noStrike" dirty="0">
                <a:effectLst/>
                <a:latin typeface="-apple-system"/>
              </a:rPr>
              <a:t> functional interface</a:t>
            </a:r>
            <a:endParaRPr lang="en-US" i="1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E43E702-0041-21A7-6535-54475CD31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469" y="2950731"/>
            <a:ext cx="10375193" cy="135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848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CA3CFD1-15C7-979F-A478-8FE9B7915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Everything Else in Amber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895E22-BD87-7D61-8EB0-844A4D833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469" y="1451156"/>
            <a:ext cx="10515600" cy="4351338"/>
          </a:xfrm>
        </p:spPr>
        <p:txBody>
          <a:bodyPr>
            <a:normAutofit/>
          </a:bodyPr>
          <a:lstStyle/>
          <a:p>
            <a:pPr fontAlgn="base">
              <a:lnSpc>
                <a:spcPct val="170000"/>
              </a:lnSpc>
              <a:spcBef>
                <a:spcPts val="0"/>
              </a:spcBef>
            </a:pPr>
            <a:r>
              <a:rPr lang="en-GB" dirty="0">
                <a:solidFill>
                  <a:srgbClr val="0033B3"/>
                </a:solidFill>
                <a:effectLst/>
              </a:rPr>
              <a:t>JEP 440</a:t>
            </a:r>
            <a:r>
              <a:rPr lang="en-GB" dirty="0">
                <a:solidFill>
                  <a:srgbClr val="080808"/>
                </a:solidFill>
              </a:rPr>
              <a:t>. </a:t>
            </a:r>
            <a:r>
              <a:rPr lang="en-GB" b="1" dirty="0">
                <a:effectLst/>
              </a:rPr>
              <a:t>Pattern Matching for </a:t>
            </a:r>
            <a:r>
              <a:rPr lang="en-GB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GB" b="1" dirty="0">
                <a:effectLst/>
              </a:rPr>
              <a:t> with Records</a:t>
            </a:r>
          </a:p>
          <a:p>
            <a:pPr fontAlgn="base">
              <a:lnSpc>
                <a:spcPct val="170000"/>
              </a:lnSpc>
              <a:spcBef>
                <a:spcPts val="0"/>
              </a:spcBef>
            </a:pPr>
            <a:r>
              <a:rPr lang="en-GB" dirty="0">
                <a:solidFill>
                  <a:srgbClr val="0033B3"/>
                </a:solidFill>
                <a:effectLst/>
              </a:rPr>
              <a:t>JEP 441</a:t>
            </a:r>
            <a:r>
              <a:rPr lang="en-GB" dirty="0">
                <a:solidFill>
                  <a:srgbClr val="080808"/>
                </a:solidFill>
              </a:rPr>
              <a:t>. </a:t>
            </a:r>
            <a:r>
              <a:rPr lang="en-GB" b="1" dirty="0">
                <a:effectLst/>
              </a:rPr>
              <a:t>Pattern Matching for</a:t>
            </a:r>
            <a:r>
              <a:rPr lang="en-GB" b="1" dirty="0"/>
              <a:t>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endParaRPr lang="en-GB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rtl="0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33B3"/>
                </a:solidFill>
                <a:effectLst/>
              </a:rPr>
              <a:t>JEP 443</a:t>
            </a:r>
            <a:r>
              <a:rPr lang="en-GB" dirty="0">
                <a:solidFill>
                  <a:srgbClr val="080808"/>
                </a:solidFill>
              </a:rPr>
              <a:t>. </a:t>
            </a:r>
            <a:r>
              <a:rPr lang="en-US" b="1" dirty="0"/>
              <a:t>Unnamed Pattern &amp; Unnamed Variables </a:t>
            </a:r>
            <a:r>
              <a:rPr lang="en-US" b="1" i="1" dirty="0"/>
              <a:t>(preview)</a:t>
            </a:r>
          </a:p>
          <a:p>
            <a:pPr lvl="1" fontAlgn="base">
              <a:lnSpc>
                <a:spcPct val="170000"/>
              </a:lnSpc>
              <a:spcBef>
                <a:spcPts val="0"/>
              </a:spcBef>
            </a:pPr>
            <a:r>
              <a:rPr lang="en-US" b="1" i="1" dirty="0"/>
              <a:t>The return of the underscore</a:t>
            </a:r>
          </a:p>
          <a:p>
            <a:pPr fontAlgn="base">
              <a:lnSpc>
                <a:spcPct val="170000"/>
              </a:lnSpc>
              <a:spcBef>
                <a:spcPts val="0"/>
              </a:spcBef>
            </a:pPr>
            <a:r>
              <a:rPr lang="en-GB" dirty="0">
                <a:solidFill>
                  <a:srgbClr val="0033B3"/>
                </a:solidFill>
                <a:effectLst/>
              </a:rPr>
              <a:t>JEP 445.</a:t>
            </a:r>
            <a:r>
              <a:rPr lang="en-GB" dirty="0">
                <a:solidFill>
                  <a:srgbClr val="080808"/>
                </a:solidFill>
              </a:rPr>
              <a:t> </a:t>
            </a:r>
            <a:r>
              <a:rPr lang="en-US" b="1" dirty="0"/>
              <a:t>Unnamed Classes &amp; Instance main Methods </a:t>
            </a:r>
            <a:r>
              <a:rPr lang="en-US" b="1" i="1" dirty="0"/>
              <a:t>(preview)</a:t>
            </a:r>
          </a:p>
          <a:p>
            <a:pPr rtl="0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76442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EC7823C-FDD6-429C-986C-063FDEBF9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651F5E-0457-4065-ACB2-8B81590C2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050098" flipH="1" flipV="1">
            <a:off x="-160709" y="3977842"/>
            <a:ext cx="7507400" cy="3166385"/>
          </a:xfrm>
          <a:custGeom>
            <a:avLst/>
            <a:gdLst>
              <a:gd name="connsiteX0" fmla="*/ 5497485 w 7507400"/>
              <a:gd name="connsiteY0" fmla="*/ 2912009 h 3166385"/>
              <a:gd name="connsiteX1" fmla="*/ 7034681 w 7507400"/>
              <a:gd name="connsiteY1" fmla="*/ 3151263 h 3166385"/>
              <a:gd name="connsiteX2" fmla="*/ 7137723 w 7507400"/>
              <a:gd name="connsiteY2" fmla="*/ 3166385 h 3166385"/>
              <a:gd name="connsiteX3" fmla="*/ 7507400 w 7507400"/>
              <a:gd name="connsiteY3" fmla="*/ 875071 h 3166385"/>
              <a:gd name="connsiteX4" fmla="*/ 2083578 w 7507400"/>
              <a:gd name="connsiteY4" fmla="*/ 0 h 3166385"/>
              <a:gd name="connsiteX5" fmla="*/ 2023081 w 7507400"/>
              <a:gd name="connsiteY5" fmla="*/ 5468 h 3166385"/>
              <a:gd name="connsiteX6" fmla="*/ 1865374 w 7507400"/>
              <a:gd name="connsiteY6" fmla="*/ 76313 h 3166385"/>
              <a:gd name="connsiteX7" fmla="*/ 1634010 w 7507400"/>
              <a:gd name="connsiteY7" fmla="*/ 119359 h 3166385"/>
              <a:gd name="connsiteX8" fmla="*/ 1388186 w 7507400"/>
              <a:gd name="connsiteY8" fmla="*/ 130121 h 3166385"/>
              <a:gd name="connsiteX9" fmla="*/ 1330344 w 7507400"/>
              <a:gd name="connsiteY9" fmla="*/ 198275 h 3166385"/>
              <a:gd name="connsiteX10" fmla="*/ 1406262 w 7507400"/>
              <a:gd name="connsiteY10" fmla="*/ 270018 h 3166385"/>
              <a:gd name="connsiteX11" fmla="*/ 1521942 w 7507400"/>
              <a:gd name="connsiteY11" fmla="*/ 277191 h 3166385"/>
              <a:gd name="connsiteX12" fmla="*/ 2212420 w 7507400"/>
              <a:gd name="connsiteY12" fmla="*/ 295128 h 3166385"/>
              <a:gd name="connsiteX13" fmla="*/ 0 w 7507400"/>
              <a:gd name="connsiteY13" fmla="*/ 452960 h 3166385"/>
              <a:gd name="connsiteX14" fmla="*/ 300051 w 7507400"/>
              <a:gd name="connsiteY14" fmla="*/ 549813 h 3166385"/>
              <a:gd name="connsiteX15" fmla="*/ 401272 w 7507400"/>
              <a:gd name="connsiteY15" fmla="*/ 815258 h 3166385"/>
              <a:gd name="connsiteX16" fmla="*/ 770008 w 7507400"/>
              <a:gd name="connsiteY16" fmla="*/ 965917 h 3166385"/>
              <a:gd name="connsiteX17" fmla="*/ 1008605 w 7507400"/>
              <a:gd name="connsiteY17" fmla="*/ 1019724 h 3166385"/>
              <a:gd name="connsiteX18" fmla="*/ 1554478 w 7507400"/>
              <a:gd name="connsiteY18" fmla="*/ 1098641 h 3166385"/>
              <a:gd name="connsiteX19" fmla="*/ 1634010 w 7507400"/>
              <a:gd name="connsiteY19" fmla="*/ 1227777 h 3166385"/>
              <a:gd name="connsiteX20" fmla="*/ 1702696 w 7507400"/>
              <a:gd name="connsiteY20" fmla="*/ 1371261 h 3166385"/>
              <a:gd name="connsiteX21" fmla="*/ 1847299 w 7507400"/>
              <a:gd name="connsiteY21" fmla="*/ 1464526 h 3166385"/>
              <a:gd name="connsiteX22" fmla="*/ 723015 w 7507400"/>
              <a:gd name="connsiteY22" fmla="*/ 1450177 h 3166385"/>
              <a:gd name="connsiteX23" fmla="*/ 1991901 w 7507400"/>
              <a:gd name="connsiteY23" fmla="*/ 1751495 h 3166385"/>
              <a:gd name="connsiteX24" fmla="*/ 1879835 w 7507400"/>
              <a:gd name="connsiteY24" fmla="*/ 1869870 h 3166385"/>
              <a:gd name="connsiteX25" fmla="*/ 2573927 w 7507400"/>
              <a:gd name="connsiteY25" fmla="*/ 2031290 h 3166385"/>
              <a:gd name="connsiteX26" fmla="*/ 2201575 w 7507400"/>
              <a:gd name="connsiteY26" fmla="*/ 2049225 h 3166385"/>
              <a:gd name="connsiteX27" fmla="*/ 4367000 w 7507400"/>
              <a:gd name="connsiteY27" fmla="*/ 2723602 h 3166385"/>
              <a:gd name="connsiteX28" fmla="*/ 5497485 w 7507400"/>
              <a:gd name="connsiteY28" fmla="*/ 2912009 h 316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507400" h="3166385">
                <a:moveTo>
                  <a:pt x="5497485" y="2912009"/>
                </a:moveTo>
                <a:cubicBezTo>
                  <a:pt x="6033497" y="2998226"/>
                  <a:pt x="6619155" y="3089592"/>
                  <a:pt x="7034681" y="3151263"/>
                </a:cubicBezTo>
                <a:lnTo>
                  <a:pt x="7137723" y="3166385"/>
                </a:lnTo>
                <a:lnTo>
                  <a:pt x="7507400" y="875071"/>
                </a:lnTo>
                <a:lnTo>
                  <a:pt x="2083578" y="0"/>
                </a:lnTo>
                <a:lnTo>
                  <a:pt x="2023081" y="5468"/>
                </a:lnTo>
                <a:cubicBezTo>
                  <a:pt x="1965692" y="12642"/>
                  <a:pt x="1910562" y="27887"/>
                  <a:pt x="1865374" y="76313"/>
                </a:cubicBezTo>
                <a:cubicBezTo>
                  <a:pt x="1796688" y="151642"/>
                  <a:pt x="1724387" y="162404"/>
                  <a:pt x="1634010" y="119359"/>
                </a:cubicBezTo>
                <a:cubicBezTo>
                  <a:pt x="1554478" y="79900"/>
                  <a:pt x="1467718" y="90662"/>
                  <a:pt x="1388186" y="130121"/>
                </a:cubicBezTo>
                <a:cubicBezTo>
                  <a:pt x="1359266" y="144469"/>
                  <a:pt x="1330344" y="162404"/>
                  <a:pt x="1330344" y="198275"/>
                </a:cubicBezTo>
                <a:cubicBezTo>
                  <a:pt x="1330344" y="248495"/>
                  <a:pt x="1366496" y="262843"/>
                  <a:pt x="1406262" y="270018"/>
                </a:cubicBezTo>
                <a:cubicBezTo>
                  <a:pt x="1442412" y="277191"/>
                  <a:pt x="1485792" y="284366"/>
                  <a:pt x="1521942" y="277191"/>
                </a:cubicBezTo>
                <a:cubicBezTo>
                  <a:pt x="1753307" y="237734"/>
                  <a:pt x="1981057" y="302301"/>
                  <a:pt x="2212420" y="295128"/>
                </a:cubicBezTo>
                <a:cubicBezTo>
                  <a:pt x="1485792" y="449373"/>
                  <a:pt x="751934" y="399154"/>
                  <a:pt x="0" y="452960"/>
                </a:cubicBezTo>
                <a:cubicBezTo>
                  <a:pt x="97608" y="560573"/>
                  <a:pt x="224135" y="470896"/>
                  <a:pt x="300051" y="549813"/>
                </a:cubicBezTo>
                <a:cubicBezTo>
                  <a:pt x="227750" y="714820"/>
                  <a:pt x="256671" y="804497"/>
                  <a:pt x="401272" y="815258"/>
                </a:cubicBezTo>
                <a:cubicBezTo>
                  <a:pt x="542261" y="826019"/>
                  <a:pt x="694093" y="768625"/>
                  <a:pt x="770008" y="965917"/>
                </a:cubicBezTo>
                <a:cubicBezTo>
                  <a:pt x="791699" y="1026898"/>
                  <a:pt x="925458" y="1008963"/>
                  <a:pt x="1008605" y="1019724"/>
                </a:cubicBezTo>
                <a:cubicBezTo>
                  <a:pt x="1189357" y="1044833"/>
                  <a:pt x="1380957" y="1019724"/>
                  <a:pt x="1554478" y="1098641"/>
                </a:cubicBezTo>
                <a:cubicBezTo>
                  <a:pt x="1623165" y="1127337"/>
                  <a:pt x="1670160" y="1148860"/>
                  <a:pt x="1634010" y="1227777"/>
                </a:cubicBezTo>
                <a:cubicBezTo>
                  <a:pt x="1597859" y="1310280"/>
                  <a:pt x="1644855" y="1338976"/>
                  <a:pt x="1702696" y="1371261"/>
                </a:cubicBezTo>
                <a:cubicBezTo>
                  <a:pt x="1746077" y="1396370"/>
                  <a:pt x="1811148" y="1389197"/>
                  <a:pt x="1847299" y="1464526"/>
                </a:cubicBezTo>
                <a:cubicBezTo>
                  <a:pt x="1467717" y="1453764"/>
                  <a:pt x="1098981" y="1392783"/>
                  <a:pt x="723015" y="1450177"/>
                </a:cubicBezTo>
                <a:cubicBezTo>
                  <a:pt x="1135131" y="1593662"/>
                  <a:pt x="1587014" y="1586487"/>
                  <a:pt x="1991901" y="1751495"/>
                </a:cubicBezTo>
                <a:cubicBezTo>
                  <a:pt x="1977441" y="1808889"/>
                  <a:pt x="1883449" y="1783778"/>
                  <a:pt x="1879835" y="1869870"/>
                </a:cubicBezTo>
                <a:cubicBezTo>
                  <a:pt x="2093123" y="1959548"/>
                  <a:pt x="2349794" y="1898566"/>
                  <a:pt x="2573927" y="2031290"/>
                </a:cubicBezTo>
                <a:cubicBezTo>
                  <a:pt x="2443785" y="2092271"/>
                  <a:pt x="2324488" y="1991831"/>
                  <a:pt x="2201575" y="2049225"/>
                </a:cubicBezTo>
                <a:cubicBezTo>
                  <a:pt x="2241342" y="2135316"/>
                  <a:pt x="4041644" y="2666208"/>
                  <a:pt x="4367000" y="2723602"/>
                </a:cubicBezTo>
                <a:cubicBezTo>
                  <a:pt x="4615085" y="2767993"/>
                  <a:pt x="5038048" y="2838109"/>
                  <a:pt x="5497485" y="2912009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8BCDEE-D645-5457-C206-C311207E9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133" y="326413"/>
            <a:ext cx="11066416" cy="12228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>
                <a:solidFill>
                  <a:srgbClr val="0033B3"/>
                </a:solidFill>
                <a:effectLst/>
              </a:rPr>
              <a:t>JEP 431.</a:t>
            </a:r>
            <a:r>
              <a:rPr lang="en-GB" dirty="0">
                <a:solidFill>
                  <a:srgbClr val="080808"/>
                </a:solidFill>
              </a:rPr>
              <a:t> </a:t>
            </a:r>
            <a:r>
              <a:rPr lang="en-US" sz="5400" b="1" dirty="0">
                <a:latin typeface="Calibri" panose="020F0502020204030204" pitchFamily="34" charset="0"/>
                <a:cs typeface="Calibri" panose="020F0502020204030204" pitchFamily="34" charset="0"/>
              </a:rPr>
              <a:t>Sequenced Collections</a:t>
            </a:r>
            <a:endParaRPr lang="en-US" sz="52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diagram of a sequence of text&#10;&#10;Description automatically generated with medium confidence">
            <a:extLst>
              <a:ext uri="{FF2B5EF4-FFF2-40B4-BE49-F238E27FC236}">
                <a16:creationId xmlns:a16="http://schemas.microsoft.com/office/drawing/2014/main" id="{4C8E7C2B-9D04-7FFF-3912-43542D927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42" y="1549279"/>
            <a:ext cx="7772400" cy="3152853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6E7F10C-9560-4AB3-7BB9-C7E9048BF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5551" y="2342285"/>
            <a:ext cx="3896449" cy="44830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9B82DB-2B2E-4906-2EAE-CD57B854FE18}"/>
              </a:ext>
            </a:extLst>
          </p:cNvPr>
          <p:cNvSpPr txBox="1"/>
          <p:nvPr/>
        </p:nvSpPr>
        <p:spPr>
          <a:xfrm>
            <a:off x="5054888" y="4462206"/>
            <a:ext cx="2714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 err="1">
                <a:solidFill>
                  <a:srgbClr val="002060"/>
                </a:solidFill>
                <a:effectLst/>
              </a:rPr>
              <a:t>java.util</a:t>
            </a:r>
            <a:endParaRPr lang="en-GB" sz="2400" i="1" dirty="0">
              <a:solidFill>
                <a:srgbClr val="00206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35277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4882C-1B36-7E2E-9F7A-AF86CFA42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65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0033B3"/>
                </a:solidFill>
                <a:effectLst/>
              </a:rPr>
              <a:t>JEP 439.</a:t>
            </a:r>
            <a:r>
              <a:rPr lang="en-GB" dirty="0">
                <a:solidFill>
                  <a:srgbClr val="080808"/>
                </a:solidFill>
              </a:rPr>
              <a:t>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ZGC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D1FDF-0C85-B2AD-1754-91FEC711C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8900"/>
            <a:ext cx="10515600" cy="4818063"/>
          </a:xfrm>
        </p:spPr>
        <p:txBody>
          <a:bodyPr>
            <a:normAutofit fontScale="77500" lnSpcReduction="20000"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Java 11 introduced the </a:t>
            </a:r>
            <a:r>
              <a:rPr lang="en-GB" b="0" i="0" u="sng" dirty="0">
                <a:solidFill>
                  <a:srgbClr val="26743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Z Garbage Collector</a:t>
            </a:r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(ZGC) as an experimental garbage collector (GC) implementation designed </a:t>
            </a:r>
            <a:r>
              <a:rPr lang="en-GB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GB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 keep </a:t>
            </a:r>
            <a:r>
              <a:rPr lang="en-GB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low pause </a:t>
            </a:r>
            <a:r>
              <a:rPr lang="en-GB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times on even </a:t>
            </a:r>
            <a:r>
              <a:rPr lang="en-GB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multi-terabyte heaps</a:t>
            </a:r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GB" b="0" i="0" dirty="0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ZGC intends to provide stop-the-world phases as short as possible. (1 </a:t>
            </a:r>
            <a:r>
              <a:rPr lang="en-GB" b="0" i="0" dirty="0" err="1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ms</a:t>
            </a:r>
            <a:r>
              <a:rPr lang="en-GB" b="0" i="0" dirty="0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)</a:t>
            </a:r>
          </a:p>
          <a:p>
            <a:r>
              <a:rPr lang="en-GB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ZGC a good fit for server applications</a:t>
            </a:r>
          </a:p>
          <a:p>
            <a:pPr lvl="1"/>
            <a:r>
              <a:rPr lang="en-GB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 where large heaps are common</a:t>
            </a:r>
          </a:p>
          <a:p>
            <a:pPr lvl="1"/>
            <a:r>
              <a:rPr lang="en-GB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 and fast application response times are a requirement</a:t>
            </a: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avoid memory fragmentation without pausing the application, </a:t>
            </a:r>
            <a:r>
              <a:rPr lang="en-GB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it does most of the </a:t>
            </a:r>
            <a:r>
              <a:rPr lang="en-GB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relocating in parallel with the application</a:t>
            </a:r>
            <a:r>
              <a:rPr lang="en-GB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 </a:t>
            </a: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avoid references being accessed during relocations uses something called a </a:t>
            </a:r>
            <a:r>
              <a:rPr lang="en-GB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load barrier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Uses a dynamic number of threads, and the max can be configured explicitly.</a:t>
            </a: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enable it: </a:t>
            </a:r>
            <a:r>
              <a:rPr lang="en-GB" b="0" i="0" dirty="0">
                <a:solidFill>
                  <a:srgbClr val="002060"/>
                </a:solidFill>
                <a:effectLst/>
                <a:latin typeface="Source Code Pro" panose="020F0502020204030204" pitchFamily="34" charset="0"/>
              </a:rPr>
              <a:t>java -XX:+</a:t>
            </a:r>
            <a:r>
              <a:rPr lang="en-GB" b="0" i="0" dirty="0" err="1">
                <a:solidFill>
                  <a:srgbClr val="002060"/>
                </a:solidFill>
                <a:effectLst/>
                <a:latin typeface="Source Code Pro" panose="020F0502020204030204" pitchFamily="34" charset="0"/>
              </a:rPr>
              <a:t>UseZGC</a:t>
            </a:r>
            <a:r>
              <a:rPr lang="en-GB" b="0" i="0" dirty="0">
                <a:solidFill>
                  <a:srgbClr val="002060"/>
                </a:solidFill>
                <a:effectLst/>
                <a:latin typeface="Source Code Pro" panose="020F0502020204030204" pitchFamily="34" charset="0"/>
              </a:rPr>
              <a:t> &lt;</a:t>
            </a:r>
            <a:r>
              <a:rPr lang="en-GB" b="0" i="0" dirty="0" err="1">
                <a:solidFill>
                  <a:srgbClr val="002060"/>
                </a:solidFill>
                <a:effectLst/>
                <a:latin typeface="Source Code Pro" panose="020F0502020204030204" pitchFamily="34" charset="0"/>
              </a:rPr>
              <a:t>java_application</a:t>
            </a:r>
            <a:r>
              <a:rPr lang="en-GB" b="0" i="0" dirty="0">
                <a:solidFill>
                  <a:srgbClr val="002060"/>
                </a:solidFill>
                <a:effectLst/>
                <a:latin typeface="Source Code Pro" panose="020F0502020204030204" pitchFamily="34" charset="0"/>
              </a:rPr>
              <a:t>&gt;</a:t>
            </a:r>
          </a:p>
          <a:p>
            <a:r>
              <a:rPr lang="en-GB" sz="3100" b="1" i="0" dirty="0">
                <a:effectLst/>
              </a:rPr>
              <a:t>Generational ZGC </a:t>
            </a:r>
            <a:r>
              <a:rPr lang="en-GB" sz="3100" b="0" i="0" dirty="0">
                <a:effectLst/>
              </a:rPr>
              <a:t>will become the default in future releases, with non-generational ZGC eventually being removed</a:t>
            </a:r>
            <a:r>
              <a:rPr lang="en-GB" sz="3100" b="0" i="0" dirty="0">
                <a:solidFill>
                  <a:srgbClr val="EDF2F7"/>
                </a:solidFill>
                <a:effectLst/>
              </a:rPr>
              <a:t>.</a:t>
            </a:r>
            <a:endParaRPr lang="en-US" sz="3100" i="1" dirty="0">
              <a:solidFill>
                <a:srgbClr val="002060"/>
              </a:solidFill>
              <a:highlight>
                <a:srgbClr val="FFFF00"/>
              </a:highlight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124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4882C-1B36-7E2E-9F7A-AF86CFA42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ZGC</a:t>
            </a:r>
          </a:p>
        </p:txBody>
      </p:sp>
      <p:pic>
        <p:nvPicPr>
          <p:cNvPr id="5" name="Content Placeholder 4" descr="Diagram of a diagram of a generation&#10;&#10;Description automatically generated with medium confidence">
            <a:extLst>
              <a:ext uri="{FF2B5EF4-FFF2-40B4-BE49-F238E27FC236}">
                <a16:creationId xmlns:a16="http://schemas.microsoft.com/office/drawing/2014/main" id="{E3428E1F-3235-4B37-6E82-C9664B800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17435" y="624419"/>
            <a:ext cx="6223183" cy="2312111"/>
          </a:xfrm>
        </p:spPr>
      </p:pic>
      <p:pic>
        <p:nvPicPr>
          <p:cNvPr id="7" name="Picture 6" descr="A close-up of a crossword puzzle&#10;&#10;Description automatically generated">
            <a:extLst>
              <a:ext uri="{FF2B5EF4-FFF2-40B4-BE49-F238E27FC236}">
                <a16:creationId xmlns:a16="http://schemas.microsoft.com/office/drawing/2014/main" id="{18780FF6-5A82-986F-D1A7-0E98780EA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378" y="2936530"/>
            <a:ext cx="5729622" cy="3404152"/>
          </a:xfrm>
          <a:prstGeom prst="rect">
            <a:avLst/>
          </a:prstGeom>
        </p:spPr>
      </p:pic>
      <p:pic>
        <p:nvPicPr>
          <p:cNvPr id="9" name="Picture 8" descr="A screenshot of a game&#10;&#10;Description automatically generated">
            <a:extLst>
              <a:ext uri="{FF2B5EF4-FFF2-40B4-BE49-F238E27FC236}">
                <a16:creationId xmlns:a16="http://schemas.microsoft.com/office/drawing/2014/main" id="{4BCFF7AB-D9B1-1821-DE40-06AD8BD14C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8013" y="3022199"/>
            <a:ext cx="5339430" cy="33783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243E09-B82A-3137-3563-86032DB768B2}"/>
              </a:ext>
            </a:extLst>
          </p:cNvPr>
          <p:cNvSpPr txBox="1"/>
          <p:nvPr/>
        </p:nvSpPr>
        <p:spPr>
          <a:xfrm>
            <a:off x="7581531" y="612734"/>
            <a:ext cx="4265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33B3"/>
                </a:solidFill>
                <a:effectLst/>
              </a:rPr>
              <a:t>Old style GC heap allocation (before Java 8)</a:t>
            </a:r>
            <a:endParaRPr lang="en-GB" dirty="0">
              <a:solidFill>
                <a:srgbClr val="080808"/>
              </a:solidFill>
              <a:effectLst/>
            </a:endParaRP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1396A4-4FCF-BC3E-56E4-FF6E86679C59}"/>
              </a:ext>
            </a:extLst>
          </p:cNvPr>
          <p:cNvSpPr txBox="1"/>
          <p:nvPr/>
        </p:nvSpPr>
        <p:spPr>
          <a:xfrm>
            <a:off x="591009" y="6169709"/>
            <a:ext cx="426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33B3"/>
                </a:solidFill>
                <a:effectLst/>
              </a:rPr>
              <a:t>G1GC heap allocation (starting with Java 8)</a:t>
            </a:r>
            <a:endParaRPr lang="en-GB" dirty="0">
              <a:solidFill>
                <a:srgbClr val="080808"/>
              </a:solidFill>
              <a:effectLst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86CE6C-F116-C7D0-BAD3-B7DBB12553E8}"/>
              </a:ext>
            </a:extLst>
          </p:cNvPr>
          <p:cNvSpPr txBox="1"/>
          <p:nvPr/>
        </p:nvSpPr>
        <p:spPr>
          <a:xfrm>
            <a:off x="7044772" y="6406440"/>
            <a:ext cx="426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33B3"/>
                </a:solidFill>
                <a:effectLst/>
              </a:rPr>
              <a:t>ZGC heap allocation (in Java 11)</a:t>
            </a:r>
            <a:endParaRPr lang="en-GB" dirty="0">
              <a:solidFill>
                <a:srgbClr val="080808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76318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8AAC95-3719-4BCD-B710-4160043D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3A6D7BA-50E4-42FE-A0E3-FC42B7EC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2767722"/>
            <a:ext cx="3021543" cy="1532055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02FEC67-6606-E224-A468-8462B4A94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0033B3"/>
                </a:solidFill>
                <a:effectLst/>
              </a:rPr>
              <a:t>JEP 452.</a:t>
            </a:r>
            <a:r>
              <a:rPr lang="en-GB" dirty="0">
                <a:solidFill>
                  <a:srgbClr val="080808"/>
                </a:solidFill>
              </a:rPr>
              <a:t>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Key Encapsulation Mechanism API 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AEEB91D-81C5-916B-0EE3-13DA9DFCF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53" y="1555230"/>
            <a:ext cx="7772400" cy="50016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F3125C-BC6D-57F5-7D87-193DD11EAEC4}"/>
              </a:ext>
            </a:extLst>
          </p:cNvPr>
          <p:cNvSpPr txBox="1"/>
          <p:nvPr/>
        </p:nvSpPr>
        <p:spPr>
          <a:xfrm>
            <a:off x="8610600" y="1690688"/>
            <a:ext cx="30937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It is expected to play a crucial role in defending against quantum attacks and enhancing the security of higher-level protocols and cryptographic schemes.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4BDA28-BA2C-CE5D-B10C-6F0DC8D5D698}"/>
              </a:ext>
            </a:extLst>
          </p:cNvPr>
          <p:cNvSpPr txBox="1"/>
          <p:nvPr/>
        </p:nvSpPr>
        <p:spPr>
          <a:xfrm>
            <a:off x="5071064" y="6245776"/>
            <a:ext cx="2714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 err="1">
                <a:solidFill>
                  <a:srgbClr val="002060"/>
                </a:solidFill>
                <a:effectLst/>
              </a:rPr>
              <a:t>javax.crypto</a:t>
            </a:r>
            <a:endParaRPr lang="en-GB" sz="2400" i="1" dirty="0">
              <a:solidFill>
                <a:srgbClr val="00206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55078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02FEC67-6606-E224-A468-8462B4A94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Key Encapsulation Mechanism API </a:t>
            </a:r>
          </a:p>
        </p:txBody>
      </p:sp>
      <p:pic>
        <p:nvPicPr>
          <p:cNvPr id="3" name="Picture 2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7BCF8C3C-88BE-B11A-875D-F5EB0A760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31235"/>
            <a:ext cx="8557591" cy="526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218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5122A-6BC6-E6EF-8269-084D18E49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33B3"/>
                </a:solidFill>
                <a:effectLst/>
              </a:rPr>
              <a:t>JEP 444.</a:t>
            </a:r>
            <a:r>
              <a:rPr lang="en-GB" dirty="0">
                <a:solidFill>
                  <a:srgbClr val="080808"/>
                </a:solidFill>
              </a:rPr>
              <a:t>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Virtual threads</a:t>
            </a:r>
          </a:p>
        </p:txBody>
      </p:sp>
      <p:pic>
        <p:nvPicPr>
          <p:cNvPr id="5" name="Content Placeholder 4" descr="A diagram of a process&#10;&#10;Description automatically generated">
            <a:extLst>
              <a:ext uri="{FF2B5EF4-FFF2-40B4-BE49-F238E27FC236}">
                <a16:creationId xmlns:a16="http://schemas.microsoft.com/office/drawing/2014/main" id="{4B73B473-53DB-391C-D2E6-E44986CC46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6874" y="1825625"/>
            <a:ext cx="9098252" cy="4351338"/>
          </a:xfrm>
        </p:spPr>
      </p:pic>
    </p:spTree>
    <p:extLst>
      <p:ext uri="{BB962C8B-B14F-4D97-AF65-F5344CB8AC3E}">
        <p14:creationId xmlns:p14="http://schemas.microsoft.com/office/powerpoint/2010/main" val="307584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D49FB6-E396-BF1E-CDEC-E7CE86712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33B3"/>
                </a:solidFill>
                <a:effectLst/>
              </a:rPr>
              <a:t>JEP 446.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Scoped Values</a:t>
            </a:r>
            <a:r>
              <a:rPr lang="en-GB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(preview)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0F926-18E0-9B76-EB71-CD051E5B6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9716" y="1565038"/>
            <a:ext cx="9343997" cy="3727924"/>
          </a:xfrm>
        </p:spPr>
        <p:txBody>
          <a:bodyPr anchor="ctr">
            <a:normAutofit lnSpcReduction="10000"/>
          </a:bodyPr>
          <a:lstStyle/>
          <a:p>
            <a:pPr algn="l"/>
            <a:r>
              <a:rPr lang="en-GB" b="1" i="0" dirty="0" err="1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ThreadLocal</a:t>
            </a:r>
            <a:r>
              <a:rPr lang="en-GB" b="1" i="0" dirty="0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&lt;T&gt; </a:t>
            </a:r>
            <a:r>
              <a:rPr lang="en-GB" b="0" i="0" dirty="0">
                <a:solidFill>
                  <a:srgbClr val="222222"/>
                </a:solidFill>
                <a:effectLst/>
              </a:rPr>
              <a:t> variables are connected to a specific thread and remove the need for </a:t>
            </a:r>
            <a:r>
              <a:rPr lang="en-GB" b="0" i="0" dirty="0" err="1">
                <a:solidFill>
                  <a:srgbClr val="222222"/>
                </a:solidFill>
                <a:effectLst/>
              </a:rPr>
              <a:t>sincronization</a:t>
            </a:r>
            <a:r>
              <a:rPr lang="en-GB" b="0" i="0" dirty="0">
                <a:solidFill>
                  <a:srgbClr val="222222"/>
                </a:solidFill>
                <a:effectLst/>
              </a:rPr>
              <a:t>.</a:t>
            </a:r>
          </a:p>
          <a:p>
            <a:pPr algn="l"/>
            <a:r>
              <a:rPr lang="en-GB" b="0" i="0" dirty="0">
                <a:solidFill>
                  <a:srgbClr val="222222"/>
                </a:solidFill>
                <a:effectLst/>
              </a:rPr>
              <a:t> </a:t>
            </a:r>
            <a:r>
              <a:rPr lang="en-GB" b="1" i="0" dirty="0" err="1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InheritableThreadLocal</a:t>
            </a:r>
            <a:r>
              <a:rPr lang="en-GB" b="1" i="0" dirty="0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&lt;T&gt; </a:t>
            </a:r>
            <a:r>
              <a:rPr lang="en-GB" b="0" i="0" dirty="0">
                <a:solidFill>
                  <a:srgbClr val="222222"/>
                </a:solidFill>
                <a:effectLst/>
              </a:rPr>
              <a:t>variables that are </a:t>
            </a:r>
            <a:r>
              <a:rPr lang="en-GB" dirty="0">
                <a:solidFill>
                  <a:srgbClr val="222222"/>
                </a:solidFill>
              </a:rPr>
              <a:t>shared between a thread and its child threads.</a:t>
            </a:r>
          </a:p>
          <a:p>
            <a:pPr algn="l"/>
            <a:r>
              <a:rPr lang="en-GB" b="0" i="0" dirty="0">
                <a:solidFill>
                  <a:srgbClr val="222222"/>
                </a:solidFill>
                <a:effectLst/>
              </a:rPr>
              <a:t>These work with </a:t>
            </a:r>
            <a:r>
              <a:rPr lang="en-GB" b="1" i="0" dirty="0">
                <a:solidFill>
                  <a:srgbClr val="222222"/>
                </a:solidFill>
                <a:effectLst/>
              </a:rPr>
              <a:t>Virtual Threads </a:t>
            </a:r>
            <a:r>
              <a:rPr lang="en-GB" i="0" dirty="0">
                <a:solidFill>
                  <a:srgbClr val="222222"/>
                </a:solidFill>
                <a:effectLst/>
              </a:rPr>
              <a:t>as well, but the downsides multiply proportionally with the number of threads</a:t>
            </a:r>
            <a:r>
              <a:rPr lang="en-GB" b="0" i="0" dirty="0">
                <a:solidFill>
                  <a:srgbClr val="222222"/>
                </a:solidFill>
                <a:effectLst/>
              </a:rPr>
              <a:t>.</a:t>
            </a:r>
          </a:p>
          <a:p>
            <a:r>
              <a:rPr lang="en-GB" b="1" i="0" dirty="0" err="1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ScopedValue</a:t>
            </a:r>
            <a:r>
              <a:rPr lang="en-GB" b="1" i="0" dirty="0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GB" sz="2000" b="1" i="0" dirty="0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0" i="0" dirty="0">
                <a:effectLst/>
                <a:latin typeface="-apple-system"/>
              </a:rPr>
              <a:t>represents a new way to store and share </a:t>
            </a:r>
            <a:r>
              <a:rPr lang="en-GB" b="1" i="0" u="sng" dirty="0">
                <a:effectLst/>
                <a:latin typeface="-apple-system"/>
              </a:rPr>
              <a:t>immutable data </a:t>
            </a:r>
            <a:r>
              <a:rPr lang="en-GB" b="0" i="0" dirty="0">
                <a:effectLst/>
                <a:latin typeface="-apple-system"/>
              </a:rPr>
              <a:t>with a bounded lifetime within a thread and its child threads.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33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49FB6-E396-BF1E-CDEC-E7CE86712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Scoped Values</a:t>
            </a:r>
            <a:r>
              <a:rPr lang="en-GB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b="1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(preview)</a:t>
            </a:r>
            <a:endParaRPr lang="en-US" i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0F926-18E0-9B76-EB71-CD051E5B6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46" y="1987127"/>
            <a:ext cx="11239500" cy="3727924"/>
          </a:xfrm>
        </p:spPr>
        <p:txBody>
          <a:bodyPr anchor="ctr">
            <a:normAutofit/>
          </a:bodyPr>
          <a:lstStyle/>
          <a:p>
            <a:r>
              <a:rPr lang="en-GB" sz="3000" dirty="0">
                <a:solidFill>
                  <a:srgbClr val="0033B3"/>
                </a:solidFill>
                <a:effectLst/>
              </a:rPr>
              <a:t>private static final </a:t>
            </a:r>
            <a:r>
              <a:rPr lang="en-GB" sz="3000" dirty="0" err="1">
                <a:solidFill>
                  <a:srgbClr val="000000"/>
                </a:solidFill>
                <a:effectLst/>
              </a:rPr>
              <a:t>ThreadLocal</a:t>
            </a:r>
            <a:r>
              <a:rPr lang="en-GB" sz="3000" dirty="0">
                <a:solidFill>
                  <a:srgbClr val="080808"/>
                </a:solidFill>
                <a:effectLst/>
              </a:rPr>
              <a:t>&lt;</a:t>
            </a:r>
            <a:r>
              <a:rPr lang="en-GB" sz="3000" dirty="0">
                <a:solidFill>
                  <a:srgbClr val="000000"/>
                </a:solidFill>
                <a:effectLst/>
              </a:rPr>
              <a:t>String</a:t>
            </a:r>
            <a:r>
              <a:rPr lang="en-GB" sz="3000" dirty="0">
                <a:solidFill>
                  <a:srgbClr val="080808"/>
                </a:solidFill>
                <a:effectLst/>
              </a:rPr>
              <a:t>&gt; </a:t>
            </a:r>
            <a:r>
              <a:rPr lang="en-GB" sz="3000" i="1" dirty="0">
                <a:solidFill>
                  <a:srgbClr val="871094"/>
                </a:solidFill>
                <a:effectLst/>
              </a:rPr>
              <a:t>USER </a:t>
            </a:r>
            <a:r>
              <a:rPr lang="en-GB" sz="3000" dirty="0">
                <a:solidFill>
                  <a:srgbClr val="080808"/>
                </a:solidFill>
                <a:effectLst/>
              </a:rPr>
              <a:t>= 								                       </a:t>
            </a:r>
            <a:r>
              <a:rPr lang="en-GB" sz="3000" dirty="0" err="1">
                <a:solidFill>
                  <a:srgbClr val="000000"/>
                </a:solidFill>
                <a:effectLst/>
              </a:rPr>
              <a:t>ThreadLocal</a:t>
            </a:r>
            <a:r>
              <a:rPr lang="en-GB" sz="3000" dirty="0" err="1">
                <a:solidFill>
                  <a:srgbClr val="080808"/>
                </a:solidFill>
                <a:effectLst/>
              </a:rPr>
              <a:t>.</a:t>
            </a:r>
            <a:r>
              <a:rPr lang="en-GB" sz="3000" i="1" dirty="0" err="1">
                <a:solidFill>
                  <a:srgbClr val="080808"/>
                </a:solidFill>
                <a:effectLst/>
              </a:rPr>
              <a:t>withInitial</a:t>
            </a:r>
            <a:r>
              <a:rPr lang="en-GB" sz="3000" dirty="0">
                <a:solidFill>
                  <a:srgbClr val="080808"/>
                </a:solidFill>
                <a:effectLst/>
              </a:rPr>
              <a:t>(“Jimmy);</a:t>
            </a:r>
          </a:p>
          <a:p>
            <a:endParaRPr lang="en-GB" sz="3000" dirty="0">
              <a:solidFill>
                <a:srgbClr val="0033B3"/>
              </a:solidFill>
              <a:effectLst/>
            </a:endParaRPr>
          </a:p>
          <a:p>
            <a:r>
              <a:rPr lang="en-GB" sz="3000" dirty="0">
                <a:solidFill>
                  <a:srgbClr val="0033B3"/>
                </a:solidFill>
                <a:effectLst/>
              </a:rPr>
              <a:t>private static final </a:t>
            </a:r>
            <a:r>
              <a:rPr lang="en-GB" sz="3000" dirty="0" err="1">
                <a:solidFill>
                  <a:srgbClr val="000000"/>
                </a:solidFill>
                <a:effectLst/>
              </a:rPr>
              <a:t>ScopedValue</a:t>
            </a:r>
            <a:r>
              <a:rPr lang="en-GB" sz="3000" dirty="0">
                <a:solidFill>
                  <a:srgbClr val="080808"/>
                </a:solidFill>
                <a:effectLst/>
              </a:rPr>
              <a:t>&lt;</a:t>
            </a:r>
            <a:r>
              <a:rPr lang="en-GB" sz="3000" dirty="0">
                <a:solidFill>
                  <a:srgbClr val="000000"/>
                </a:solidFill>
                <a:effectLst/>
              </a:rPr>
              <a:t>String</a:t>
            </a:r>
            <a:r>
              <a:rPr lang="en-GB" sz="3000" dirty="0">
                <a:solidFill>
                  <a:srgbClr val="080808"/>
                </a:solidFill>
                <a:effectLst/>
              </a:rPr>
              <a:t>&gt; </a:t>
            </a:r>
            <a:r>
              <a:rPr lang="en-GB" sz="3000" i="1" dirty="0">
                <a:solidFill>
                  <a:srgbClr val="871094"/>
                </a:solidFill>
                <a:effectLst/>
              </a:rPr>
              <a:t>USER </a:t>
            </a:r>
            <a:r>
              <a:rPr lang="en-GB" sz="3000" dirty="0">
                <a:solidFill>
                  <a:srgbClr val="080808"/>
                </a:solidFill>
                <a:effectLst/>
              </a:rPr>
              <a:t>=          </a:t>
            </a:r>
          </a:p>
          <a:p>
            <a:pPr marL="0" indent="0">
              <a:buNone/>
            </a:pPr>
            <a:r>
              <a:rPr lang="en-GB" sz="3000" dirty="0">
                <a:solidFill>
                  <a:srgbClr val="080808"/>
                </a:solidFill>
              </a:rPr>
              <a:t>                                                           </a:t>
            </a:r>
            <a:r>
              <a:rPr lang="en-GB" sz="3000" dirty="0" err="1">
                <a:solidFill>
                  <a:srgbClr val="000000"/>
                </a:solidFill>
                <a:effectLst/>
              </a:rPr>
              <a:t>ScopedValue</a:t>
            </a:r>
            <a:r>
              <a:rPr lang="en-GB" sz="3000" dirty="0" err="1">
                <a:solidFill>
                  <a:srgbClr val="080808"/>
                </a:solidFill>
                <a:effectLst/>
              </a:rPr>
              <a:t>.</a:t>
            </a:r>
            <a:r>
              <a:rPr lang="en-GB" sz="3000" i="1" dirty="0" err="1">
                <a:solidFill>
                  <a:srgbClr val="080808"/>
                </a:solidFill>
                <a:effectLst/>
              </a:rPr>
              <a:t>newInstance</a:t>
            </a:r>
            <a:r>
              <a:rPr lang="en-GB" sz="3000" dirty="0">
                <a:solidFill>
                  <a:srgbClr val="080808"/>
                </a:solidFill>
                <a:effectLst/>
              </a:rPr>
              <a:t>();</a:t>
            </a:r>
          </a:p>
          <a:p>
            <a:pPr marL="0" indent="0">
              <a:buNone/>
            </a:pPr>
            <a:r>
              <a:rPr lang="en-GB" sz="3000" dirty="0" err="1">
                <a:solidFill>
                  <a:srgbClr val="000000"/>
                </a:solidFill>
                <a:effectLst/>
              </a:rPr>
              <a:t>ScopedValue</a:t>
            </a:r>
            <a:r>
              <a:rPr lang="en-GB" sz="3000" dirty="0" err="1">
                <a:solidFill>
                  <a:srgbClr val="080808"/>
                </a:solidFill>
                <a:effectLst/>
              </a:rPr>
              <a:t>.</a:t>
            </a:r>
            <a:r>
              <a:rPr lang="en-GB" sz="3000" i="1" dirty="0" err="1">
                <a:solidFill>
                  <a:srgbClr val="080808"/>
                </a:solidFill>
                <a:effectLst/>
              </a:rPr>
              <a:t>where</a:t>
            </a:r>
            <a:r>
              <a:rPr lang="en-GB" sz="3000" dirty="0">
                <a:solidFill>
                  <a:srgbClr val="080808"/>
                </a:solidFill>
                <a:effectLst/>
              </a:rPr>
              <a:t>(</a:t>
            </a:r>
            <a:r>
              <a:rPr lang="en-GB" sz="3000" dirty="0" err="1">
                <a:solidFill>
                  <a:srgbClr val="080808"/>
                </a:solidFill>
                <a:effectLst/>
              </a:rPr>
              <a:t>USER,</a:t>
            </a:r>
            <a:r>
              <a:rPr lang="en-GB" sz="3000" dirty="0" err="1">
                <a:solidFill>
                  <a:srgbClr val="067D17"/>
                </a:solidFill>
                <a:effectLst/>
              </a:rPr>
              <a:t>"Jimmy</a:t>
            </a:r>
            <a:r>
              <a:rPr lang="en-GB" sz="3000" dirty="0">
                <a:solidFill>
                  <a:srgbClr val="067D17"/>
                </a:solidFill>
                <a:effectLst/>
              </a:rPr>
              <a:t>"</a:t>
            </a:r>
            <a:r>
              <a:rPr lang="en-GB" sz="3000" dirty="0">
                <a:solidFill>
                  <a:srgbClr val="080808"/>
                </a:solidFill>
                <a:effectLst/>
              </a:rPr>
              <a:t>)</a:t>
            </a:r>
            <a:br>
              <a:rPr lang="en-GB" sz="3000" dirty="0">
                <a:solidFill>
                  <a:srgbClr val="080808"/>
                </a:solidFill>
                <a:effectLst/>
              </a:rPr>
            </a:br>
            <a:r>
              <a:rPr lang="en-GB" sz="3000" dirty="0">
                <a:solidFill>
                  <a:srgbClr val="080808"/>
                </a:solidFill>
                <a:effectLst/>
              </a:rPr>
              <a:t>   .run(() -&gt; </a:t>
            </a:r>
            <a:r>
              <a:rPr lang="en-GB" sz="3000" dirty="0" err="1">
                <a:solidFill>
                  <a:srgbClr val="000000"/>
                </a:solidFill>
                <a:effectLst/>
              </a:rPr>
              <a:t>System</a:t>
            </a:r>
            <a:r>
              <a:rPr lang="en-GB" sz="3000" dirty="0" err="1">
                <a:solidFill>
                  <a:srgbClr val="080808"/>
                </a:solidFill>
                <a:effectLst/>
              </a:rPr>
              <a:t>.</a:t>
            </a:r>
            <a:r>
              <a:rPr lang="en-GB" sz="3000" i="1" dirty="0" err="1">
                <a:solidFill>
                  <a:srgbClr val="871094"/>
                </a:solidFill>
                <a:effectLst/>
              </a:rPr>
              <a:t>out</a:t>
            </a:r>
            <a:r>
              <a:rPr lang="en-GB" sz="3000" dirty="0" err="1">
                <a:solidFill>
                  <a:srgbClr val="080808"/>
                </a:solidFill>
                <a:effectLst/>
              </a:rPr>
              <a:t>.println</a:t>
            </a:r>
            <a:r>
              <a:rPr lang="en-GB" sz="3000" dirty="0">
                <a:solidFill>
                  <a:srgbClr val="080808"/>
                </a:solidFill>
                <a:effectLst/>
              </a:rPr>
              <a:t>(</a:t>
            </a:r>
            <a:r>
              <a:rPr lang="en-GB" sz="3000" i="1" dirty="0" err="1">
                <a:solidFill>
                  <a:srgbClr val="871094"/>
                </a:solidFill>
                <a:effectLst/>
              </a:rPr>
              <a:t>STR</a:t>
            </a:r>
            <a:r>
              <a:rPr lang="en-GB" sz="3000" dirty="0" err="1">
                <a:solidFill>
                  <a:srgbClr val="080808"/>
                </a:solidFill>
                <a:effectLst/>
              </a:rPr>
              <a:t>.</a:t>
            </a:r>
            <a:r>
              <a:rPr lang="en-GB" sz="3000" dirty="0" err="1">
                <a:solidFill>
                  <a:srgbClr val="067D17"/>
                </a:solidFill>
                <a:effectLst/>
              </a:rPr>
              <a:t>"Welcome</a:t>
            </a:r>
            <a:r>
              <a:rPr lang="en-GB" sz="3000" dirty="0">
                <a:solidFill>
                  <a:srgbClr val="067D17"/>
                </a:solidFill>
                <a:effectLst/>
              </a:rPr>
              <a:t> to \{</a:t>
            </a:r>
            <a:r>
              <a:rPr lang="en-GB" sz="3000" dirty="0" err="1">
                <a:solidFill>
                  <a:srgbClr val="080808"/>
                </a:solidFill>
                <a:effectLst/>
              </a:rPr>
              <a:t>USER.get</a:t>
            </a:r>
            <a:r>
              <a:rPr lang="en-GB" sz="3000" dirty="0">
                <a:solidFill>
                  <a:srgbClr val="080808"/>
                </a:solidFill>
                <a:effectLst/>
              </a:rPr>
              <a:t>()</a:t>
            </a:r>
            <a:r>
              <a:rPr lang="en-GB" sz="3000" dirty="0">
                <a:solidFill>
                  <a:srgbClr val="067D17"/>
                </a:solidFill>
                <a:effectLst/>
              </a:rPr>
              <a:t>}"</a:t>
            </a:r>
            <a:r>
              <a:rPr lang="en-GB" sz="3000" dirty="0">
                <a:solidFill>
                  <a:srgbClr val="080808"/>
                </a:solidFill>
                <a:effectLst/>
              </a:rPr>
              <a:t>));</a:t>
            </a:r>
          </a:p>
          <a:p>
            <a:pPr algn="l"/>
            <a:endParaRPr lang="en-US" sz="3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72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0EED73-1494-4E89-869B-E501A02B2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9D7A3A2-205A-4FD7-89D2-24FA8A54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934" y="0"/>
            <a:ext cx="11377066" cy="4001047"/>
          </a:xfrm>
          <a:custGeom>
            <a:avLst/>
            <a:gdLst>
              <a:gd name="connsiteX0" fmla="*/ 914840 w 11377066"/>
              <a:gd name="connsiteY0" fmla="*/ 0 h 3343806"/>
              <a:gd name="connsiteX1" fmla="*/ 11365513 w 11377066"/>
              <a:gd name="connsiteY1" fmla="*/ 0 h 3343806"/>
              <a:gd name="connsiteX2" fmla="*/ 11365513 w 11377066"/>
              <a:gd name="connsiteY2" fmla="*/ 846735 h 3343806"/>
              <a:gd name="connsiteX3" fmla="*/ 11050704 w 11377066"/>
              <a:gd name="connsiteY3" fmla="*/ 1046017 h 3343806"/>
              <a:gd name="connsiteX4" fmla="*/ 11195112 w 11377066"/>
              <a:gd name="connsiteY4" fmla="*/ 1103780 h 3343806"/>
              <a:gd name="connsiteX5" fmla="*/ 10553944 w 11377066"/>
              <a:gd name="connsiteY5" fmla="*/ 1441695 h 3343806"/>
              <a:gd name="connsiteX6" fmla="*/ 11148902 w 11377066"/>
              <a:gd name="connsiteY6" fmla="*/ 1383932 h 3343806"/>
              <a:gd name="connsiteX7" fmla="*/ 11117132 w 11377066"/>
              <a:gd name="connsiteY7" fmla="*/ 1430142 h 3343806"/>
              <a:gd name="connsiteX8" fmla="*/ 11085363 w 11377066"/>
              <a:gd name="connsiteY8" fmla="*/ 1476352 h 3343806"/>
              <a:gd name="connsiteX9" fmla="*/ 11365513 w 11377066"/>
              <a:gd name="connsiteY9" fmla="*/ 1447471 h 3343806"/>
              <a:gd name="connsiteX10" fmla="*/ 11365513 w 11377066"/>
              <a:gd name="connsiteY10" fmla="*/ 1496569 h 3343806"/>
              <a:gd name="connsiteX11" fmla="*/ 11278869 w 11377066"/>
              <a:gd name="connsiteY11" fmla="*/ 1554332 h 3343806"/>
              <a:gd name="connsiteX12" fmla="*/ 11365513 w 11377066"/>
              <a:gd name="connsiteY12" fmla="*/ 1539891 h 3343806"/>
              <a:gd name="connsiteX13" fmla="*/ 11377066 w 11377066"/>
              <a:gd name="connsiteY13" fmla="*/ 1539891 h 3343806"/>
              <a:gd name="connsiteX14" fmla="*/ 11377066 w 11377066"/>
              <a:gd name="connsiteY14" fmla="*/ 1765167 h 3343806"/>
              <a:gd name="connsiteX15" fmla="*/ 4624577 w 11377066"/>
              <a:gd name="connsiteY15" fmla="*/ 3342096 h 3343806"/>
              <a:gd name="connsiteX16" fmla="*/ 4000738 w 11377066"/>
              <a:gd name="connsiteY16" fmla="*/ 3313214 h 3343806"/>
              <a:gd name="connsiteX17" fmla="*/ 3853443 w 11377066"/>
              <a:gd name="connsiteY17" fmla="*/ 3217905 h 3343806"/>
              <a:gd name="connsiteX18" fmla="*/ 4003625 w 11377066"/>
              <a:gd name="connsiteY18" fmla="*/ 3171695 h 3343806"/>
              <a:gd name="connsiteX19" fmla="*/ 4465729 w 11377066"/>
              <a:gd name="connsiteY19" fmla="*/ 3024399 h 3343806"/>
              <a:gd name="connsiteX20" fmla="*/ 4015179 w 11377066"/>
              <a:gd name="connsiteY20" fmla="*/ 3047505 h 3343806"/>
              <a:gd name="connsiteX21" fmla="*/ 4656346 w 11377066"/>
              <a:gd name="connsiteY21" fmla="*/ 2926202 h 3343806"/>
              <a:gd name="connsiteX22" fmla="*/ 4841188 w 11377066"/>
              <a:gd name="connsiteY22" fmla="*/ 2862663 h 3343806"/>
              <a:gd name="connsiteX23" fmla="*/ 4659236 w 11377066"/>
              <a:gd name="connsiteY23" fmla="*/ 2836670 h 3343806"/>
              <a:gd name="connsiteX24" fmla="*/ 3778351 w 11377066"/>
              <a:gd name="connsiteY24" fmla="*/ 2914650 h 3343806"/>
              <a:gd name="connsiteX25" fmla="*/ 3694595 w 11377066"/>
              <a:gd name="connsiteY25" fmla="*/ 2923314 h 3343806"/>
              <a:gd name="connsiteX26" fmla="*/ 3119852 w 11377066"/>
              <a:gd name="connsiteY26" fmla="*/ 2862663 h 3343806"/>
              <a:gd name="connsiteX27" fmla="*/ 3440437 w 11377066"/>
              <a:gd name="connsiteY27" fmla="*/ 2799124 h 3343806"/>
              <a:gd name="connsiteX28" fmla="*/ 3070753 w 11377066"/>
              <a:gd name="connsiteY28" fmla="*/ 2761578 h 3343806"/>
              <a:gd name="connsiteX29" fmla="*/ 2623091 w 11377066"/>
              <a:gd name="connsiteY29" fmla="*/ 2726920 h 3343806"/>
              <a:gd name="connsiteX30" fmla="*/ 2160987 w 11377066"/>
              <a:gd name="connsiteY30" fmla="*/ 2611394 h 3343806"/>
              <a:gd name="connsiteX31" fmla="*/ 1837515 w 11377066"/>
              <a:gd name="connsiteY31" fmla="*/ 2573848 h 3343806"/>
              <a:gd name="connsiteX32" fmla="*/ 1869284 w 11377066"/>
              <a:gd name="connsiteY32" fmla="*/ 2472763 h 3343806"/>
              <a:gd name="connsiteX33" fmla="*/ 1808633 w 11377066"/>
              <a:gd name="connsiteY33" fmla="*/ 2386119 h 3343806"/>
              <a:gd name="connsiteX34" fmla="*/ 2354493 w 11377066"/>
              <a:gd name="connsiteY34" fmla="*/ 2342797 h 3343806"/>
              <a:gd name="connsiteX35" fmla="*/ 2146546 w 11377066"/>
              <a:gd name="connsiteY35" fmla="*/ 2328356 h 3343806"/>
              <a:gd name="connsiteX36" fmla="*/ 2054126 w 11377066"/>
              <a:gd name="connsiteY36" fmla="*/ 2285034 h 3343806"/>
              <a:gd name="connsiteX37" fmla="*/ 2132106 w 11377066"/>
              <a:gd name="connsiteY37" fmla="*/ 2238823 h 3343806"/>
              <a:gd name="connsiteX38" fmla="*/ 2478684 w 11377066"/>
              <a:gd name="connsiteY38" fmla="*/ 2085751 h 3343806"/>
              <a:gd name="connsiteX39" fmla="*/ 1511154 w 11377066"/>
              <a:gd name="connsiteY39" fmla="*/ 2094416 h 3343806"/>
              <a:gd name="connsiteX40" fmla="*/ 1638232 w 11377066"/>
              <a:gd name="connsiteY40" fmla="*/ 2042429 h 3343806"/>
              <a:gd name="connsiteX41" fmla="*/ 2972556 w 11377066"/>
              <a:gd name="connsiteY41" fmla="*/ 1718957 h 3343806"/>
              <a:gd name="connsiteX42" fmla="*/ 3238266 w 11377066"/>
              <a:gd name="connsiteY42" fmla="*/ 1678523 h 3343806"/>
              <a:gd name="connsiteX43" fmla="*/ 2522005 w 11377066"/>
              <a:gd name="connsiteY43" fmla="*/ 1664082 h 3343806"/>
              <a:gd name="connsiteX44" fmla="*/ 1421621 w 11377066"/>
              <a:gd name="connsiteY44" fmla="*/ 1522563 h 3343806"/>
              <a:gd name="connsiteX45" fmla="*/ 1525595 w 11377066"/>
              <a:gd name="connsiteY45" fmla="*/ 1392596 h 3343806"/>
              <a:gd name="connsiteX46" fmla="*/ 982623 w 11377066"/>
              <a:gd name="connsiteY46" fmla="*/ 1415701 h 3343806"/>
              <a:gd name="connsiteX47" fmla="*/ 1231003 w 11377066"/>
              <a:gd name="connsiteY47" fmla="*/ 1314616 h 3343806"/>
              <a:gd name="connsiteX48" fmla="*/ 1025945 w 11377066"/>
              <a:gd name="connsiteY48" fmla="*/ 1297287 h 3343806"/>
              <a:gd name="connsiteX49" fmla="*/ 841104 w 11377066"/>
              <a:gd name="connsiteY49" fmla="*/ 1225083 h 3343806"/>
              <a:gd name="connsiteX50" fmla="*/ 1612239 w 11377066"/>
              <a:gd name="connsiteY50" fmla="*/ 1112445 h 3343806"/>
              <a:gd name="connsiteX51" fmla="*/ 1814409 w 11377066"/>
              <a:gd name="connsiteY51" fmla="*/ 1008471 h 3343806"/>
              <a:gd name="connsiteX52" fmla="*/ 1932824 w 11377066"/>
              <a:gd name="connsiteY52" fmla="*/ 979590 h 3343806"/>
              <a:gd name="connsiteX53" fmla="*/ 2083007 w 11377066"/>
              <a:gd name="connsiteY53" fmla="*/ 936268 h 3343806"/>
              <a:gd name="connsiteX54" fmla="*/ 1947265 w 11377066"/>
              <a:gd name="connsiteY54" fmla="*/ 924715 h 3343806"/>
              <a:gd name="connsiteX55" fmla="*/ 1271438 w 11377066"/>
              <a:gd name="connsiteY55" fmla="*/ 895834 h 3343806"/>
              <a:gd name="connsiteX56" fmla="*/ 659150 w 11377066"/>
              <a:gd name="connsiteY56" fmla="*/ 907386 h 3343806"/>
              <a:gd name="connsiteX57" fmla="*/ 780453 w 11377066"/>
              <a:gd name="connsiteY57" fmla="*/ 846735 h 3343806"/>
              <a:gd name="connsiteX58" fmla="*/ 841104 w 11377066"/>
              <a:gd name="connsiteY58" fmla="*/ 788972 h 3343806"/>
              <a:gd name="connsiteX59" fmla="*/ 448316 w 11377066"/>
              <a:gd name="connsiteY59" fmla="*/ 659006 h 3343806"/>
              <a:gd name="connsiteX60" fmla="*/ 910419 w 11377066"/>
              <a:gd name="connsiteY60" fmla="*/ 569473 h 3343806"/>
              <a:gd name="connsiteX61" fmla="*/ 604275 w 11377066"/>
              <a:gd name="connsiteY61" fmla="*/ 514598 h 3343806"/>
              <a:gd name="connsiteX62" fmla="*/ 15093 w 11377066"/>
              <a:gd name="connsiteY62" fmla="*/ 352862 h 3343806"/>
              <a:gd name="connsiteX63" fmla="*/ 430987 w 11377066"/>
              <a:gd name="connsiteY63" fmla="*/ 136251 h 3343806"/>
              <a:gd name="connsiteX64" fmla="*/ 874092 w 11377066"/>
              <a:gd name="connsiteY64" fmla="*/ 17656 h 334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377066" h="3343806">
                <a:moveTo>
                  <a:pt x="914840" y="0"/>
                </a:moveTo>
                <a:lnTo>
                  <a:pt x="11365513" y="0"/>
                </a:lnTo>
                <a:lnTo>
                  <a:pt x="11365513" y="846735"/>
                </a:lnTo>
                <a:cubicBezTo>
                  <a:pt x="11273092" y="924715"/>
                  <a:pt x="11163343" y="985366"/>
                  <a:pt x="11050704" y="1046017"/>
                </a:cubicBezTo>
                <a:cubicBezTo>
                  <a:pt x="11088251" y="1089339"/>
                  <a:pt x="11169119" y="1037353"/>
                  <a:pt x="11195112" y="1103780"/>
                </a:cubicBezTo>
                <a:cubicBezTo>
                  <a:pt x="10987166" y="1216419"/>
                  <a:pt x="10796548" y="1357938"/>
                  <a:pt x="10553944" y="1441695"/>
                </a:cubicBezTo>
                <a:cubicBezTo>
                  <a:pt x="10753226" y="1381043"/>
                  <a:pt x="10952508" y="1409925"/>
                  <a:pt x="11148902" y="1383932"/>
                </a:cubicBezTo>
                <a:cubicBezTo>
                  <a:pt x="11174895" y="1418589"/>
                  <a:pt x="11131573" y="1418589"/>
                  <a:pt x="11117132" y="1430142"/>
                </a:cubicBezTo>
                <a:cubicBezTo>
                  <a:pt x="11102692" y="1441695"/>
                  <a:pt x="11082474" y="1450359"/>
                  <a:pt x="11085363" y="1476352"/>
                </a:cubicBezTo>
                <a:cubicBezTo>
                  <a:pt x="11174895" y="1487905"/>
                  <a:pt x="11273092" y="1447471"/>
                  <a:pt x="11365513" y="1447471"/>
                </a:cubicBezTo>
                <a:lnTo>
                  <a:pt x="11365513" y="1496569"/>
                </a:lnTo>
                <a:cubicBezTo>
                  <a:pt x="11333743" y="1513898"/>
                  <a:pt x="11293310" y="1519674"/>
                  <a:pt x="11278869" y="1554332"/>
                </a:cubicBezTo>
                <a:cubicBezTo>
                  <a:pt x="11307750" y="1548556"/>
                  <a:pt x="11336632" y="1545668"/>
                  <a:pt x="11365513" y="1539891"/>
                </a:cubicBezTo>
                <a:lnTo>
                  <a:pt x="11377066" y="1539891"/>
                </a:lnTo>
                <a:lnTo>
                  <a:pt x="11377066" y="1765167"/>
                </a:lnTo>
                <a:cubicBezTo>
                  <a:pt x="9482441" y="3362313"/>
                  <a:pt x="4945162" y="3324767"/>
                  <a:pt x="4624577" y="3342096"/>
                </a:cubicBezTo>
                <a:cubicBezTo>
                  <a:pt x="4523492" y="3347872"/>
                  <a:pt x="4098935" y="3339207"/>
                  <a:pt x="4000738" y="3313214"/>
                </a:cubicBezTo>
                <a:cubicBezTo>
                  <a:pt x="3867883" y="3281444"/>
                  <a:pt x="3853443" y="3217905"/>
                  <a:pt x="3853443" y="3217905"/>
                </a:cubicBezTo>
                <a:cubicBezTo>
                  <a:pt x="3853443" y="3217905"/>
                  <a:pt x="3919869" y="3191912"/>
                  <a:pt x="4003625" y="3171695"/>
                </a:cubicBezTo>
                <a:cubicBezTo>
                  <a:pt x="4165361" y="3131261"/>
                  <a:pt x="4298217" y="3056169"/>
                  <a:pt x="4465729" y="3024399"/>
                </a:cubicBezTo>
                <a:cubicBezTo>
                  <a:pt x="4315546" y="3033064"/>
                  <a:pt x="4165361" y="3038840"/>
                  <a:pt x="4015179" y="3047505"/>
                </a:cubicBezTo>
                <a:cubicBezTo>
                  <a:pt x="4223124" y="2969524"/>
                  <a:pt x="4442625" y="2957972"/>
                  <a:pt x="4656346" y="2926202"/>
                </a:cubicBezTo>
                <a:cubicBezTo>
                  <a:pt x="4725662" y="2917538"/>
                  <a:pt x="4841188" y="2943531"/>
                  <a:pt x="4841188" y="2862663"/>
                </a:cubicBezTo>
                <a:cubicBezTo>
                  <a:pt x="4838300" y="2810676"/>
                  <a:pt x="4725662" y="2833782"/>
                  <a:pt x="4659236" y="2836670"/>
                </a:cubicBezTo>
                <a:cubicBezTo>
                  <a:pt x="4364644" y="2845334"/>
                  <a:pt x="4072941" y="2882880"/>
                  <a:pt x="3778351" y="2914650"/>
                </a:cubicBezTo>
                <a:cubicBezTo>
                  <a:pt x="3749468" y="2917538"/>
                  <a:pt x="3714811" y="2931979"/>
                  <a:pt x="3694595" y="2923314"/>
                </a:cubicBezTo>
                <a:cubicBezTo>
                  <a:pt x="3527082" y="2865551"/>
                  <a:pt x="3336463" y="2879992"/>
                  <a:pt x="3119852" y="2862663"/>
                </a:cubicBezTo>
                <a:cubicBezTo>
                  <a:pt x="3238266" y="2796236"/>
                  <a:pt x="3339351" y="2842446"/>
                  <a:pt x="3440437" y="2799124"/>
                </a:cubicBezTo>
                <a:cubicBezTo>
                  <a:pt x="3316246" y="2752913"/>
                  <a:pt x="3189168" y="2773131"/>
                  <a:pt x="3070753" y="2761578"/>
                </a:cubicBezTo>
                <a:cubicBezTo>
                  <a:pt x="2984109" y="2752913"/>
                  <a:pt x="2672189" y="2741361"/>
                  <a:pt x="2623091" y="2726920"/>
                </a:cubicBezTo>
                <a:cubicBezTo>
                  <a:pt x="2472907" y="2683598"/>
                  <a:pt x="2293842" y="2689374"/>
                  <a:pt x="2160987" y="2611394"/>
                </a:cubicBezTo>
                <a:cubicBezTo>
                  <a:pt x="2065678" y="2556519"/>
                  <a:pt x="1938600" y="2602730"/>
                  <a:pt x="1837515" y="2573848"/>
                </a:cubicBezTo>
                <a:cubicBezTo>
                  <a:pt x="1794192" y="2533414"/>
                  <a:pt x="1854843" y="2504533"/>
                  <a:pt x="1869284" y="2472763"/>
                </a:cubicBezTo>
                <a:cubicBezTo>
                  <a:pt x="1889502" y="2432329"/>
                  <a:pt x="1834626" y="2423665"/>
                  <a:pt x="1808633" y="2386119"/>
                </a:cubicBezTo>
                <a:cubicBezTo>
                  <a:pt x="1987698" y="2389007"/>
                  <a:pt x="2158099" y="2377454"/>
                  <a:pt x="2354493" y="2342797"/>
                </a:cubicBezTo>
                <a:cubicBezTo>
                  <a:pt x="2273625" y="2290810"/>
                  <a:pt x="2204309" y="2339908"/>
                  <a:pt x="2146546" y="2328356"/>
                </a:cubicBezTo>
                <a:cubicBezTo>
                  <a:pt x="2106113" y="2319691"/>
                  <a:pt x="2054126" y="2328356"/>
                  <a:pt x="2054126" y="2285034"/>
                </a:cubicBezTo>
                <a:cubicBezTo>
                  <a:pt x="2054126" y="2250376"/>
                  <a:pt x="2100336" y="2244599"/>
                  <a:pt x="2132106" y="2238823"/>
                </a:cubicBezTo>
                <a:cubicBezTo>
                  <a:pt x="2256296" y="2218606"/>
                  <a:pt x="2377599" y="2192613"/>
                  <a:pt x="2478684" y="2085751"/>
                </a:cubicBezTo>
                <a:cubicBezTo>
                  <a:pt x="2152323" y="2051094"/>
                  <a:pt x="1817297" y="2186837"/>
                  <a:pt x="1511154" y="2094416"/>
                </a:cubicBezTo>
                <a:cubicBezTo>
                  <a:pt x="1537147" y="2033765"/>
                  <a:pt x="1597798" y="2045317"/>
                  <a:pt x="1638232" y="2042429"/>
                </a:cubicBezTo>
                <a:cubicBezTo>
                  <a:pt x="1909718" y="2016436"/>
                  <a:pt x="2825261" y="1701628"/>
                  <a:pt x="2972556" y="1718957"/>
                </a:cubicBezTo>
                <a:cubicBezTo>
                  <a:pt x="3062089" y="1727621"/>
                  <a:pt x="3154510" y="1721845"/>
                  <a:pt x="3238266" y="1678523"/>
                </a:cubicBezTo>
                <a:cubicBezTo>
                  <a:pt x="3339351" y="1626536"/>
                  <a:pt x="2695295" y="1736286"/>
                  <a:pt x="2522005" y="1664082"/>
                </a:cubicBezTo>
                <a:cubicBezTo>
                  <a:pt x="2438249" y="1629424"/>
                  <a:pt x="1730654" y="1528339"/>
                  <a:pt x="1421621" y="1522563"/>
                </a:cubicBezTo>
                <a:cubicBezTo>
                  <a:pt x="1450503" y="1467688"/>
                  <a:pt x="1557364" y="1470576"/>
                  <a:pt x="1525595" y="1392596"/>
                </a:cubicBezTo>
                <a:cubicBezTo>
                  <a:pt x="1358082" y="1386820"/>
                  <a:pt x="1179017" y="1435918"/>
                  <a:pt x="982623" y="1415701"/>
                </a:cubicBezTo>
                <a:cubicBezTo>
                  <a:pt x="1051938" y="1346386"/>
                  <a:pt x="1153023" y="1352162"/>
                  <a:pt x="1231003" y="1314616"/>
                </a:cubicBezTo>
                <a:cubicBezTo>
                  <a:pt x="1170352" y="1262629"/>
                  <a:pt x="1095261" y="1294399"/>
                  <a:pt x="1025945" y="1297287"/>
                </a:cubicBezTo>
                <a:cubicBezTo>
                  <a:pt x="965294" y="1300175"/>
                  <a:pt x="812222" y="1227972"/>
                  <a:pt x="841104" y="1225083"/>
                </a:cubicBezTo>
                <a:cubicBezTo>
                  <a:pt x="1101037" y="1207755"/>
                  <a:pt x="1352306" y="1129775"/>
                  <a:pt x="1612239" y="1112445"/>
                </a:cubicBezTo>
                <a:cubicBezTo>
                  <a:pt x="1698883" y="1106668"/>
                  <a:pt x="1797081" y="1112445"/>
                  <a:pt x="1814409" y="1008471"/>
                </a:cubicBezTo>
                <a:cubicBezTo>
                  <a:pt x="1817297" y="979590"/>
                  <a:pt x="1808633" y="973814"/>
                  <a:pt x="1932824" y="979590"/>
                </a:cubicBezTo>
                <a:cubicBezTo>
                  <a:pt x="1981922" y="982478"/>
                  <a:pt x="2045461" y="982478"/>
                  <a:pt x="2083007" y="936268"/>
                </a:cubicBezTo>
                <a:cubicBezTo>
                  <a:pt x="2045461" y="898722"/>
                  <a:pt x="1990587" y="927603"/>
                  <a:pt x="1947265" y="924715"/>
                </a:cubicBezTo>
                <a:cubicBezTo>
                  <a:pt x="1828850" y="921827"/>
                  <a:pt x="1386963" y="904498"/>
                  <a:pt x="1271438" y="895834"/>
                </a:cubicBezTo>
                <a:cubicBezTo>
                  <a:pt x="1031721" y="875617"/>
                  <a:pt x="901755" y="933380"/>
                  <a:pt x="659150" y="907386"/>
                </a:cubicBezTo>
                <a:cubicBezTo>
                  <a:pt x="734242" y="890057"/>
                  <a:pt x="705361" y="866952"/>
                  <a:pt x="780453" y="846735"/>
                </a:cubicBezTo>
                <a:cubicBezTo>
                  <a:pt x="815110" y="838071"/>
                  <a:pt x="849768" y="820742"/>
                  <a:pt x="841104" y="788972"/>
                </a:cubicBezTo>
                <a:cubicBezTo>
                  <a:pt x="835327" y="757202"/>
                  <a:pt x="396329" y="690775"/>
                  <a:pt x="448316" y="659006"/>
                </a:cubicBezTo>
                <a:cubicBezTo>
                  <a:pt x="592723" y="575249"/>
                  <a:pt x="1020169" y="607019"/>
                  <a:pt x="910419" y="569473"/>
                </a:cubicBezTo>
                <a:cubicBezTo>
                  <a:pt x="742907" y="511710"/>
                  <a:pt x="716913" y="500157"/>
                  <a:pt x="604275" y="514598"/>
                </a:cubicBezTo>
                <a:cubicBezTo>
                  <a:pt x="506079" y="529039"/>
                  <a:pt x="113290" y="349974"/>
                  <a:pt x="15093" y="352862"/>
                </a:cubicBezTo>
                <a:cubicBezTo>
                  <a:pt x="-71551" y="352862"/>
                  <a:pt x="234593" y="211343"/>
                  <a:pt x="430987" y="136251"/>
                </a:cubicBezTo>
                <a:cubicBezTo>
                  <a:pt x="571784" y="82098"/>
                  <a:pt x="732076" y="70184"/>
                  <a:pt x="874092" y="17656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B2E28A-2184-C132-339A-5B5E2747B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735" y="1226962"/>
            <a:ext cx="4482111" cy="3527214"/>
          </a:xfrm>
        </p:spPr>
        <p:txBody>
          <a:bodyPr anchor="t">
            <a:normAutofit/>
          </a:bodyPr>
          <a:lstStyle/>
          <a:p>
            <a:r>
              <a:rPr lang="en-US" b="1" dirty="0"/>
              <a:t>Agenda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6BFDF0B-6325-416D-926F-7141006D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93668" y="5127460"/>
            <a:ext cx="6498333" cy="1730540"/>
          </a:xfrm>
          <a:custGeom>
            <a:avLst/>
            <a:gdLst>
              <a:gd name="connsiteX0" fmla="*/ 2987112 w 6498333"/>
              <a:gd name="connsiteY0" fmla="*/ 1730384 h 1730540"/>
              <a:gd name="connsiteX1" fmla="*/ 3113423 w 6498333"/>
              <a:gd name="connsiteY1" fmla="*/ 1728494 h 1730540"/>
              <a:gd name="connsiteX2" fmla="*/ 6436159 w 6498333"/>
              <a:gd name="connsiteY2" fmla="*/ 1396018 h 1730540"/>
              <a:gd name="connsiteX3" fmla="*/ 6498333 w 6498333"/>
              <a:gd name="connsiteY3" fmla="*/ 1381988 h 1730540"/>
              <a:gd name="connsiteX4" fmla="*/ 6498333 w 6498333"/>
              <a:gd name="connsiteY4" fmla="*/ 0 h 1730540"/>
              <a:gd name="connsiteX5" fmla="*/ 723703 w 6498333"/>
              <a:gd name="connsiteY5" fmla="*/ 0 h 1730540"/>
              <a:gd name="connsiteX6" fmla="*/ 629735 w 6498333"/>
              <a:gd name="connsiteY6" fmla="*/ 31770 h 1730540"/>
              <a:gd name="connsiteX7" fmla="*/ 127078 w 6498333"/>
              <a:gd name="connsiteY7" fmla="*/ 173371 h 1730540"/>
              <a:gd name="connsiteX8" fmla="*/ 0 w 6498333"/>
              <a:gd name="connsiteY8" fmla="*/ 235577 h 1730540"/>
              <a:gd name="connsiteX9" fmla="*/ 967530 w 6498333"/>
              <a:gd name="connsiteY9" fmla="*/ 225208 h 1730540"/>
              <a:gd name="connsiteX10" fmla="*/ 620954 w 6498333"/>
              <a:gd name="connsiteY10" fmla="*/ 408367 h 1730540"/>
              <a:gd name="connsiteX11" fmla="*/ 542972 w 6498333"/>
              <a:gd name="connsiteY11" fmla="*/ 463661 h 1730540"/>
              <a:gd name="connsiteX12" fmla="*/ 635392 w 6498333"/>
              <a:gd name="connsiteY12" fmla="*/ 515499 h 1730540"/>
              <a:gd name="connsiteX13" fmla="*/ 843339 w 6498333"/>
              <a:gd name="connsiteY13" fmla="*/ 532778 h 1730540"/>
              <a:gd name="connsiteX14" fmla="*/ 297479 w 6498333"/>
              <a:gd name="connsiteY14" fmla="*/ 584615 h 1730540"/>
              <a:gd name="connsiteX15" fmla="*/ 358130 w 6498333"/>
              <a:gd name="connsiteY15" fmla="*/ 688289 h 1730540"/>
              <a:gd name="connsiteX16" fmla="*/ 326361 w 6498333"/>
              <a:gd name="connsiteY16" fmla="*/ 809243 h 1730540"/>
              <a:gd name="connsiteX17" fmla="*/ 649833 w 6498333"/>
              <a:gd name="connsiteY17" fmla="*/ 854169 h 1730540"/>
              <a:gd name="connsiteX18" fmla="*/ 1111937 w 6498333"/>
              <a:gd name="connsiteY18" fmla="*/ 992402 h 1730540"/>
              <a:gd name="connsiteX19" fmla="*/ 1559599 w 6498333"/>
              <a:gd name="connsiteY19" fmla="*/ 1033872 h 1730540"/>
              <a:gd name="connsiteX20" fmla="*/ 1929284 w 6498333"/>
              <a:gd name="connsiteY20" fmla="*/ 1078798 h 1730540"/>
              <a:gd name="connsiteX21" fmla="*/ 1608698 w 6498333"/>
              <a:gd name="connsiteY21" fmla="*/ 1154826 h 1730540"/>
              <a:gd name="connsiteX22" fmla="*/ 2183442 w 6498333"/>
              <a:gd name="connsiteY22" fmla="*/ 1227398 h 1730540"/>
              <a:gd name="connsiteX23" fmla="*/ 2267197 w 6498333"/>
              <a:gd name="connsiteY23" fmla="*/ 1217031 h 1730540"/>
              <a:gd name="connsiteX24" fmla="*/ 3148082 w 6498333"/>
              <a:gd name="connsiteY24" fmla="*/ 1123724 h 1730540"/>
              <a:gd name="connsiteX25" fmla="*/ 3330034 w 6498333"/>
              <a:gd name="connsiteY25" fmla="*/ 1154826 h 1730540"/>
              <a:gd name="connsiteX26" fmla="*/ 3145192 w 6498333"/>
              <a:gd name="connsiteY26" fmla="*/ 1230854 h 1730540"/>
              <a:gd name="connsiteX27" fmla="*/ 2504025 w 6498333"/>
              <a:gd name="connsiteY27" fmla="*/ 1376000 h 1730540"/>
              <a:gd name="connsiteX28" fmla="*/ 2954575 w 6498333"/>
              <a:gd name="connsiteY28" fmla="*/ 1348352 h 1730540"/>
              <a:gd name="connsiteX29" fmla="*/ 2492471 w 6498333"/>
              <a:gd name="connsiteY29" fmla="*/ 1524600 h 1730540"/>
              <a:gd name="connsiteX30" fmla="*/ 2342289 w 6498333"/>
              <a:gd name="connsiteY30" fmla="*/ 1579893 h 1730540"/>
              <a:gd name="connsiteX31" fmla="*/ 2489584 w 6498333"/>
              <a:gd name="connsiteY31" fmla="*/ 1693935 h 1730540"/>
              <a:gd name="connsiteX32" fmla="*/ 2987112 w 6498333"/>
              <a:gd name="connsiteY32" fmla="*/ 1730384 h 173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498333" h="1730540">
                <a:moveTo>
                  <a:pt x="2987112" y="1730384"/>
                </a:moveTo>
                <a:cubicBezTo>
                  <a:pt x="3042664" y="1730870"/>
                  <a:pt x="3088152" y="1730222"/>
                  <a:pt x="3113423" y="1728494"/>
                </a:cubicBezTo>
                <a:cubicBezTo>
                  <a:pt x="3293752" y="1716831"/>
                  <a:pt x="4808270" y="1725943"/>
                  <a:pt x="6436159" y="1396018"/>
                </a:cubicBezTo>
                <a:lnTo>
                  <a:pt x="6498333" y="1381988"/>
                </a:lnTo>
                <a:lnTo>
                  <a:pt x="6498333" y="0"/>
                </a:lnTo>
                <a:lnTo>
                  <a:pt x="723703" y="0"/>
                </a:lnTo>
                <a:lnTo>
                  <a:pt x="629735" y="31770"/>
                </a:lnTo>
                <a:cubicBezTo>
                  <a:pt x="421263" y="101447"/>
                  <a:pt x="228886" y="161708"/>
                  <a:pt x="127078" y="173371"/>
                </a:cubicBezTo>
                <a:cubicBezTo>
                  <a:pt x="86644" y="176827"/>
                  <a:pt x="25993" y="163004"/>
                  <a:pt x="0" y="235577"/>
                </a:cubicBezTo>
                <a:cubicBezTo>
                  <a:pt x="306144" y="346163"/>
                  <a:pt x="641170" y="183739"/>
                  <a:pt x="967530" y="225208"/>
                </a:cubicBezTo>
                <a:cubicBezTo>
                  <a:pt x="866445" y="353075"/>
                  <a:pt x="745142" y="384177"/>
                  <a:pt x="620954" y="408367"/>
                </a:cubicBezTo>
                <a:cubicBezTo>
                  <a:pt x="589182" y="415279"/>
                  <a:pt x="542972" y="422191"/>
                  <a:pt x="542972" y="463661"/>
                </a:cubicBezTo>
                <a:cubicBezTo>
                  <a:pt x="542972" y="515499"/>
                  <a:pt x="594959" y="505130"/>
                  <a:pt x="635392" y="515499"/>
                </a:cubicBezTo>
                <a:cubicBezTo>
                  <a:pt x="693155" y="529321"/>
                  <a:pt x="762471" y="470573"/>
                  <a:pt x="843339" y="532778"/>
                </a:cubicBezTo>
                <a:cubicBezTo>
                  <a:pt x="646945" y="574247"/>
                  <a:pt x="476544" y="588071"/>
                  <a:pt x="297479" y="584615"/>
                </a:cubicBezTo>
                <a:cubicBezTo>
                  <a:pt x="323472" y="629541"/>
                  <a:pt x="378348" y="639908"/>
                  <a:pt x="358130" y="688289"/>
                </a:cubicBezTo>
                <a:cubicBezTo>
                  <a:pt x="343689" y="726304"/>
                  <a:pt x="283038" y="760862"/>
                  <a:pt x="326361" y="809243"/>
                </a:cubicBezTo>
                <a:cubicBezTo>
                  <a:pt x="427447" y="843802"/>
                  <a:pt x="554524" y="788508"/>
                  <a:pt x="649833" y="854169"/>
                </a:cubicBezTo>
                <a:cubicBezTo>
                  <a:pt x="782688" y="947476"/>
                  <a:pt x="961753" y="940565"/>
                  <a:pt x="1111937" y="992402"/>
                </a:cubicBezTo>
                <a:cubicBezTo>
                  <a:pt x="1161035" y="1009682"/>
                  <a:pt x="1472955" y="1023504"/>
                  <a:pt x="1559599" y="1033872"/>
                </a:cubicBezTo>
                <a:cubicBezTo>
                  <a:pt x="1678015" y="1047696"/>
                  <a:pt x="1805093" y="1023504"/>
                  <a:pt x="1929284" y="1078798"/>
                </a:cubicBezTo>
                <a:cubicBezTo>
                  <a:pt x="1828198" y="1130635"/>
                  <a:pt x="1727113" y="1075343"/>
                  <a:pt x="1608698" y="1154826"/>
                </a:cubicBezTo>
                <a:cubicBezTo>
                  <a:pt x="1825309" y="1175561"/>
                  <a:pt x="2015928" y="1158282"/>
                  <a:pt x="2183442" y="1227398"/>
                </a:cubicBezTo>
                <a:cubicBezTo>
                  <a:pt x="2203658" y="1237767"/>
                  <a:pt x="2238314" y="1220487"/>
                  <a:pt x="2267197" y="1217031"/>
                </a:cubicBezTo>
                <a:cubicBezTo>
                  <a:pt x="2561787" y="1179017"/>
                  <a:pt x="2853490" y="1134091"/>
                  <a:pt x="3148082" y="1123724"/>
                </a:cubicBezTo>
                <a:cubicBezTo>
                  <a:pt x="3214508" y="1120268"/>
                  <a:pt x="3327146" y="1092621"/>
                  <a:pt x="3330034" y="1154826"/>
                </a:cubicBezTo>
                <a:cubicBezTo>
                  <a:pt x="3330034" y="1251589"/>
                  <a:pt x="3214508" y="1220487"/>
                  <a:pt x="3145192" y="1230854"/>
                </a:cubicBezTo>
                <a:cubicBezTo>
                  <a:pt x="2931471" y="1268869"/>
                  <a:pt x="2711970" y="1282691"/>
                  <a:pt x="2504025" y="1376000"/>
                </a:cubicBezTo>
                <a:cubicBezTo>
                  <a:pt x="2654207" y="1365632"/>
                  <a:pt x="2804392" y="1358720"/>
                  <a:pt x="2954575" y="1348352"/>
                </a:cubicBezTo>
                <a:cubicBezTo>
                  <a:pt x="2787063" y="1386367"/>
                  <a:pt x="2654207" y="1476218"/>
                  <a:pt x="2492471" y="1524600"/>
                </a:cubicBezTo>
                <a:cubicBezTo>
                  <a:pt x="2408715" y="1548791"/>
                  <a:pt x="2342289" y="1579893"/>
                  <a:pt x="2342289" y="1579893"/>
                </a:cubicBezTo>
                <a:cubicBezTo>
                  <a:pt x="2342289" y="1579893"/>
                  <a:pt x="2356730" y="1655921"/>
                  <a:pt x="2489584" y="1693935"/>
                </a:cubicBezTo>
                <a:cubicBezTo>
                  <a:pt x="2563232" y="1717262"/>
                  <a:pt x="2820457" y="1728925"/>
                  <a:pt x="2987112" y="1730384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0C824-7E13-4EDE-A68C-2C35B4FEB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0559" y="2499709"/>
            <a:ext cx="5257804" cy="3929186"/>
          </a:xfrm>
        </p:spPr>
        <p:txBody>
          <a:bodyPr anchor="t"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GB" sz="3200" b="0" i="0" u="none" strike="noStrike" dirty="0">
                <a:effectLst/>
                <a:latin typeface="Lato" panose="020F0502020204030203" pitchFamily="34" charset="0"/>
              </a:rPr>
              <a:t>Maven 4 - what’s new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endParaRPr lang="en-GB" sz="3200" b="0" i="0" u="none" strike="noStrike" dirty="0">
              <a:effectLst/>
              <a:latin typeface="Lato" panose="020F0502020204030203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GB" sz="3200" b="0" i="0" u="none" strike="noStrike" dirty="0">
                <a:effectLst/>
                <a:latin typeface="Lato" panose="020F0502020204030203" pitchFamily="34" charset="0"/>
              </a:rPr>
              <a:t>Java 21 – goodies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GB" sz="3200" b="0" i="0" u="none" strike="noStrike" dirty="0">
              <a:effectLst/>
              <a:latin typeface="Lato" panose="020F0502020204030203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GB" sz="3200" dirty="0">
              <a:latin typeface="Lato" panose="020F0502020204030203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GB" sz="3200" b="0" i="0" u="none" strike="noStrike" dirty="0">
                <a:effectLst/>
                <a:latin typeface="Lato" panose="020F0502020204030203" pitchFamily="34" charset="0"/>
              </a:rPr>
              <a:t>Play time</a:t>
            </a:r>
          </a:p>
        </p:txBody>
      </p:sp>
    </p:spTree>
    <p:extLst>
      <p:ext uri="{BB962C8B-B14F-4D97-AF65-F5344CB8AC3E}">
        <p14:creationId xmlns:p14="http://schemas.microsoft.com/office/powerpoint/2010/main" val="3704788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894347-C9A9-4BFD-8A6D-05A2B0CDD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84ED281-4082-46F9-86EE-D78901367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"/>
            <a:ext cx="9379192" cy="4251280"/>
          </a:xfrm>
          <a:custGeom>
            <a:avLst/>
            <a:gdLst>
              <a:gd name="connsiteX0" fmla="*/ 9379192 w 9379192"/>
              <a:gd name="connsiteY0" fmla="*/ 3752527 h 3752527"/>
              <a:gd name="connsiteX1" fmla="*/ 3293459 w 9379192"/>
              <a:gd name="connsiteY1" fmla="*/ 3752527 h 3752527"/>
              <a:gd name="connsiteX2" fmla="*/ 3297156 w 9379192"/>
              <a:gd name="connsiteY2" fmla="*/ 3752055 h 3752527"/>
              <a:gd name="connsiteX3" fmla="*/ 3642095 w 9379192"/>
              <a:gd name="connsiteY3" fmla="*/ 3690141 h 3752527"/>
              <a:gd name="connsiteX4" fmla="*/ 2307659 w 9379192"/>
              <a:gd name="connsiteY4" fmla="*/ 3500267 h 3752527"/>
              <a:gd name="connsiteX5" fmla="*/ 2383194 w 9379192"/>
              <a:gd name="connsiteY5" fmla="*/ 3475501 h 3752527"/>
              <a:gd name="connsiteX6" fmla="*/ 2237161 w 9379192"/>
              <a:gd name="connsiteY6" fmla="*/ 3376437 h 3752527"/>
              <a:gd name="connsiteX7" fmla="*/ 1637924 w 9379192"/>
              <a:gd name="connsiteY7" fmla="*/ 3219585 h 3752527"/>
              <a:gd name="connsiteX8" fmla="*/ 2383194 w 9379192"/>
              <a:gd name="connsiteY8" fmla="*/ 2955415 h 3752527"/>
              <a:gd name="connsiteX9" fmla="*/ 1542249 w 9379192"/>
              <a:gd name="connsiteY9" fmla="*/ 2596307 h 3752527"/>
              <a:gd name="connsiteX10" fmla="*/ 1114221 w 9379192"/>
              <a:gd name="connsiteY10" fmla="*/ 2509625 h 3752527"/>
              <a:gd name="connsiteX11" fmla="*/ 2524191 w 9379192"/>
              <a:gd name="connsiteY11" fmla="*/ 2059708 h 3752527"/>
              <a:gd name="connsiteX12" fmla="*/ 238027 w 9379192"/>
              <a:gd name="connsiteY12" fmla="*/ 1836815 h 3752527"/>
              <a:gd name="connsiteX13" fmla="*/ 424343 w 9379192"/>
              <a:gd name="connsiteY13" fmla="*/ 1746006 h 3752527"/>
              <a:gd name="connsiteX14" fmla="*/ 1844384 w 9379192"/>
              <a:gd name="connsiteY14" fmla="*/ 1770772 h 3752527"/>
              <a:gd name="connsiteX15" fmla="*/ 2081058 w 9379192"/>
              <a:gd name="connsiteY15" fmla="*/ 1700602 h 3752527"/>
              <a:gd name="connsiteX16" fmla="*/ 1844384 w 9379192"/>
              <a:gd name="connsiteY16" fmla="*/ 1589154 h 3752527"/>
              <a:gd name="connsiteX17" fmla="*/ 922869 w 9379192"/>
              <a:gd name="connsiteY17" fmla="*/ 1506601 h 3752527"/>
              <a:gd name="connsiteX18" fmla="*/ 681160 w 9379192"/>
              <a:gd name="connsiteY18" fmla="*/ 1320855 h 3752527"/>
              <a:gd name="connsiteX19" fmla="*/ 273276 w 9379192"/>
              <a:gd name="connsiteY19" fmla="*/ 1106216 h 3752527"/>
              <a:gd name="connsiteX20" fmla="*/ 555269 w 9379192"/>
              <a:gd name="connsiteY20" fmla="*/ 928727 h 3752527"/>
              <a:gd name="connsiteX21" fmla="*/ 97029 w 9379192"/>
              <a:gd name="connsiteY21" fmla="*/ 664555 h 3752527"/>
              <a:gd name="connsiteX22" fmla="*/ 227955 w 9379192"/>
              <a:gd name="connsiteY22" fmla="*/ 317831 h 3752527"/>
              <a:gd name="connsiteX23" fmla="*/ 998402 w 9379192"/>
              <a:gd name="connsiteY23" fmla="*/ 235277 h 3752527"/>
              <a:gd name="connsiteX24" fmla="*/ 2030701 w 9379192"/>
              <a:gd name="connsiteY24" fmla="*/ 115575 h 3752527"/>
              <a:gd name="connsiteX25" fmla="*/ 3068036 w 9379192"/>
              <a:gd name="connsiteY25" fmla="*/ 12383 h 3752527"/>
              <a:gd name="connsiteX26" fmla="*/ 4105370 w 9379192"/>
              <a:gd name="connsiteY26" fmla="*/ 12383 h 3752527"/>
              <a:gd name="connsiteX27" fmla="*/ 4402472 w 9379192"/>
              <a:gd name="connsiteY27" fmla="*/ 20638 h 3752527"/>
              <a:gd name="connsiteX28" fmla="*/ 4407507 w 9379192"/>
              <a:gd name="connsiteY28" fmla="*/ 20638 h 3752527"/>
              <a:gd name="connsiteX29" fmla="*/ 5696622 w 9379192"/>
              <a:gd name="connsiteY29" fmla="*/ 57788 h 3752527"/>
              <a:gd name="connsiteX30" fmla="*/ 6175004 w 9379192"/>
              <a:gd name="connsiteY30" fmla="*/ 61915 h 3752527"/>
              <a:gd name="connsiteX31" fmla="*/ 7212339 w 9379192"/>
              <a:gd name="connsiteY31" fmla="*/ 66042 h 3752527"/>
              <a:gd name="connsiteX32" fmla="*/ 8244638 w 9379192"/>
              <a:gd name="connsiteY32" fmla="*/ 49532 h 3752527"/>
              <a:gd name="connsiteX33" fmla="*/ 9292044 w 9379192"/>
              <a:gd name="connsiteY33" fmla="*/ 0 h 3752527"/>
              <a:gd name="connsiteX34" fmla="*/ 9379192 w 9379192"/>
              <a:gd name="connsiteY34" fmla="*/ 2762 h 3752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379192" h="3752527">
                <a:moveTo>
                  <a:pt x="9379192" y="3752527"/>
                </a:moveTo>
                <a:lnTo>
                  <a:pt x="3293459" y="3752527"/>
                </a:lnTo>
                <a:lnTo>
                  <a:pt x="3297156" y="3752055"/>
                </a:lnTo>
                <a:cubicBezTo>
                  <a:pt x="3412975" y="3736577"/>
                  <a:pt x="3551454" y="3714906"/>
                  <a:pt x="3642095" y="3690141"/>
                </a:cubicBezTo>
                <a:cubicBezTo>
                  <a:pt x="3380244" y="3686012"/>
                  <a:pt x="2347945" y="3529162"/>
                  <a:pt x="2307659" y="3500267"/>
                </a:cubicBezTo>
                <a:cubicBezTo>
                  <a:pt x="2327803" y="3492012"/>
                  <a:pt x="2358017" y="3483757"/>
                  <a:pt x="2383194" y="3475501"/>
                </a:cubicBezTo>
                <a:cubicBezTo>
                  <a:pt x="2327803" y="3450736"/>
                  <a:pt x="2282482" y="3421842"/>
                  <a:pt x="2237161" y="3376437"/>
                </a:cubicBezTo>
                <a:cubicBezTo>
                  <a:pt x="2091129" y="3223714"/>
                  <a:pt x="1844384" y="3277374"/>
                  <a:pt x="1637924" y="3219585"/>
                </a:cubicBezTo>
                <a:cubicBezTo>
                  <a:pt x="1768850" y="2897627"/>
                  <a:pt x="2116307" y="3017329"/>
                  <a:pt x="2383194" y="2955415"/>
                </a:cubicBezTo>
                <a:cubicBezTo>
                  <a:pt x="1683245" y="2765541"/>
                  <a:pt x="1819207" y="2666477"/>
                  <a:pt x="1542249" y="2596307"/>
                </a:cubicBezTo>
                <a:cubicBezTo>
                  <a:pt x="1194791" y="2509625"/>
                  <a:pt x="1114221" y="2509625"/>
                  <a:pt x="1114221" y="2509625"/>
                </a:cubicBezTo>
                <a:cubicBezTo>
                  <a:pt x="1522105" y="2245455"/>
                  <a:pt x="2010559" y="2530264"/>
                  <a:pt x="2524191" y="2059708"/>
                </a:cubicBezTo>
                <a:cubicBezTo>
                  <a:pt x="2030701" y="1993667"/>
                  <a:pt x="555269" y="1960645"/>
                  <a:pt x="238027" y="1836815"/>
                </a:cubicBezTo>
                <a:cubicBezTo>
                  <a:pt x="358880" y="1882219"/>
                  <a:pt x="368952" y="1746006"/>
                  <a:pt x="424343" y="1746006"/>
                </a:cubicBezTo>
                <a:cubicBezTo>
                  <a:pt x="892655" y="1741879"/>
                  <a:pt x="1371037" y="1820305"/>
                  <a:pt x="1844384" y="1770772"/>
                </a:cubicBezTo>
                <a:cubicBezTo>
                  <a:pt x="1929989" y="1766645"/>
                  <a:pt x="2065951" y="1803793"/>
                  <a:pt x="2081058" y="1700602"/>
                </a:cubicBezTo>
                <a:cubicBezTo>
                  <a:pt x="2096164" y="1572644"/>
                  <a:pt x="1919919" y="1601537"/>
                  <a:pt x="1844384" y="1589154"/>
                </a:cubicBezTo>
                <a:cubicBezTo>
                  <a:pt x="1537212" y="1547877"/>
                  <a:pt x="1235076" y="1531367"/>
                  <a:pt x="922869" y="1506601"/>
                </a:cubicBezTo>
                <a:cubicBezTo>
                  <a:pt x="791943" y="1494218"/>
                  <a:pt x="630804" y="1518984"/>
                  <a:pt x="681160" y="1320855"/>
                </a:cubicBezTo>
                <a:cubicBezTo>
                  <a:pt x="640874" y="1130983"/>
                  <a:pt x="399166" y="1197025"/>
                  <a:pt x="273276" y="1106216"/>
                </a:cubicBezTo>
                <a:cubicBezTo>
                  <a:pt x="333703" y="998897"/>
                  <a:pt x="504913" y="1073196"/>
                  <a:pt x="555269" y="928727"/>
                </a:cubicBezTo>
                <a:cubicBezTo>
                  <a:pt x="313560" y="974131"/>
                  <a:pt x="338738" y="660428"/>
                  <a:pt x="97029" y="664555"/>
                </a:cubicBezTo>
                <a:cubicBezTo>
                  <a:pt x="-104395" y="478810"/>
                  <a:pt x="41638" y="388001"/>
                  <a:pt x="227955" y="317831"/>
                </a:cubicBezTo>
                <a:cubicBezTo>
                  <a:pt x="469664" y="231150"/>
                  <a:pt x="736551" y="251788"/>
                  <a:pt x="998402" y="235277"/>
                </a:cubicBezTo>
                <a:cubicBezTo>
                  <a:pt x="1345860" y="198128"/>
                  <a:pt x="1678209" y="111447"/>
                  <a:pt x="2030701" y="115575"/>
                </a:cubicBezTo>
                <a:cubicBezTo>
                  <a:pt x="2363052" y="28893"/>
                  <a:pt x="2730650" y="123829"/>
                  <a:pt x="3068036" y="12383"/>
                </a:cubicBezTo>
                <a:cubicBezTo>
                  <a:pt x="3410457" y="12383"/>
                  <a:pt x="3757914" y="12383"/>
                  <a:pt x="4105370" y="12383"/>
                </a:cubicBezTo>
                <a:cubicBezTo>
                  <a:pt x="4206084" y="16510"/>
                  <a:pt x="4301759" y="16510"/>
                  <a:pt x="4402472" y="20638"/>
                </a:cubicBezTo>
                <a:cubicBezTo>
                  <a:pt x="4402472" y="20638"/>
                  <a:pt x="4407507" y="20638"/>
                  <a:pt x="4407507" y="20638"/>
                </a:cubicBezTo>
                <a:cubicBezTo>
                  <a:pt x="4840570" y="33022"/>
                  <a:pt x="5268596" y="41276"/>
                  <a:pt x="5696622" y="57788"/>
                </a:cubicBezTo>
                <a:cubicBezTo>
                  <a:pt x="5857761" y="57788"/>
                  <a:pt x="6013864" y="61915"/>
                  <a:pt x="6175004" y="61915"/>
                </a:cubicBezTo>
                <a:cubicBezTo>
                  <a:pt x="6517425" y="82553"/>
                  <a:pt x="6864883" y="94936"/>
                  <a:pt x="7212339" y="66042"/>
                </a:cubicBezTo>
                <a:cubicBezTo>
                  <a:pt x="7559796" y="90809"/>
                  <a:pt x="7897182" y="74298"/>
                  <a:pt x="8244638" y="49532"/>
                </a:cubicBezTo>
                <a:cubicBezTo>
                  <a:pt x="8597130" y="78426"/>
                  <a:pt x="8944587" y="37149"/>
                  <a:pt x="9292044" y="0"/>
                </a:cubicBezTo>
                <a:lnTo>
                  <a:pt x="9379192" y="2762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531D9B7-48AB-4407-A9E8-13391FCB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9902" flipV="1">
            <a:off x="5210629" y="4242714"/>
            <a:ext cx="7104297" cy="3137347"/>
          </a:xfrm>
          <a:custGeom>
            <a:avLst/>
            <a:gdLst>
              <a:gd name="connsiteX0" fmla="*/ 6772629 w 7104297"/>
              <a:gd name="connsiteY0" fmla="*/ 3137347 h 3137347"/>
              <a:gd name="connsiteX1" fmla="*/ 7104297 w 7104297"/>
              <a:gd name="connsiteY1" fmla="*/ 1081624 h 3137347"/>
              <a:gd name="connsiteX2" fmla="*/ 400225 w 7104297"/>
              <a:gd name="connsiteY2" fmla="*/ 0 h 3137347"/>
              <a:gd name="connsiteX3" fmla="*/ 277738 w 7104297"/>
              <a:gd name="connsiteY3" fmla="*/ 5048 h 3137347"/>
              <a:gd name="connsiteX4" fmla="*/ 0 w 7104297"/>
              <a:gd name="connsiteY4" fmla="*/ 23585 h 3137347"/>
              <a:gd name="connsiteX5" fmla="*/ 296410 w 7104297"/>
              <a:gd name="connsiteY5" fmla="*/ 136472 h 3137347"/>
              <a:gd name="connsiteX6" fmla="*/ 396403 w 7104297"/>
              <a:gd name="connsiteY6" fmla="*/ 445861 h 3137347"/>
              <a:gd name="connsiteX7" fmla="*/ 760665 w 7104297"/>
              <a:gd name="connsiteY7" fmla="*/ 621461 h 3137347"/>
              <a:gd name="connsiteX8" fmla="*/ 996368 w 7104297"/>
              <a:gd name="connsiteY8" fmla="*/ 684176 h 3137347"/>
              <a:gd name="connsiteX9" fmla="*/ 1535617 w 7104297"/>
              <a:gd name="connsiteY9" fmla="*/ 776157 h 3137347"/>
              <a:gd name="connsiteX10" fmla="*/ 1614185 w 7104297"/>
              <a:gd name="connsiteY10" fmla="*/ 926671 h 3137347"/>
              <a:gd name="connsiteX11" fmla="*/ 1682037 w 7104297"/>
              <a:gd name="connsiteY11" fmla="*/ 1093909 h 3137347"/>
              <a:gd name="connsiteX12" fmla="*/ 1824886 w 7104297"/>
              <a:gd name="connsiteY12" fmla="*/ 1202614 h 3137347"/>
              <a:gd name="connsiteX13" fmla="*/ 714243 w 7104297"/>
              <a:gd name="connsiteY13" fmla="*/ 1185890 h 3137347"/>
              <a:gd name="connsiteX14" fmla="*/ 1967733 w 7104297"/>
              <a:gd name="connsiteY14" fmla="*/ 1537090 h 3137347"/>
              <a:gd name="connsiteX15" fmla="*/ 1857026 w 7104297"/>
              <a:gd name="connsiteY15" fmla="*/ 1675062 h 3137347"/>
              <a:gd name="connsiteX16" fmla="*/ 2542697 w 7104297"/>
              <a:gd name="connsiteY16" fmla="*/ 1863205 h 3137347"/>
              <a:gd name="connsiteX17" fmla="*/ 2174863 w 7104297"/>
              <a:gd name="connsiteY17" fmla="*/ 1884109 h 3137347"/>
              <a:gd name="connsiteX18" fmla="*/ 4314015 w 7104297"/>
              <a:gd name="connsiteY18" fmla="*/ 2670128 h 3137347"/>
              <a:gd name="connsiteX19" fmla="*/ 5430784 w 7104297"/>
              <a:gd name="connsiteY19" fmla="*/ 2889725 h 3137347"/>
              <a:gd name="connsiteX20" fmla="*/ 6613344 w 7104297"/>
              <a:gd name="connsiteY20" fmla="*/ 3108822 h 3137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104297" h="3137347">
                <a:moveTo>
                  <a:pt x="6772629" y="3137347"/>
                </a:moveTo>
                <a:lnTo>
                  <a:pt x="7104297" y="1081624"/>
                </a:lnTo>
                <a:lnTo>
                  <a:pt x="400225" y="0"/>
                </a:lnTo>
                <a:lnTo>
                  <a:pt x="277738" y="5048"/>
                </a:lnTo>
                <a:cubicBezTo>
                  <a:pt x="185423" y="9801"/>
                  <a:pt x="92851" y="15745"/>
                  <a:pt x="0" y="23585"/>
                </a:cubicBezTo>
                <a:cubicBezTo>
                  <a:pt x="96424" y="149013"/>
                  <a:pt x="221416" y="44490"/>
                  <a:pt x="296410" y="136472"/>
                </a:cubicBezTo>
                <a:cubicBezTo>
                  <a:pt x="224986" y="328795"/>
                  <a:pt x="253557" y="433318"/>
                  <a:pt x="396403" y="445861"/>
                </a:cubicBezTo>
                <a:cubicBezTo>
                  <a:pt x="535682" y="458403"/>
                  <a:pt x="685672" y="391507"/>
                  <a:pt x="760665" y="621461"/>
                </a:cubicBezTo>
                <a:cubicBezTo>
                  <a:pt x="782093" y="692537"/>
                  <a:pt x="914229" y="671633"/>
                  <a:pt x="996368" y="684176"/>
                </a:cubicBezTo>
                <a:cubicBezTo>
                  <a:pt x="1174926" y="713442"/>
                  <a:pt x="1364202" y="684176"/>
                  <a:pt x="1535617" y="776157"/>
                </a:cubicBezTo>
                <a:cubicBezTo>
                  <a:pt x="1603471" y="809604"/>
                  <a:pt x="1649896" y="834690"/>
                  <a:pt x="1614185" y="926671"/>
                </a:cubicBezTo>
                <a:cubicBezTo>
                  <a:pt x="1578472" y="1022833"/>
                  <a:pt x="1624898" y="1056279"/>
                  <a:pt x="1682037" y="1093909"/>
                </a:cubicBezTo>
                <a:cubicBezTo>
                  <a:pt x="1724892" y="1123175"/>
                  <a:pt x="1789173" y="1114814"/>
                  <a:pt x="1824886" y="1202614"/>
                </a:cubicBezTo>
                <a:cubicBezTo>
                  <a:pt x="1449909" y="1190070"/>
                  <a:pt x="1085647" y="1118994"/>
                  <a:pt x="714243" y="1185890"/>
                </a:cubicBezTo>
                <a:cubicBezTo>
                  <a:pt x="1121358" y="1353128"/>
                  <a:pt x="1567759" y="1344765"/>
                  <a:pt x="1967733" y="1537090"/>
                </a:cubicBezTo>
                <a:cubicBezTo>
                  <a:pt x="1953448" y="1603986"/>
                  <a:pt x="1860597" y="1574718"/>
                  <a:pt x="1857026" y="1675062"/>
                </a:cubicBezTo>
                <a:cubicBezTo>
                  <a:pt x="2067727" y="1779586"/>
                  <a:pt x="2321284" y="1708508"/>
                  <a:pt x="2542697" y="1863205"/>
                </a:cubicBezTo>
                <a:cubicBezTo>
                  <a:pt x="2414134" y="1934281"/>
                  <a:pt x="2296285" y="1817213"/>
                  <a:pt x="2174863" y="1884109"/>
                </a:cubicBezTo>
                <a:cubicBezTo>
                  <a:pt x="2214147" y="1984452"/>
                  <a:pt x="3992607" y="2603233"/>
                  <a:pt x="4314015" y="2670128"/>
                </a:cubicBezTo>
                <a:cubicBezTo>
                  <a:pt x="4559090" y="2721868"/>
                  <a:pt x="4976921" y="2803592"/>
                  <a:pt x="5430784" y="2889725"/>
                </a:cubicBezTo>
                <a:cubicBezTo>
                  <a:pt x="5827914" y="2965093"/>
                  <a:pt x="6252633" y="3043836"/>
                  <a:pt x="6613344" y="3108822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E1FA31E-C11D-BE89-BF20-B8F8486E2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33B3"/>
                </a:solidFill>
                <a:effectLst/>
              </a:rPr>
              <a:t>JEP 453.</a:t>
            </a:r>
            <a:r>
              <a:rPr lang="en-GB" dirty="0">
                <a:solidFill>
                  <a:srgbClr val="080808"/>
                </a:solidFill>
              </a:rPr>
              <a:t> </a:t>
            </a:r>
            <a:r>
              <a:rPr lang="en-GB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Structured Concurrency </a:t>
            </a:r>
            <a:r>
              <a:rPr lang="en-GB" b="1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(preview)</a:t>
            </a:r>
            <a:endParaRPr lang="en-US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185C89-F955-E16F-9789-4C1903616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648050"/>
            <a:ext cx="3975846" cy="4384450"/>
          </a:xfrm>
        </p:spPr>
        <p:txBody>
          <a:bodyPr>
            <a:normAutofit/>
          </a:bodyPr>
          <a:lstStyle/>
          <a:p>
            <a:r>
              <a:rPr lang="en-GB" sz="2000" b="0" i="0" dirty="0">
                <a:solidFill>
                  <a:srgbClr val="1A1816"/>
                </a:solidFill>
                <a:effectLst/>
                <a:latin typeface="Oracle Sans"/>
              </a:rPr>
              <a:t>Structured concurrency treats groups of related tasks running in different threads as a single unit of work, thereby streamlining error handling and cancellation, improving reliability, and enhancing observability.</a:t>
            </a:r>
            <a:endParaRPr lang="en-US" sz="2000" b="1" i="1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6124F93-88D3-8711-E449-DAF2740CC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690688"/>
            <a:ext cx="8248923" cy="512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995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1FA31E-C11D-BE89-BF20-B8F8486E2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Structured Concurrency </a:t>
            </a:r>
            <a:r>
              <a:rPr lang="en-GB" b="1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(preview) - simple</a:t>
            </a:r>
            <a:endParaRPr lang="en-US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Content Placeholder 12" descr="A screenshot of a computer&#10;&#10;Description automatically generated">
            <a:extLst>
              <a:ext uri="{FF2B5EF4-FFF2-40B4-BE49-F238E27FC236}">
                <a16:creationId xmlns:a16="http://schemas.microsoft.com/office/drawing/2014/main" id="{C8AA981C-AC0C-B5A6-0ED4-478B9491A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776" y="1485903"/>
            <a:ext cx="7177741" cy="5224973"/>
          </a:xfrm>
        </p:spPr>
      </p:pic>
    </p:spTree>
    <p:extLst>
      <p:ext uri="{BB962C8B-B14F-4D97-AF65-F5344CB8AC3E}">
        <p14:creationId xmlns:p14="http://schemas.microsoft.com/office/powerpoint/2010/main" val="3475201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1FA31E-C11D-BE89-BF20-B8F8486E2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Structured Concurrency </a:t>
            </a:r>
            <a:r>
              <a:rPr lang="en-GB" b="1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(preview) - nested</a:t>
            </a:r>
            <a:endParaRPr lang="en-US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Content Placeholder 2" descr="A screenshot of a computer&#10;&#10;Description automatically generated">
            <a:extLst>
              <a:ext uri="{FF2B5EF4-FFF2-40B4-BE49-F238E27FC236}">
                <a16:creationId xmlns:a16="http://schemas.microsoft.com/office/drawing/2014/main" id="{B9ED9DF5-6A9F-2D35-3F0D-CBA3D0B8C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7553" y="1381312"/>
            <a:ext cx="5557370" cy="5557370"/>
          </a:xfrm>
        </p:spPr>
      </p:pic>
    </p:spTree>
    <p:extLst>
      <p:ext uri="{BB962C8B-B14F-4D97-AF65-F5344CB8AC3E}">
        <p14:creationId xmlns:p14="http://schemas.microsoft.com/office/powerpoint/2010/main" val="2705040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B7F55-FBE9-A6ED-C8E6-9F107CC97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Structured Concurrency </a:t>
            </a:r>
            <a:r>
              <a:rPr lang="en-GB" b="1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(preview)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38366-8231-8894-F70D-02DF2FD7D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GB" dirty="0">
                <a:solidFill>
                  <a:srgbClr val="080808"/>
                </a:solidFill>
              </a:rPr>
              <a:t>H</a:t>
            </a:r>
            <a:r>
              <a:rPr lang="en-GB" dirty="0">
                <a:solidFill>
                  <a:srgbClr val="080808"/>
                </a:solidFill>
                <a:effectLst/>
              </a:rPr>
              <a:t>ierarchical organization of tasks</a:t>
            </a:r>
            <a:endParaRPr lang="en-US" dirty="0">
              <a:solidFill>
                <a:srgbClr val="080808"/>
              </a:solidFill>
              <a:effectLst/>
            </a:endParaRPr>
          </a:p>
          <a:p>
            <a:pPr lvl="1"/>
            <a:r>
              <a:rPr lang="en-US" dirty="0">
                <a:solidFill>
                  <a:srgbClr val="080808"/>
                </a:solidFill>
              </a:rPr>
              <a:t>Reduced resource leaks</a:t>
            </a:r>
          </a:p>
          <a:p>
            <a:pPr lvl="1"/>
            <a:r>
              <a:rPr lang="en-US" dirty="0">
                <a:solidFill>
                  <a:srgbClr val="080808"/>
                </a:solidFill>
              </a:rPr>
              <a:t>No orphaned tasks</a:t>
            </a:r>
          </a:p>
          <a:p>
            <a:pPr lvl="1"/>
            <a:r>
              <a:rPr lang="en-US" dirty="0">
                <a:solidFill>
                  <a:srgbClr val="080808"/>
                </a:solidFill>
              </a:rPr>
              <a:t>Easier error handling</a:t>
            </a:r>
            <a:endParaRPr lang="en-US" dirty="0"/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In case of successful tasks, there is no way to figure out what kind of service is task is specific to (ATM)</a:t>
            </a:r>
          </a:p>
        </p:txBody>
      </p:sp>
    </p:spTree>
    <p:extLst>
      <p:ext uri="{BB962C8B-B14F-4D97-AF65-F5344CB8AC3E}">
        <p14:creationId xmlns:p14="http://schemas.microsoft.com/office/powerpoint/2010/main" val="37026769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1FA31E-C11D-BE89-BF20-B8F8486E2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33B3"/>
                </a:solidFill>
                <a:effectLst/>
              </a:rPr>
              <a:t>JEP 442.</a:t>
            </a:r>
            <a:r>
              <a:rPr lang="en-GB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Foreign Function &amp; Memory API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185C89-F955-E16F-9789-4C1903616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13625"/>
            <a:ext cx="10515599" cy="4163337"/>
          </a:xfrm>
        </p:spPr>
        <p:txBody>
          <a:bodyPr>
            <a:normAutofit/>
          </a:bodyPr>
          <a:lstStyle/>
          <a:p>
            <a:r>
              <a:rPr lang="en-US" sz="2000" dirty="0"/>
              <a:t>Replacement for </a:t>
            </a:r>
            <a:r>
              <a:rPr lang="en-US" sz="2000" b="1" dirty="0"/>
              <a:t>JNI, </a:t>
            </a:r>
            <a:r>
              <a:rPr lang="en-US" sz="2000" dirty="0"/>
              <a:t> to invoke code from outside the JVM (e.g. C Libraries)</a:t>
            </a:r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C4A0F01-E219-C6F6-DCCE-0A70907D5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917" y="2349103"/>
            <a:ext cx="9222096" cy="41437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E1260F-6F3B-39D2-A285-CA6E0356A2E0}"/>
              </a:ext>
            </a:extLst>
          </p:cNvPr>
          <p:cNvSpPr txBox="1"/>
          <p:nvPr/>
        </p:nvSpPr>
        <p:spPr>
          <a:xfrm>
            <a:off x="2528794" y="6325054"/>
            <a:ext cx="3173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 err="1">
                <a:solidFill>
                  <a:srgbClr val="002060"/>
                </a:solidFill>
                <a:effectLst/>
              </a:rPr>
              <a:t>java.lang.foreign</a:t>
            </a:r>
            <a:endParaRPr lang="en-GB" sz="2400" i="1" dirty="0">
              <a:solidFill>
                <a:srgbClr val="002060"/>
              </a:solidFill>
              <a:effectLst/>
            </a:endParaRPr>
          </a:p>
          <a:p>
            <a:endParaRPr lang="en-US" sz="2400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816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20EED73-1494-4E89-869B-E501A02B2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E9D7A3A2-205A-4FD7-89D2-24FA8A54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934" y="0"/>
            <a:ext cx="11377066" cy="4001047"/>
          </a:xfrm>
          <a:custGeom>
            <a:avLst/>
            <a:gdLst>
              <a:gd name="connsiteX0" fmla="*/ 914840 w 11377066"/>
              <a:gd name="connsiteY0" fmla="*/ 0 h 3343806"/>
              <a:gd name="connsiteX1" fmla="*/ 11365513 w 11377066"/>
              <a:gd name="connsiteY1" fmla="*/ 0 h 3343806"/>
              <a:gd name="connsiteX2" fmla="*/ 11365513 w 11377066"/>
              <a:gd name="connsiteY2" fmla="*/ 846735 h 3343806"/>
              <a:gd name="connsiteX3" fmla="*/ 11050704 w 11377066"/>
              <a:gd name="connsiteY3" fmla="*/ 1046017 h 3343806"/>
              <a:gd name="connsiteX4" fmla="*/ 11195112 w 11377066"/>
              <a:gd name="connsiteY4" fmla="*/ 1103780 h 3343806"/>
              <a:gd name="connsiteX5" fmla="*/ 10553944 w 11377066"/>
              <a:gd name="connsiteY5" fmla="*/ 1441695 h 3343806"/>
              <a:gd name="connsiteX6" fmla="*/ 11148902 w 11377066"/>
              <a:gd name="connsiteY6" fmla="*/ 1383932 h 3343806"/>
              <a:gd name="connsiteX7" fmla="*/ 11117132 w 11377066"/>
              <a:gd name="connsiteY7" fmla="*/ 1430142 h 3343806"/>
              <a:gd name="connsiteX8" fmla="*/ 11085363 w 11377066"/>
              <a:gd name="connsiteY8" fmla="*/ 1476352 h 3343806"/>
              <a:gd name="connsiteX9" fmla="*/ 11365513 w 11377066"/>
              <a:gd name="connsiteY9" fmla="*/ 1447471 h 3343806"/>
              <a:gd name="connsiteX10" fmla="*/ 11365513 w 11377066"/>
              <a:gd name="connsiteY10" fmla="*/ 1496569 h 3343806"/>
              <a:gd name="connsiteX11" fmla="*/ 11278869 w 11377066"/>
              <a:gd name="connsiteY11" fmla="*/ 1554332 h 3343806"/>
              <a:gd name="connsiteX12" fmla="*/ 11365513 w 11377066"/>
              <a:gd name="connsiteY12" fmla="*/ 1539891 h 3343806"/>
              <a:gd name="connsiteX13" fmla="*/ 11377066 w 11377066"/>
              <a:gd name="connsiteY13" fmla="*/ 1539891 h 3343806"/>
              <a:gd name="connsiteX14" fmla="*/ 11377066 w 11377066"/>
              <a:gd name="connsiteY14" fmla="*/ 1765167 h 3343806"/>
              <a:gd name="connsiteX15" fmla="*/ 4624577 w 11377066"/>
              <a:gd name="connsiteY15" fmla="*/ 3342096 h 3343806"/>
              <a:gd name="connsiteX16" fmla="*/ 4000738 w 11377066"/>
              <a:gd name="connsiteY16" fmla="*/ 3313214 h 3343806"/>
              <a:gd name="connsiteX17" fmla="*/ 3853443 w 11377066"/>
              <a:gd name="connsiteY17" fmla="*/ 3217905 h 3343806"/>
              <a:gd name="connsiteX18" fmla="*/ 4003625 w 11377066"/>
              <a:gd name="connsiteY18" fmla="*/ 3171695 h 3343806"/>
              <a:gd name="connsiteX19" fmla="*/ 4465729 w 11377066"/>
              <a:gd name="connsiteY19" fmla="*/ 3024399 h 3343806"/>
              <a:gd name="connsiteX20" fmla="*/ 4015179 w 11377066"/>
              <a:gd name="connsiteY20" fmla="*/ 3047505 h 3343806"/>
              <a:gd name="connsiteX21" fmla="*/ 4656346 w 11377066"/>
              <a:gd name="connsiteY21" fmla="*/ 2926202 h 3343806"/>
              <a:gd name="connsiteX22" fmla="*/ 4841188 w 11377066"/>
              <a:gd name="connsiteY22" fmla="*/ 2862663 h 3343806"/>
              <a:gd name="connsiteX23" fmla="*/ 4659236 w 11377066"/>
              <a:gd name="connsiteY23" fmla="*/ 2836670 h 3343806"/>
              <a:gd name="connsiteX24" fmla="*/ 3778351 w 11377066"/>
              <a:gd name="connsiteY24" fmla="*/ 2914650 h 3343806"/>
              <a:gd name="connsiteX25" fmla="*/ 3694595 w 11377066"/>
              <a:gd name="connsiteY25" fmla="*/ 2923314 h 3343806"/>
              <a:gd name="connsiteX26" fmla="*/ 3119852 w 11377066"/>
              <a:gd name="connsiteY26" fmla="*/ 2862663 h 3343806"/>
              <a:gd name="connsiteX27" fmla="*/ 3440437 w 11377066"/>
              <a:gd name="connsiteY27" fmla="*/ 2799124 h 3343806"/>
              <a:gd name="connsiteX28" fmla="*/ 3070753 w 11377066"/>
              <a:gd name="connsiteY28" fmla="*/ 2761578 h 3343806"/>
              <a:gd name="connsiteX29" fmla="*/ 2623091 w 11377066"/>
              <a:gd name="connsiteY29" fmla="*/ 2726920 h 3343806"/>
              <a:gd name="connsiteX30" fmla="*/ 2160987 w 11377066"/>
              <a:gd name="connsiteY30" fmla="*/ 2611394 h 3343806"/>
              <a:gd name="connsiteX31" fmla="*/ 1837515 w 11377066"/>
              <a:gd name="connsiteY31" fmla="*/ 2573848 h 3343806"/>
              <a:gd name="connsiteX32" fmla="*/ 1869284 w 11377066"/>
              <a:gd name="connsiteY32" fmla="*/ 2472763 h 3343806"/>
              <a:gd name="connsiteX33" fmla="*/ 1808633 w 11377066"/>
              <a:gd name="connsiteY33" fmla="*/ 2386119 h 3343806"/>
              <a:gd name="connsiteX34" fmla="*/ 2354493 w 11377066"/>
              <a:gd name="connsiteY34" fmla="*/ 2342797 h 3343806"/>
              <a:gd name="connsiteX35" fmla="*/ 2146546 w 11377066"/>
              <a:gd name="connsiteY35" fmla="*/ 2328356 h 3343806"/>
              <a:gd name="connsiteX36" fmla="*/ 2054126 w 11377066"/>
              <a:gd name="connsiteY36" fmla="*/ 2285034 h 3343806"/>
              <a:gd name="connsiteX37" fmla="*/ 2132106 w 11377066"/>
              <a:gd name="connsiteY37" fmla="*/ 2238823 h 3343806"/>
              <a:gd name="connsiteX38" fmla="*/ 2478684 w 11377066"/>
              <a:gd name="connsiteY38" fmla="*/ 2085751 h 3343806"/>
              <a:gd name="connsiteX39" fmla="*/ 1511154 w 11377066"/>
              <a:gd name="connsiteY39" fmla="*/ 2094416 h 3343806"/>
              <a:gd name="connsiteX40" fmla="*/ 1638232 w 11377066"/>
              <a:gd name="connsiteY40" fmla="*/ 2042429 h 3343806"/>
              <a:gd name="connsiteX41" fmla="*/ 2972556 w 11377066"/>
              <a:gd name="connsiteY41" fmla="*/ 1718957 h 3343806"/>
              <a:gd name="connsiteX42" fmla="*/ 3238266 w 11377066"/>
              <a:gd name="connsiteY42" fmla="*/ 1678523 h 3343806"/>
              <a:gd name="connsiteX43" fmla="*/ 2522005 w 11377066"/>
              <a:gd name="connsiteY43" fmla="*/ 1664082 h 3343806"/>
              <a:gd name="connsiteX44" fmla="*/ 1421621 w 11377066"/>
              <a:gd name="connsiteY44" fmla="*/ 1522563 h 3343806"/>
              <a:gd name="connsiteX45" fmla="*/ 1525595 w 11377066"/>
              <a:gd name="connsiteY45" fmla="*/ 1392596 h 3343806"/>
              <a:gd name="connsiteX46" fmla="*/ 982623 w 11377066"/>
              <a:gd name="connsiteY46" fmla="*/ 1415701 h 3343806"/>
              <a:gd name="connsiteX47" fmla="*/ 1231003 w 11377066"/>
              <a:gd name="connsiteY47" fmla="*/ 1314616 h 3343806"/>
              <a:gd name="connsiteX48" fmla="*/ 1025945 w 11377066"/>
              <a:gd name="connsiteY48" fmla="*/ 1297287 h 3343806"/>
              <a:gd name="connsiteX49" fmla="*/ 841104 w 11377066"/>
              <a:gd name="connsiteY49" fmla="*/ 1225083 h 3343806"/>
              <a:gd name="connsiteX50" fmla="*/ 1612239 w 11377066"/>
              <a:gd name="connsiteY50" fmla="*/ 1112445 h 3343806"/>
              <a:gd name="connsiteX51" fmla="*/ 1814409 w 11377066"/>
              <a:gd name="connsiteY51" fmla="*/ 1008471 h 3343806"/>
              <a:gd name="connsiteX52" fmla="*/ 1932824 w 11377066"/>
              <a:gd name="connsiteY52" fmla="*/ 979590 h 3343806"/>
              <a:gd name="connsiteX53" fmla="*/ 2083007 w 11377066"/>
              <a:gd name="connsiteY53" fmla="*/ 936268 h 3343806"/>
              <a:gd name="connsiteX54" fmla="*/ 1947265 w 11377066"/>
              <a:gd name="connsiteY54" fmla="*/ 924715 h 3343806"/>
              <a:gd name="connsiteX55" fmla="*/ 1271438 w 11377066"/>
              <a:gd name="connsiteY55" fmla="*/ 895834 h 3343806"/>
              <a:gd name="connsiteX56" fmla="*/ 659150 w 11377066"/>
              <a:gd name="connsiteY56" fmla="*/ 907386 h 3343806"/>
              <a:gd name="connsiteX57" fmla="*/ 780453 w 11377066"/>
              <a:gd name="connsiteY57" fmla="*/ 846735 h 3343806"/>
              <a:gd name="connsiteX58" fmla="*/ 841104 w 11377066"/>
              <a:gd name="connsiteY58" fmla="*/ 788972 h 3343806"/>
              <a:gd name="connsiteX59" fmla="*/ 448316 w 11377066"/>
              <a:gd name="connsiteY59" fmla="*/ 659006 h 3343806"/>
              <a:gd name="connsiteX60" fmla="*/ 910419 w 11377066"/>
              <a:gd name="connsiteY60" fmla="*/ 569473 h 3343806"/>
              <a:gd name="connsiteX61" fmla="*/ 604275 w 11377066"/>
              <a:gd name="connsiteY61" fmla="*/ 514598 h 3343806"/>
              <a:gd name="connsiteX62" fmla="*/ 15093 w 11377066"/>
              <a:gd name="connsiteY62" fmla="*/ 352862 h 3343806"/>
              <a:gd name="connsiteX63" fmla="*/ 430987 w 11377066"/>
              <a:gd name="connsiteY63" fmla="*/ 136251 h 3343806"/>
              <a:gd name="connsiteX64" fmla="*/ 874092 w 11377066"/>
              <a:gd name="connsiteY64" fmla="*/ 17656 h 334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377066" h="3343806">
                <a:moveTo>
                  <a:pt x="914840" y="0"/>
                </a:moveTo>
                <a:lnTo>
                  <a:pt x="11365513" y="0"/>
                </a:lnTo>
                <a:lnTo>
                  <a:pt x="11365513" y="846735"/>
                </a:lnTo>
                <a:cubicBezTo>
                  <a:pt x="11273092" y="924715"/>
                  <a:pt x="11163343" y="985366"/>
                  <a:pt x="11050704" y="1046017"/>
                </a:cubicBezTo>
                <a:cubicBezTo>
                  <a:pt x="11088251" y="1089339"/>
                  <a:pt x="11169119" y="1037353"/>
                  <a:pt x="11195112" y="1103780"/>
                </a:cubicBezTo>
                <a:cubicBezTo>
                  <a:pt x="10987166" y="1216419"/>
                  <a:pt x="10796548" y="1357938"/>
                  <a:pt x="10553944" y="1441695"/>
                </a:cubicBezTo>
                <a:cubicBezTo>
                  <a:pt x="10753226" y="1381043"/>
                  <a:pt x="10952508" y="1409925"/>
                  <a:pt x="11148902" y="1383932"/>
                </a:cubicBezTo>
                <a:cubicBezTo>
                  <a:pt x="11174895" y="1418589"/>
                  <a:pt x="11131573" y="1418589"/>
                  <a:pt x="11117132" y="1430142"/>
                </a:cubicBezTo>
                <a:cubicBezTo>
                  <a:pt x="11102692" y="1441695"/>
                  <a:pt x="11082474" y="1450359"/>
                  <a:pt x="11085363" y="1476352"/>
                </a:cubicBezTo>
                <a:cubicBezTo>
                  <a:pt x="11174895" y="1487905"/>
                  <a:pt x="11273092" y="1447471"/>
                  <a:pt x="11365513" y="1447471"/>
                </a:cubicBezTo>
                <a:lnTo>
                  <a:pt x="11365513" y="1496569"/>
                </a:lnTo>
                <a:cubicBezTo>
                  <a:pt x="11333743" y="1513898"/>
                  <a:pt x="11293310" y="1519674"/>
                  <a:pt x="11278869" y="1554332"/>
                </a:cubicBezTo>
                <a:cubicBezTo>
                  <a:pt x="11307750" y="1548556"/>
                  <a:pt x="11336632" y="1545668"/>
                  <a:pt x="11365513" y="1539891"/>
                </a:cubicBezTo>
                <a:lnTo>
                  <a:pt x="11377066" y="1539891"/>
                </a:lnTo>
                <a:lnTo>
                  <a:pt x="11377066" y="1765167"/>
                </a:lnTo>
                <a:cubicBezTo>
                  <a:pt x="9482441" y="3362313"/>
                  <a:pt x="4945162" y="3324767"/>
                  <a:pt x="4624577" y="3342096"/>
                </a:cubicBezTo>
                <a:cubicBezTo>
                  <a:pt x="4523492" y="3347872"/>
                  <a:pt x="4098935" y="3339207"/>
                  <a:pt x="4000738" y="3313214"/>
                </a:cubicBezTo>
                <a:cubicBezTo>
                  <a:pt x="3867883" y="3281444"/>
                  <a:pt x="3853443" y="3217905"/>
                  <a:pt x="3853443" y="3217905"/>
                </a:cubicBezTo>
                <a:cubicBezTo>
                  <a:pt x="3853443" y="3217905"/>
                  <a:pt x="3919869" y="3191912"/>
                  <a:pt x="4003625" y="3171695"/>
                </a:cubicBezTo>
                <a:cubicBezTo>
                  <a:pt x="4165361" y="3131261"/>
                  <a:pt x="4298217" y="3056169"/>
                  <a:pt x="4465729" y="3024399"/>
                </a:cubicBezTo>
                <a:cubicBezTo>
                  <a:pt x="4315546" y="3033064"/>
                  <a:pt x="4165361" y="3038840"/>
                  <a:pt x="4015179" y="3047505"/>
                </a:cubicBezTo>
                <a:cubicBezTo>
                  <a:pt x="4223124" y="2969524"/>
                  <a:pt x="4442625" y="2957972"/>
                  <a:pt x="4656346" y="2926202"/>
                </a:cubicBezTo>
                <a:cubicBezTo>
                  <a:pt x="4725662" y="2917538"/>
                  <a:pt x="4841188" y="2943531"/>
                  <a:pt x="4841188" y="2862663"/>
                </a:cubicBezTo>
                <a:cubicBezTo>
                  <a:pt x="4838300" y="2810676"/>
                  <a:pt x="4725662" y="2833782"/>
                  <a:pt x="4659236" y="2836670"/>
                </a:cubicBezTo>
                <a:cubicBezTo>
                  <a:pt x="4364644" y="2845334"/>
                  <a:pt x="4072941" y="2882880"/>
                  <a:pt x="3778351" y="2914650"/>
                </a:cubicBezTo>
                <a:cubicBezTo>
                  <a:pt x="3749468" y="2917538"/>
                  <a:pt x="3714811" y="2931979"/>
                  <a:pt x="3694595" y="2923314"/>
                </a:cubicBezTo>
                <a:cubicBezTo>
                  <a:pt x="3527082" y="2865551"/>
                  <a:pt x="3336463" y="2879992"/>
                  <a:pt x="3119852" y="2862663"/>
                </a:cubicBezTo>
                <a:cubicBezTo>
                  <a:pt x="3238266" y="2796236"/>
                  <a:pt x="3339351" y="2842446"/>
                  <a:pt x="3440437" y="2799124"/>
                </a:cubicBezTo>
                <a:cubicBezTo>
                  <a:pt x="3316246" y="2752913"/>
                  <a:pt x="3189168" y="2773131"/>
                  <a:pt x="3070753" y="2761578"/>
                </a:cubicBezTo>
                <a:cubicBezTo>
                  <a:pt x="2984109" y="2752913"/>
                  <a:pt x="2672189" y="2741361"/>
                  <a:pt x="2623091" y="2726920"/>
                </a:cubicBezTo>
                <a:cubicBezTo>
                  <a:pt x="2472907" y="2683598"/>
                  <a:pt x="2293842" y="2689374"/>
                  <a:pt x="2160987" y="2611394"/>
                </a:cubicBezTo>
                <a:cubicBezTo>
                  <a:pt x="2065678" y="2556519"/>
                  <a:pt x="1938600" y="2602730"/>
                  <a:pt x="1837515" y="2573848"/>
                </a:cubicBezTo>
                <a:cubicBezTo>
                  <a:pt x="1794192" y="2533414"/>
                  <a:pt x="1854843" y="2504533"/>
                  <a:pt x="1869284" y="2472763"/>
                </a:cubicBezTo>
                <a:cubicBezTo>
                  <a:pt x="1889502" y="2432329"/>
                  <a:pt x="1834626" y="2423665"/>
                  <a:pt x="1808633" y="2386119"/>
                </a:cubicBezTo>
                <a:cubicBezTo>
                  <a:pt x="1987698" y="2389007"/>
                  <a:pt x="2158099" y="2377454"/>
                  <a:pt x="2354493" y="2342797"/>
                </a:cubicBezTo>
                <a:cubicBezTo>
                  <a:pt x="2273625" y="2290810"/>
                  <a:pt x="2204309" y="2339908"/>
                  <a:pt x="2146546" y="2328356"/>
                </a:cubicBezTo>
                <a:cubicBezTo>
                  <a:pt x="2106113" y="2319691"/>
                  <a:pt x="2054126" y="2328356"/>
                  <a:pt x="2054126" y="2285034"/>
                </a:cubicBezTo>
                <a:cubicBezTo>
                  <a:pt x="2054126" y="2250376"/>
                  <a:pt x="2100336" y="2244599"/>
                  <a:pt x="2132106" y="2238823"/>
                </a:cubicBezTo>
                <a:cubicBezTo>
                  <a:pt x="2256296" y="2218606"/>
                  <a:pt x="2377599" y="2192613"/>
                  <a:pt x="2478684" y="2085751"/>
                </a:cubicBezTo>
                <a:cubicBezTo>
                  <a:pt x="2152323" y="2051094"/>
                  <a:pt x="1817297" y="2186837"/>
                  <a:pt x="1511154" y="2094416"/>
                </a:cubicBezTo>
                <a:cubicBezTo>
                  <a:pt x="1537147" y="2033765"/>
                  <a:pt x="1597798" y="2045317"/>
                  <a:pt x="1638232" y="2042429"/>
                </a:cubicBezTo>
                <a:cubicBezTo>
                  <a:pt x="1909718" y="2016436"/>
                  <a:pt x="2825261" y="1701628"/>
                  <a:pt x="2972556" y="1718957"/>
                </a:cubicBezTo>
                <a:cubicBezTo>
                  <a:pt x="3062089" y="1727621"/>
                  <a:pt x="3154510" y="1721845"/>
                  <a:pt x="3238266" y="1678523"/>
                </a:cubicBezTo>
                <a:cubicBezTo>
                  <a:pt x="3339351" y="1626536"/>
                  <a:pt x="2695295" y="1736286"/>
                  <a:pt x="2522005" y="1664082"/>
                </a:cubicBezTo>
                <a:cubicBezTo>
                  <a:pt x="2438249" y="1629424"/>
                  <a:pt x="1730654" y="1528339"/>
                  <a:pt x="1421621" y="1522563"/>
                </a:cubicBezTo>
                <a:cubicBezTo>
                  <a:pt x="1450503" y="1467688"/>
                  <a:pt x="1557364" y="1470576"/>
                  <a:pt x="1525595" y="1392596"/>
                </a:cubicBezTo>
                <a:cubicBezTo>
                  <a:pt x="1358082" y="1386820"/>
                  <a:pt x="1179017" y="1435918"/>
                  <a:pt x="982623" y="1415701"/>
                </a:cubicBezTo>
                <a:cubicBezTo>
                  <a:pt x="1051938" y="1346386"/>
                  <a:pt x="1153023" y="1352162"/>
                  <a:pt x="1231003" y="1314616"/>
                </a:cubicBezTo>
                <a:cubicBezTo>
                  <a:pt x="1170352" y="1262629"/>
                  <a:pt x="1095261" y="1294399"/>
                  <a:pt x="1025945" y="1297287"/>
                </a:cubicBezTo>
                <a:cubicBezTo>
                  <a:pt x="965294" y="1300175"/>
                  <a:pt x="812222" y="1227972"/>
                  <a:pt x="841104" y="1225083"/>
                </a:cubicBezTo>
                <a:cubicBezTo>
                  <a:pt x="1101037" y="1207755"/>
                  <a:pt x="1352306" y="1129775"/>
                  <a:pt x="1612239" y="1112445"/>
                </a:cubicBezTo>
                <a:cubicBezTo>
                  <a:pt x="1698883" y="1106668"/>
                  <a:pt x="1797081" y="1112445"/>
                  <a:pt x="1814409" y="1008471"/>
                </a:cubicBezTo>
                <a:cubicBezTo>
                  <a:pt x="1817297" y="979590"/>
                  <a:pt x="1808633" y="973814"/>
                  <a:pt x="1932824" y="979590"/>
                </a:cubicBezTo>
                <a:cubicBezTo>
                  <a:pt x="1981922" y="982478"/>
                  <a:pt x="2045461" y="982478"/>
                  <a:pt x="2083007" y="936268"/>
                </a:cubicBezTo>
                <a:cubicBezTo>
                  <a:pt x="2045461" y="898722"/>
                  <a:pt x="1990587" y="927603"/>
                  <a:pt x="1947265" y="924715"/>
                </a:cubicBezTo>
                <a:cubicBezTo>
                  <a:pt x="1828850" y="921827"/>
                  <a:pt x="1386963" y="904498"/>
                  <a:pt x="1271438" y="895834"/>
                </a:cubicBezTo>
                <a:cubicBezTo>
                  <a:pt x="1031721" y="875617"/>
                  <a:pt x="901755" y="933380"/>
                  <a:pt x="659150" y="907386"/>
                </a:cubicBezTo>
                <a:cubicBezTo>
                  <a:pt x="734242" y="890057"/>
                  <a:pt x="705361" y="866952"/>
                  <a:pt x="780453" y="846735"/>
                </a:cubicBezTo>
                <a:cubicBezTo>
                  <a:pt x="815110" y="838071"/>
                  <a:pt x="849768" y="820742"/>
                  <a:pt x="841104" y="788972"/>
                </a:cubicBezTo>
                <a:cubicBezTo>
                  <a:pt x="835327" y="757202"/>
                  <a:pt x="396329" y="690775"/>
                  <a:pt x="448316" y="659006"/>
                </a:cubicBezTo>
                <a:cubicBezTo>
                  <a:pt x="592723" y="575249"/>
                  <a:pt x="1020169" y="607019"/>
                  <a:pt x="910419" y="569473"/>
                </a:cubicBezTo>
                <a:cubicBezTo>
                  <a:pt x="742907" y="511710"/>
                  <a:pt x="716913" y="500157"/>
                  <a:pt x="604275" y="514598"/>
                </a:cubicBezTo>
                <a:cubicBezTo>
                  <a:pt x="506079" y="529039"/>
                  <a:pt x="113290" y="349974"/>
                  <a:pt x="15093" y="352862"/>
                </a:cubicBezTo>
                <a:cubicBezTo>
                  <a:pt x="-71551" y="352862"/>
                  <a:pt x="234593" y="211343"/>
                  <a:pt x="430987" y="136251"/>
                </a:cubicBezTo>
                <a:cubicBezTo>
                  <a:pt x="571784" y="82098"/>
                  <a:pt x="732076" y="70184"/>
                  <a:pt x="874092" y="17656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DBF98-12BD-6C0A-115B-2EDA49B5E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34" y="642735"/>
            <a:ext cx="4482111" cy="990993"/>
          </a:xfrm>
        </p:spPr>
        <p:txBody>
          <a:bodyPr anchor="t">
            <a:normAutofit/>
          </a:bodyPr>
          <a:lstStyle/>
          <a:p>
            <a:r>
              <a:rPr lang="en-US" b="1" dirty="0">
                <a:latin typeface="+mn-lt"/>
              </a:rPr>
              <a:t>Vector API</a:t>
            </a:r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C6BFDF0B-6325-416D-926F-7141006D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93668" y="5127460"/>
            <a:ext cx="6498333" cy="1730540"/>
          </a:xfrm>
          <a:custGeom>
            <a:avLst/>
            <a:gdLst>
              <a:gd name="connsiteX0" fmla="*/ 2987112 w 6498333"/>
              <a:gd name="connsiteY0" fmla="*/ 1730384 h 1730540"/>
              <a:gd name="connsiteX1" fmla="*/ 3113423 w 6498333"/>
              <a:gd name="connsiteY1" fmla="*/ 1728494 h 1730540"/>
              <a:gd name="connsiteX2" fmla="*/ 6436159 w 6498333"/>
              <a:gd name="connsiteY2" fmla="*/ 1396018 h 1730540"/>
              <a:gd name="connsiteX3" fmla="*/ 6498333 w 6498333"/>
              <a:gd name="connsiteY3" fmla="*/ 1381988 h 1730540"/>
              <a:gd name="connsiteX4" fmla="*/ 6498333 w 6498333"/>
              <a:gd name="connsiteY4" fmla="*/ 0 h 1730540"/>
              <a:gd name="connsiteX5" fmla="*/ 723703 w 6498333"/>
              <a:gd name="connsiteY5" fmla="*/ 0 h 1730540"/>
              <a:gd name="connsiteX6" fmla="*/ 629735 w 6498333"/>
              <a:gd name="connsiteY6" fmla="*/ 31770 h 1730540"/>
              <a:gd name="connsiteX7" fmla="*/ 127078 w 6498333"/>
              <a:gd name="connsiteY7" fmla="*/ 173371 h 1730540"/>
              <a:gd name="connsiteX8" fmla="*/ 0 w 6498333"/>
              <a:gd name="connsiteY8" fmla="*/ 235577 h 1730540"/>
              <a:gd name="connsiteX9" fmla="*/ 967530 w 6498333"/>
              <a:gd name="connsiteY9" fmla="*/ 225208 h 1730540"/>
              <a:gd name="connsiteX10" fmla="*/ 620954 w 6498333"/>
              <a:gd name="connsiteY10" fmla="*/ 408367 h 1730540"/>
              <a:gd name="connsiteX11" fmla="*/ 542972 w 6498333"/>
              <a:gd name="connsiteY11" fmla="*/ 463661 h 1730540"/>
              <a:gd name="connsiteX12" fmla="*/ 635392 w 6498333"/>
              <a:gd name="connsiteY12" fmla="*/ 515499 h 1730540"/>
              <a:gd name="connsiteX13" fmla="*/ 843339 w 6498333"/>
              <a:gd name="connsiteY13" fmla="*/ 532778 h 1730540"/>
              <a:gd name="connsiteX14" fmla="*/ 297479 w 6498333"/>
              <a:gd name="connsiteY14" fmla="*/ 584615 h 1730540"/>
              <a:gd name="connsiteX15" fmla="*/ 358130 w 6498333"/>
              <a:gd name="connsiteY15" fmla="*/ 688289 h 1730540"/>
              <a:gd name="connsiteX16" fmla="*/ 326361 w 6498333"/>
              <a:gd name="connsiteY16" fmla="*/ 809243 h 1730540"/>
              <a:gd name="connsiteX17" fmla="*/ 649833 w 6498333"/>
              <a:gd name="connsiteY17" fmla="*/ 854169 h 1730540"/>
              <a:gd name="connsiteX18" fmla="*/ 1111937 w 6498333"/>
              <a:gd name="connsiteY18" fmla="*/ 992402 h 1730540"/>
              <a:gd name="connsiteX19" fmla="*/ 1559599 w 6498333"/>
              <a:gd name="connsiteY19" fmla="*/ 1033872 h 1730540"/>
              <a:gd name="connsiteX20" fmla="*/ 1929284 w 6498333"/>
              <a:gd name="connsiteY20" fmla="*/ 1078798 h 1730540"/>
              <a:gd name="connsiteX21" fmla="*/ 1608698 w 6498333"/>
              <a:gd name="connsiteY21" fmla="*/ 1154826 h 1730540"/>
              <a:gd name="connsiteX22" fmla="*/ 2183442 w 6498333"/>
              <a:gd name="connsiteY22" fmla="*/ 1227398 h 1730540"/>
              <a:gd name="connsiteX23" fmla="*/ 2267197 w 6498333"/>
              <a:gd name="connsiteY23" fmla="*/ 1217031 h 1730540"/>
              <a:gd name="connsiteX24" fmla="*/ 3148082 w 6498333"/>
              <a:gd name="connsiteY24" fmla="*/ 1123724 h 1730540"/>
              <a:gd name="connsiteX25" fmla="*/ 3330034 w 6498333"/>
              <a:gd name="connsiteY25" fmla="*/ 1154826 h 1730540"/>
              <a:gd name="connsiteX26" fmla="*/ 3145192 w 6498333"/>
              <a:gd name="connsiteY26" fmla="*/ 1230854 h 1730540"/>
              <a:gd name="connsiteX27" fmla="*/ 2504025 w 6498333"/>
              <a:gd name="connsiteY27" fmla="*/ 1376000 h 1730540"/>
              <a:gd name="connsiteX28" fmla="*/ 2954575 w 6498333"/>
              <a:gd name="connsiteY28" fmla="*/ 1348352 h 1730540"/>
              <a:gd name="connsiteX29" fmla="*/ 2492471 w 6498333"/>
              <a:gd name="connsiteY29" fmla="*/ 1524600 h 1730540"/>
              <a:gd name="connsiteX30" fmla="*/ 2342289 w 6498333"/>
              <a:gd name="connsiteY30" fmla="*/ 1579893 h 1730540"/>
              <a:gd name="connsiteX31" fmla="*/ 2489584 w 6498333"/>
              <a:gd name="connsiteY31" fmla="*/ 1693935 h 1730540"/>
              <a:gd name="connsiteX32" fmla="*/ 2987112 w 6498333"/>
              <a:gd name="connsiteY32" fmla="*/ 1730384 h 173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498333" h="1730540">
                <a:moveTo>
                  <a:pt x="2987112" y="1730384"/>
                </a:moveTo>
                <a:cubicBezTo>
                  <a:pt x="3042664" y="1730870"/>
                  <a:pt x="3088152" y="1730222"/>
                  <a:pt x="3113423" y="1728494"/>
                </a:cubicBezTo>
                <a:cubicBezTo>
                  <a:pt x="3293752" y="1716831"/>
                  <a:pt x="4808270" y="1725943"/>
                  <a:pt x="6436159" y="1396018"/>
                </a:cubicBezTo>
                <a:lnTo>
                  <a:pt x="6498333" y="1381988"/>
                </a:lnTo>
                <a:lnTo>
                  <a:pt x="6498333" y="0"/>
                </a:lnTo>
                <a:lnTo>
                  <a:pt x="723703" y="0"/>
                </a:lnTo>
                <a:lnTo>
                  <a:pt x="629735" y="31770"/>
                </a:lnTo>
                <a:cubicBezTo>
                  <a:pt x="421263" y="101447"/>
                  <a:pt x="228886" y="161708"/>
                  <a:pt x="127078" y="173371"/>
                </a:cubicBezTo>
                <a:cubicBezTo>
                  <a:pt x="86644" y="176827"/>
                  <a:pt x="25993" y="163004"/>
                  <a:pt x="0" y="235577"/>
                </a:cubicBezTo>
                <a:cubicBezTo>
                  <a:pt x="306144" y="346163"/>
                  <a:pt x="641170" y="183739"/>
                  <a:pt x="967530" y="225208"/>
                </a:cubicBezTo>
                <a:cubicBezTo>
                  <a:pt x="866445" y="353075"/>
                  <a:pt x="745142" y="384177"/>
                  <a:pt x="620954" y="408367"/>
                </a:cubicBezTo>
                <a:cubicBezTo>
                  <a:pt x="589182" y="415279"/>
                  <a:pt x="542972" y="422191"/>
                  <a:pt x="542972" y="463661"/>
                </a:cubicBezTo>
                <a:cubicBezTo>
                  <a:pt x="542972" y="515499"/>
                  <a:pt x="594959" y="505130"/>
                  <a:pt x="635392" y="515499"/>
                </a:cubicBezTo>
                <a:cubicBezTo>
                  <a:pt x="693155" y="529321"/>
                  <a:pt x="762471" y="470573"/>
                  <a:pt x="843339" y="532778"/>
                </a:cubicBezTo>
                <a:cubicBezTo>
                  <a:pt x="646945" y="574247"/>
                  <a:pt x="476544" y="588071"/>
                  <a:pt x="297479" y="584615"/>
                </a:cubicBezTo>
                <a:cubicBezTo>
                  <a:pt x="323472" y="629541"/>
                  <a:pt x="378348" y="639908"/>
                  <a:pt x="358130" y="688289"/>
                </a:cubicBezTo>
                <a:cubicBezTo>
                  <a:pt x="343689" y="726304"/>
                  <a:pt x="283038" y="760862"/>
                  <a:pt x="326361" y="809243"/>
                </a:cubicBezTo>
                <a:cubicBezTo>
                  <a:pt x="427447" y="843802"/>
                  <a:pt x="554524" y="788508"/>
                  <a:pt x="649833" y="854169"/>
                </a:cubicBezTo>
                <a:cubicBezTo>
                  <a:pt x="782688" y="947476"/>
                  <a:pt x="961753" y="940565"/>
                  <a:pt x="1111937" y="992402"/>
                </a:cubicBezTo>
                <a:cubicBezTo>
                  <a:pt x="1161035" y="1009682"/>
                  <a:pt x="1472955" y="1023504"/>
                  <a:pt x="1559599" y="1033872"/>
                </a:cubicBezTo>
                <a:cubicBezTo>
                  <a:pt x="1678015" y="1047696"/>
                  <a:pt x="1805093" y="1023504"/>
                  <a:pt x="1929284" y="1078798"/>
                </a:cubicBezTo>
                <a:cubicBezTo>
                  <a:pt x="1828198" y="1130635"/>
                  <a:pt x="1727113" y="1075343"/>
                  <a:pt x="1608698" y="1154826"/>
                </a:cubicBezTo>
                <a:cubicBezTo>
                  <a:pt x="1825309" y="1175561"/>
                  <a:pt x="2015928" y="1158282"/>
                  <a:pt x="2183442" y="1227398"/>
                </a:cubicBezTo>
                <a:cubicBezTo>
                  <a:pt x="2203658" y="1237767"/>
                  <a:pt x="2238314" y="1220487"/>
                  <a:pt x="2267197" y="1217031"/>
                </a:cubicBezTo>
                <a:cubicBezTo>
                  <a:pt x="2561787" y="1179017"/>
                  <a:pt x="2853490" y="1134091"/>
                  <a:pt x="3148082" y="1123724"/>
                </a:cubicBezTo>
                <a:cubicBezTo>
                  <a:pt x="3214508" y="1120268"/>
                  <a:pt x="3327146" y="1092621"/>
                  <a:pt x="3330034" y="1154826"/>
                </a:cubicBezTo>
                <a:cubicBezTo>
                  <a:pt x="3330034" y="1251589"/>
                  <a:pt x="3214508" y="1220487"/>
                  <a:pt x="3145192" y="1230854"/>
                </a:cubicBezTo>
                <a:cubicBezTo>
                  <a:pt x="2931471" y="1268869"/>
                  <a:pt x="2711970" y="1282691"/>
                  <a:pt x="2504025" y="1376000"/>
                </a:cubicBezTo>
                <a:cubicBezTo>
                  <a:pt x="2654207" y="1365632"/>
                  <a:pt x="2804392" y="1358720"/>
                  <a:pt x="2954575" y="1348352"/>
                </a:cubicBezTo>
                <a:cubicBezTo>
                  <a:pt x="2787063" y="1386367"/>
                  <a:pt x="2654207" y="1476218"/>
                  <a:pt x="2492471" y="1524600"/>
                </a:cubicBezTo>
                <a:cubicBezTo>
                  <a:pt x="2408715" y="1548791"/>
                  <a:pt x="2342289" y="1579893"/>
                  <a:pt x="2342289" y="1579893"/>
                </a:cubicBezTo>
                <a:cubicBezTo>
                  <a:pt x="2342289" y="1579893"/>
                  <a:pt x="2356730" y="1655921"/>
                  <a:pt x="2489584" y="1693935"/>
                </a:cubicBezTo>
                <a:cubicBezTo>
                  <a:pt x="2563232" y="1717262"/>
                  <a:pt x="2820457" y="1728925"/>
                  <a:pt x="2987112" y="1730384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CFF94-10C9-7859-1900-71E2BAAA1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566" y="1570192"/>
            <a:ext cx="10538867" cy="464507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b="1" i="1" dirty="0"/>
              <a:t>To be continued … we’ll see </a:t>
            </a:r>
            <a:r>
              <a:rPr lang="en-US" sz="2000" b="1" i="1"/>
              <a:t>I guess</a:t>
            </a:r>
            <a:endParaRPr lang="en-US" sz="2000" b="1" i="1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02886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9E0BB-A992-45F3-0954-8183005B7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Play Time</a:t>
            </a:r>
            <a:br>
              <a:rPr 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b="1" i="1" dirty="0"/>
              <a:t>(aka. demo)</a:t>
            </a:r>
            <a:endParaRPr lang="en-US" sz="7200" b="1" i="1" kern="1200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49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E527E1-CEBE-7749-EC6A-632885945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59B68-FFA4-44F8-F4D2-3564DA03C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122023"/>
            <a:ext cx="9941319" cy="3020155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400" dirty="0">
                <a:hlinkClick r:id="rId3"/>
              </a:rPr>
              <a:t>https://openjdk.org/projects/jdk/21</a:t>
            </a:r>
            <a:endParaRPr lang="en-US" sz="2400" dirty="0"/>
          </a:p>
          <a:p>
            <a:r>
              <a:rPr lang="en-US" sz="2400" dirty="0">
                <a:hlinkClick r:id="rId4"/>
              </a:rPr>
              <a:t>https://www.infoworld.com/article/3689880/jdk-21-the-new-features-in-java-21.html</a:t>
            </a:r>
            <a:endParaRPr lang="en-US" sz="2400" dirty="0"/>
          </a:p>
          <a:p>
            <a:r>
              <a:rPr lang="en-US" sz="2400" dirty="0">
                <a:hlinkClick r:id="rId5"/>
              </a:rPr>
              <a:t>https://maarten.mulders.it/2020/11/whats-new-in-maven-4</a:t>
            </a:r>
            <a:endParaRPr lang="en-US" sz="2400" dirty="0"/>
          </a:p>
          <a:p>
            <a:r>
              <a:rPr lang="en-US" sz="2400" dirty="0">
                <a:hlinkClick r:id="rId6"/>
              </a:rPr>
              <a:t>https://www.happycoders.eu/java/virtual-threads/</a:t>
            </a:r>
            <a:endParaRPr lang="en-US" sz="2400" dirty="0"/>
          </a:p>
          <a:p>
            <a:r>
              <a:rPr lang="en-US" sz="2400" dirty="0">
                <a:hlinkClick r:id="rId7"/>
              </a:rPr>
              <a:t>https://www.happycoders.eu/java/java-21-features/#Scoped_Values_Preview_-_JEP_446</a:t>
            </a:r>
            <a:endParaRPr lang="en-US" sz="2400" dirty="0"/>
          </a:p>
          <a:p>
            <a:r>
              <a:rPr lang="en-US" sz="2400" dirty="0">
                <a:hlinkClick r:id="rId8"/>
              </a:rPr>
              <a:t>https://github.com/iuliana/jdk21-parent-project</a:t>
            </a:r>
            <a:endParaRPr lang="en-US" sz="2400" dirty="0"/>
          </a:p>
          <a:p>
            <a:r>
              <a:rPr lang="en-US" sz="2400" dirty="0">
                <a:hlinkClick r:id="rId9"/>
              </a:rPr>
              <a:t>https://maven.apache.org/docs/history.html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D38AF-B22F-BEC4-4401-652D7A7F3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</p:txBody>
      </p:sp>
      <p:pic>
        <p:nvPicPr>
          <p:cNvPr id="5" name="Content Placeholder 4" descr="A diagram of a child project&#10;&#10;Description automatically generated">
            <a:extLst>
              <a:ext uri="{FF2B5EF4-FFF2-40B4-BE49-F238E27FC236}">
                <a16:creationId xmlns:a16="http://schemas.microsoft.com/office/drawing/2014/main" id="{31079F91-F872-A05B-CEE8-25E6E080C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5732" y="1825625"/>
            <a:ext cx="9620536" cy="4351338"/>
          </a:xfrm>
        </p:spPr>
      </p:pic>
    </p:spTree>
    <p:extLst>
      <p:ext uri="{BB962C8B-B14F-4D97-AF65-F5344CB8AC3E}">
        <p14:creationId xmlns:p14="http://schemas.microsoft.com/office/powerpoint/2010/main" val="3522928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EC7823C-FDD6-429C-986C-063FDEBF9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651F5E-0457-4065-ACB2-8B81590C2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050098" flipH="1" flipV="1">
            <a:off x="-160709" y="3977842"/>
            <a:ext cx="7507400" cy="3166385"/>
          </a:xfrm>
          <a:custGeom>
            <a:avLst/>
            <a:gdLst>
              <a:gd name="connsiteX0" fmla="*/ 5497485 w 7507400"/>
              <a:gd name="connsiteY0" fmla="*/ 2912009 h 3166385"/>
              <a:gd name="connsiteX1" fmla="*/ 7034681 w 7507400"/>
              <a:gd name="connsiteY1" fmla="*/ 3151263 h 3166385"/>
              <a:gd name="connsiteX2" fmla="*/ 7137723 w 7507400"/>
              <a:gd name="connsiteY2" fmla="*/ 3166385 h 3166385"/>
              <a:gd name="connsiteX3" fmla="*/ 7507400 w 7507400"/>
              <a:gd name="connsiteY3" fmla="*/ 875071 h 3166385"/>
              <a:gd name="connsiteX4" fmla="*/ 2083578 w 7507400"/>
              <a:gd name="connsiteY4" fmla="*/ 0 h 3166385"/>
              <a:gd name="connsiteX5" fmla="*/ 2023081 w 7507400"/>
              <a:gd name="connsiteY5" fmla="*/ 5468 h 3166385"/>
              <a:gd name="connsiteX6" fmla="*/ 1865374 w 7507400"/>
              <a:gd name="connsiteY6" fmla="*/ 76313 h 3166385"/>
              <a:gd name="connsiteX7" fmla="*/ 1634010 w 7507400"/>
              <a:gd name="connsiteY7" fmla="*/ 119359 h 3166385"/>
              <a:gd name="connsiteX8" fmla="*/ 1388186 w 7507400"/>
              <a:gd name="connsiteY8" fmla="*/ 130121 h 3166385"/>
              <a:gd name="connsiteX9" fmla="*/ 1330344 w 7507400"/>
              <a:gd name="connsiteY9" fmla="*/ 198275 h 3166385"/>
              <a:gd name="connsiteX10" fmla="*/ 1406262 w 7507400"/>
              <a:gd name="connsiteY10" fmla="*/ 270018 h 3166385"/>
              <a:gd name="connsiteX11" fmla="*/ 1521942 w 7507400"/>
              <a:gd name="connsiteY11" fmla="*/ 277191 h 3166385"/>
              <a:gd name="connsiteX12" fmla="*/ 2212420 w 7507400"/>
              <a:gd name="connsiteY12" fmla="*/ 295128 h 3166385"/>
              <a:gd name="connsiteX13" fmla="*/ 0 w 7507400"/>
              <a:gd name="connsiteY13" fmla="*/ 452960 h 3166385"/>
              <a:gd name="connsiteX14" fmla="*/ 300051 w 7507400"/>
              <a:gd name="connsiteY14" fmla="*/ 549813 h 3166385"/>
              <a:gd name="connsiteX15" fmla="*/ 401272 w 7507400"/>
              <a:gd name="connsiteY15" fmla="*/ 815258 h 3166385"/>
              <a:gd name="connsiteX16" fmla="*/ 770008 w 7507400"/>
              <a:gd name="connsiteY16" fmla="*/ 965917 h 3166385"/>
              <a:gd name="connsiteX17" fmla="*/ 1008605 w 7507400"/>
              <a:gd name="connsiteY17" fmla="*/ 1019724 h 3166385"/>
              <a:gd name="connsiteX18" fmla="*/ 1554478 w 7507400"/>
              <a:gd name="connsiteY18" fmla="*/ 1098641 h 3166385"/>
              <a:gd name="connsiteX19" fmla="*/ 1634010 w 7507400"/>
              <a:gd name="connsiteY19" fmla="*/ 1227777 h 3166385"/>
              <a:gd name="connsiteX20" fmla="*/ 1702696 w 7507400"/>
              <a:gd name="connsiteY20" fmla="*/ 1371261 h 3166385"/>
              <a:gd name="connsiteX21" fmla="*/ 1847299 w 7507400"/>
              <a:gd name="connsiteY21" fmla="*/ 1464526 h 3166385"/>
              <a:gd name="connsiteX22" fmla="*/ 723015 w 7507400"/>
              <a:gd name="connsiteY22" fmla="*/ 1450177 h 3166385"/>
              <a:gd name="connsiteX23" fmla="*/ 1991901 w 7507400"/>
              <a:gd name="connsiteY23" fmla="*/ 1751495 h 3166385"/>
              <a:gd name="connsiteX24" fmla="*/ 1879835 w 7507400"/>
              <a:gd name="connsiteY24" fmla="*/ 1869870 h 3166385"/>
              <a:gd name="connsiteX25" fmla="*/ 2573927 w 7507400"/>
              <a:gd name="connsiteY25" fmla="*/ 2031290 h 3166385"/>
              <a:gd name="connsiteX26" fmla="*/ 2201575 w 7507400"/>
              <a:gd name="connsiteY26" fmla="*/ 2049225 h 3166385"/>
              <a:gd name="connsiteX27" fmla="*/ 4367000 w 7507400"/>
              <a:gd name="connsiteY27" fmla="*/ 2723602 h 3166385"/>
              <a:gd name="connsiteX28" fmla="*/ 5497485 w 7507400"/>
              <a:gd name="connsiteY28" fmla="*/ 2912009 h 316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507400" h="3166385">
                <a:moveTo>
                  <a:pt x="5497485" y="2912009"/>
                </a:moveTo>
                <a:cubicBezTo>
                  <a:pt x="6033497" y="2998226"/>
                  <a:pt x="6619155" y="3089592"/>
                  <a:pt x="7034681" y="3151263"/>
                </a:cubicBezTo>
                <a:lnTo>
                  <a:pt x="7137723" y="3166385"/>
                </a:lnTo>
                <a:lnTo>
                  <a:pt x="7507400" y="875071"/>
                </a:lnTo>
                <a:lnTo>
                  <a:pt x="2083578" y="0"/>
                </a:lnTo>
                <a:lnTo>
                  <a:pt x="2023081" y="5468"/>
                </a:lnTo>
                <a:cubicBezTo>
                  <a:pt x="1965692" y="12642"/>
                  <a:pt x="1910562" y="27887"/>
                  <a:pt x="1865374" y="76313"/>
                </a:cubicBezTo>
                <a:cubicBezTo>
                  <a:pt x="1796688" y="151642"/>
                  <a:pt x="1724387" y="162404"/>
                  <a:pt x="1634010" y="119359"/>
                </a:cubicBezTo>
                <a:cubicBezTo>
                  <a:pt x="1554478" y="79900"/>
                  <a:pt x="1467718" y="90662"/>
                  <a:pt x="1388186" y="130121"/>
                </a:cubicBezTo>
                <a:cubicBezTo>
                  <a:pt x="1359266" y="144469"/>
                  <a:pt x="1330344" y="162404"/>
                  <a:pt x="1330344" y="198275"/>
                </a:cubicBezTo>
                <a:cubicBezTo>
                  <a:pt x="1330344" y="248495"/>
                  <a:pt x="1366496" y="262843"/>
                  <a:pt x="1406262" y="270018"/>
                </a:cubicBezTo>
                <a:cubicBezTo>
                  <a:pt x="1442412" y="277191"/>
                  <a:pt x="1485792" y="284366"/>
                  <a:pt x="1521942" y="277191"/>
                </a:cubicBezTo>
                <a:cubicBezTo>
                  <a:pt x="1753307" y="237734"/>
                  <a:pt x="1981057" y="302301"/>
                  <a:pt x="2212420" y="295128"/>
                </a:cubicBezTo>
                <a:cubicBezTo>
                  <a:pt x="1485792" y="449373"/>
                  <a:pt x="751934" y="399154"/>
                  <a:pt x="0" y="452960"/>
                </a:cubicBezTo>
                <a:cubicBezTo>
                  <a:pt x="97608" y="560573"/>
                  <a:pt x="224135" y="470896"/>
                  <a:pt x="300051" y="549813"/>
                </a:cubicBezTo>
                <a:cubicBezTo>
                  <a:pt x="227750" y="714820"/>
                  <a:pt x="256671" y="804497"/>
                  <a:pt x="401272" y="815258"/>
                </a:cubicBezTo>
                <a:cubicBezTo>
                  <a:pt x="542261" y="826019"/>
                  <a:pt x="694093" y="768625"/>
                  <a:pt x="770008" y="965917"/>
                </a:cubicBezTo>
                <a:cubicBezTo>
                  <a:pt x="791699" y="1026898"/>
                  <a:pt x="925458" y="1008963"/>
                  <a:pt x="1008605" y="1019724"/>
                </a:cubicBezTo>
                <a:cubicBezTo>
                  <a:pt x="1189357" y="1044833"/>
                  <a:pt x="1380957" y="1019724"/>
                  <a:pt x="1554478" y="1098641"/>
                </a:cubicBezTo>
                <a:cubicBezTo>
                  <a:pt x="1623165" y="1127337"/>
                  <a:pt x="1670160" y="1148860"/>
                  <a:pt x="1634010" y="1227777"/>
                </a:cubicBezTo>
                <a:cubicBezTo>
                  <a:pt x="1597859" y="1310280"/>
                  <a:pt x="1644855" y="1338976"/>
                  <a:pt x="1702696" y="1371261"/>
                </a:cubicBezTo>
                <a:cubicBezTo>
                  <a:pt x="1746077" y="1396370"/>
                  <a:pt x="1811148" y="1389197"/>
                  <a:pt x="1847299" y="1464526"/>
                </a:cubicBezTo>
                <a:cubicBezTo>
                  <a:pt x="1467717" y="1453764"/>
                  <a:pt x="1098981" y="1392783"/>
                  <a:pt x="723015" y="1450177"/>
                </a:cubicBezTo>
                <a:cubicBezTo>
                  <a:pt x="1135131" y="1593662"/>
                  <a:pt x="1587014" y="1586487"/>
                  <a:pt x="1991901" y="1751495"/>
                </a:cubicBezTo>
                <a:cubicBezTo>
                  <a:pt x="1977441" y="1808889"/>
                  <a:pt x="1883449" y="1783778"/>
                  <a:pt x="1879835" y="1869870"/>
                </a:cubicBezTo>
                <a:cubicBezTo>
                  <a:pt x="2093123" y="1959548"/>
                  <a:pt x="2349794" y="1898566"/>
                  <a:pt x="2573927" y="2031290"/>
                </a:cubicBezTo>
                <a:cubicBezTo>
                  <a:pt x="2443785" y="2092271"/>
                  <a:pt x="2324488" y="1991831"/>
                  <a:pt x="2201575" y="2049225"/>
                </a:cubicBezTo>
                <a:cubicBezTo>
                  <a:pt x="2241342" y="2135316"/>
                  <a:pt x="4041644" y="2666208"/>
                  <a:pt x="4367000" y="2723602"/>
                </a:cubicBezTo>
                <a:cubicBezTo>
                  <a:pt x="4615085" y="2767993"/>
                  <a:pt x="5038048" y="2838109"/>
                  <a:pt x="5497485" y="2912009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61CE323-A659-BFB4-B0D1-204E9D240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Maven 4 - what’s new (1)</a:t>
            </a:r>
            <a:endParaRPr lang="en-US" sz="8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FDA7E76-5032-B314-5193-671D60CB6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fontAlgn="base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GB" sz="3200" b="1" i="0" u="none" strike="noStrike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Automatic parent/dependency versioning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GB" sz="3200" b="0" i="0" u="none" strike="noStrike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Checksum mismatches fail the build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GB" sz="3200" b="0" i="0" u="none" strike="noStrike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Project specific </a:t>
            </a:r>
            <a:r>
              <a:rPr lang="en-GB" sz="2600" b="1" i="0" u="none" strike="noStrike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settings.xml</a:t>
            </a:r>
            <a:endParaRPr lang="en-GB" sz="3200" b="0" i="0" u="none" strike="noStrike" dirty="0">
              <a:effectLst/>
              <a:latin typeface="Courier New" panose="02070309020205020404" pitchFamily="49" charset="0"/>
              <a:ea typeface="Lato" panose="020F0502020204030203" pitchFamily="34" charset="0"/>
              <a:cs typeface="Courier New" panose="02070309020205020404" pitchFamily="49" charset="0"/>
            </a:endParaRPr>
          </a:p>
          <a:p>
            <a:pPr fontAlgn="base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GB" sz="3200" b="0" i="0" u="none" strike="noStrike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Comments in </a:t>
            </a:r>
            <a:r>
              <a:rPr lang="en-GB" sz="26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GB" sz="2600" b="1" i="0" u="none" strike="noStrike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mvn</a:t>
            </a:r>
            <a:r>
              <a:rPr lang="en-GB" sz="26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GB" sz="2600" b="1" i="0" u="none" strike="noStrike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maven.config</a:t>
            </a:r>
            <a:endParaRPr lang="en-GB" sz="3200" b="0" i="0" u="none" strike="noStrike" dirty="0"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fontAlgn="base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GB" sz="3200" b="0" i="0" u="none" strike="noStrike" dirty="0">
                <a:effectLst/>
                <a:latin typeface="Lato" panose="020F0502020204030203" pitchFamily="34" charset="0"/>
              </a:rPr>
              <a:t>New CLI options</a:t>
            </a:r>
          </a:p>
          <a:p>
            <a:pPr lvl="2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GB" sz="3500" b="0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 </a:t>
            </a:r>
            <a:r>
              <a:rPr lang="en-GB" sz="26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GB" sz="2600" b="1" i="0" u="none" strike="noStrike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fos</a:t>
            </a:r>
            <a:r>
              <a:rPr lang="en-GB" sz="26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 WARN/ -fail-on-severity WARN</a:t>
            </a:r>
          </a:p>
          <a:p>
            <a:pPr marL="914400" lvl="2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8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GB" sz="26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-r / --resume #resume build from last failure point</a:t>
            </a:r>
          </a:p>
          <a:p>
            <a:pPr lvl="2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GB" sz="2800" b="0" i="0" u="none" strike="noStrike" dirty="0"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fontAlgn="base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GB" sz="3200" b="0" i="0" u="none" strike="noStrike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Compatible with Maven 3 dependencies, not with Maven 2 though.</a:t>
            </a:r>
          </a:p>
        </p:txBody>
      </p:sp>
    </p:spTree>
    <p:extLst>
      <p:ext uri="{BB962C8B-B14F-4D97-AF65-F5344CB8AC3E}">
        <p14:creationId xmlns:p14="http://schemas.microsoft.com/office/powerpoint/2010/main" val="140849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0EED73-1494-4E89-869B-E501A02B2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9D7A3A2-205A-4FD7-89D2-24FA8A54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934" y="0"/>
            <a:ext cx="11377066" cy="4001047"/>
          </a:xfrm>
          <a:custGeom>
            <a:avLst/>
            <a:gdLst>
              <a:gd name="connsiteX0" fmla="*/ 914840 w 11377066"/>
              <a:gd name="connsiteY0" fmla="*/ 0 h 3343806"/>
              <a:gd name="connsiteX1" fmla="*/ 11365513 w 11377066"/>
              <a:gd name="connsiteY1" fmla="*/ 0 h 3343806"/>
              <a:gd name="connsiteX2" fmla="*/ 11365513 w 11377066"/>
              <a:gd name="connsiteY2" fmla="*/ 846735 h 3343806"/>
              <a:gd name="connsiteX3" fmla="*/ 11050704 w 11377066"/>
              <a:gd name="connsiteY3" fmla="*/ 1046017 h 3343806"/>
              <a:gd name="connsiteX4" fmla="*/ 11195112 w 11377066"/>
              <a:gd name="connsiteY4" fmla="*/ 1103780 h 3343806"/>
              <a:gd name="connsiteX5" fmla="*/ 10553944 w 11377066"/>
              <a:gd name="connsiteY5" fmla="*/ 1441695 h 3343806"/>
              <a:gd name="connsiteX6" fmla="*/ 11148902 w 11377066"/>
              <a:gd name="connsiteY6" fmla="*/ 1383932 h 3343806"/>
              <a:gd name="connsiteX7" fmla="*/ 11117132 w 11377066"/>
              <a:gd name="connsiteY7" fmla="*/ 1430142 h 3343806"/>
              <a:gd name="connsiteX8" fmla="*/ 11085363 w 11377066"/>
              <a:gd name="connsiteY8" fmla="*/ 1476352 h 3343806"/>
              <a:gd name="connsiteX9" fmla="*/ 11365513 w 11377066"/>
              <a:gd name="connsiteY9" fmla="*/ 1447471 h 3343806"/>
              <a:gd name="connsiteX10" fmla="*/ 11365513 w 11377066"/>
              <a:gd name="connsiteY10" fmla="*/ 1496569 h 3343806"/>
              <a:gd name="connsiteX11" fmla="*/ 11278869 w 11377066"/>
              <a:gd name="connsiteY11" fmla="*/ 1554332 h 3343806"/>
              <a:gd name="connsiteX12" fmla="*/ 11365513 w 11377066"/>
              <a:gd name="connsiteY12" fmla="*/ 1539891 h 3343806"/>
              <a:gd name="connsiteX13" fmla="*/ 11377066 w 11377066"/>
              <a:gd name="connsiteY13" fmla="*/ 1539891 h 3343806"/>
              <a:gd name="connsiteX14" fmla="*/ 11377066 w 11377066"/>
              <a:gd name="connsiteY14" fmla="*/ 1765167 h 3343806"/>
              <a:gd name="connsiteX15" fmla="*/ 4624577 w 11377066"/>
              <a:gd name="connsiteY15" fmla="*/ 3342096 h 3343806"/>
              <a:gd name="connsiteX16" fmla="*/ 4000738 w 11377066"/>
              <a:gd name="connsiteY16" fmla="*/ 3313214 h 3343806"/>
              <a:gd name="connsiteX17" fmla="*/ 3853443 w 11377066"/>
              <a:gd name="connsiteY17" fmla="*/ 3217905 h 3343806"/>
              <a:gd name="connsiteX18" fmla="*/ 4003625 w 11377066"/>
              <a:gd name="connsiteY18" fmla="*/ 3171695 h 3343806"/>
              <a:gd name="connsiteX19" fmla="*/ 4465729 w 11377066"/>
              <a:gd name="connsiteY19" fmla="*/ 3024399 h 3343806"/>
              <a:gd name="connsiteX20" fmla="*/ 4015179 w 11377066"/>
              <a:gd name="connsiteY20" fmla="*/ 3047505 h 3343806"/>
              <a:gd name="connsiteX21" fmla="*/ 4656346 w 11377066"/>
              <a:gd name="connsiteY21" fmla="*/ 2926202 h 3343806"/>
              <a:gd name="connsiteX22" fmla="*/ 4841188 w 11377066"/>
              <a:gd name="connsiteY22" fmla="*/ 2862663 h 3343806"/>
              <a:gd name="connsiteX23" fmla="*/ 4659236 w 11377066"/>
              <a:gd name="connsiteY23" fmla="*/ 2836670 h 3343806"/>
              <a:gd name="connsiteX24" fmla="*/ 3778351 w 11377066"/>
              <a:gd name="connsiteY24" fmla="*/ 2914650 h 3343806"/>
              <a:gd name="connsiteX25" fmla="*/ 3694595 w 11377066"/>
              <a:gd name="connsiteY25" fmla="*/ 2923314 h 3343806"/>
              <a:gd name="connsiteX26" fmla="*/ 3119852 w 11377066"/>
              <a:gd name="connsiteY26" fmla="*/ 2862663 h 3343806"/>
              <a:gd name="connsiteX27" fmla="*/ 3440437 w 11377066"/>
              <a:gd name="connsiteY27" fmla="*/ 2799124 h 3343806"/>
              <a:gd name="connsiteX28" fmla="*/ 3070753 w 11377066"/>
              <a:gd name="connsiteY28" fmla="*/ 2761578 h 3343806"/>
              <a:gd name="connsiteX29" fmla="*/ 2623091 w 11377066"/>
              <a:gd name="connsiteY29" fmla="*/ 2726920 h 3343806"/>
              <a:gd name="connsiteX30" fmla="*/ 2160987 w 11377066"/>
              <a:gd name="connsiteY30" fmla="*/ 2611394 h 3343806"/>
              <a:gd name="connsiteX31" fmla="*/ 1837515 w 11377066"/>
              <a:gd name="connsiteY31" fmla="*/ 2573848 h 3343806"/>
              <a:gd name="connsiteX32" fmla="*/ 1869284 w 11377066"/>
              <a:gd name="connsiteY32" fmla="*/ 2472763 h 3343806"/>
              <a:gd name="connsiteX33" fmla="*/ 1808633 w 11377066"/>
              <a:gd name="connsiteY33" fmla="*/ 2386119 h 3343806"/>
              <a:gd name="connsiteX34" fmla="*/ 2354493 w 11377066"/>
              <a:gd name="connsiteY34" fmla="*/ 2342797 h 3343806"/>
              <a:gd name="connsiteX35" fmla="*/ 2146546 w 11377066"/>
              <a:gd name="connsiteY35" fmla="*/ 2328356 h 3343806"/>
              <a:gd name="connsiteX36" fmla="*/ 2054126 w 11377066"/>
              <a:gd name="connsiteY36" fmla="*/ 2285034 h 3343806"/>
              <a:gd name="connsiteX37" fmla="*/ 2132106 w 11377066"/>
              <a:gd name="connsiteY37" fmla="*/ 2238823 h 3343806"/>
              <a:gd name="connsiteX38" fmla="*/ 2478684 w 11377066"/>
              <a:gd name="connsiteY38" fmla="*/ 2085751 h 3343806"/>
              <a:gd name="connsiteX39" fmla="*/ 1511154 w 11377066"/>
              <a:gd name="connsiteY39" fmla="*/ 2094416 h 3343806"/>
              <a:gd name="connsiteX40" fmla="*/ 1638232 w 11377066"/>
              <a:gd name="connsiteY40" fmla="*/ 2042429 h 3343806"/>
              <a:gd name="connsiteX41" fmla="*/ 2972556 w 11377066"/>
              <a:gd name="connsiteY41" fmla="*/ 1718957 h 3343806"/>
              <a:gd name="connsiteX42" fmla="*/ 3238266 w 11377066"/>
              <a:gd name="connsiteY42" fmla="*/ 1678523 h 3343806"/>
              <a:gd name="connsiteX43" fmla="*/ 2522005 w 11377066"/>
              <a:gd name="connsiteY43" fmla="*/ 1664082 h 3343806"/>
              <a:gd name="connsiteX44" fmla="*/ 1421621 w 11377066"/>
              <a:gd name="connsiteY44" fmla="*/ 1522563 h 3343806"/>
              <a:gd name="connsiteX45" fmla="*/ 1525595 w 11377066"/>
              <a:gd name="connsiteY45" fmla="*/ 1392596 h 3343806"/>
              <a:gd name="connsiteX46" fmla="*/ 982623 w 11377066"/>
              <a:gd name="connsiteY46" fmla="*/ 1415701 h 3343806"/>
              <a:gd name="connsiteX47" fmla="*/ 1231003 w 11377066"/>
              <a:gd name="connsiteY47" fmla="*/ 1314616 h 3343806"/>
              <a:gd name="connsiteX48" fmla="*/ 1025945 w 11377066"/>
              <a:gd name="connsiteY48" fmla="*/ 1297287 h 3343806"/>
              <a:gd name="connsiteX49" fmla="*/ 841104 w 11377066"/>
              <a:gd name="connsiteY49" fmla="*/ 1225083 h 3343806"/>
              <a:gd name="connsiteX50" fmla="*/ 1612239 w 11377066"/>
              <a:gd name="connsiteY50" fmla="*/ 1112445 h 3343806"/>
              <a:gd name="connsiteX51" fmla="*/ 1814409 w 11377066"/>
              <a:gd name="connsiteY51" fmla="*/ 1008471 h 3343806"/>
              <a:gd name="connsiteX52" fmla="*/ 1932824 w 11377066"/>
              <a:gd name="connsiteY52" fmla="*/ 979590 h 3343806"/>
              <a:gd name="connsiteX53" fmla="*/ 2083007 w 11377066"/>
              <a:gd name="connsiteY53" fmla="*/ 936268 h 3343806"/>
              <a:gd name="connsiteX54" fmla="*/ 1947265 w 11377066"/>
              <a:gd name="connsiteY54" fmla="*/ 924715 h 3343806"/>
              <a:gd name="connsiteX55" fmla="*/ 1271438 w 11377066"/>
              <a:gd name="connsiteY55" fmla="*/ 895834 h 3343806"/>
              <a:gd name="connsiteX56" fmla="*/ 659150 w 11377066"/>
              <a:gd name="connsiteY56" fmla="*/ 907386 h 3343806"/>
              <a:gd name="connsiteX57" fmla="*/ 780453 w 11377066"/>
              <a:gd name="connsiteY57" fmla="*/ 846735 h 3343806"/>
              <a:gd name="connsiteX58" fmla="*/ 841104 w 11377066"/>
              <a:gd name="connsiteY58" fmla="*/ 788972 h 3343806"/>
              <a:gd name="connsiteX59" fmla="*/ 448316 w 11377066"/>
              <a:gd name="connsiteY59" fmla="*/ 659006 h 3343806"/>
              <a:gd name="connsiteX60" fmla="*/ 910419 w 11377066"/>
              <a:gd name="connsiteY60" fmla="*/ 569473 h 3343806"/>
              <a:gd name="connsiteX61" fmla="*/ 604275 w 11377066"/>
              <a:gd name="connsiteY61" fmla="*/ 514598 h 3343806"/>
              <a:gd name="connsiteX62" fmla="*/ 15093 w 11377066"/>
              <a:gd name="connsiteY62" fmla="*/ 352862 h 3343806"/>
              <a:gd name="connsiteX63" fmla="*/ 430987 w 11377066"/>
              <a:gd name="connsiteY63" fmla="*/ 136251 h 3343806"/>
              <a:gd name="connsiteX64" fmla="*/ 874092 w 11377066"/>
              <a:gd name="connsiteY64" fmla="*/ 17656 h 334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377066" h="3343806">
                <a:moveTo>
                  <a:pt x="914840" y="0"/>
                </a:moveTo>
                <a:lnTo>
                  <a:pt x="11365513" y="0"/>
                </a:lnTo>
                <a:lnTo>
                  <a:pt x="11365513" y="846735"/>
                </a:lnTo>
                <a:cubicBezTo>
                  <a:pt x="11273092" y="924715"/>
                  <a:pt x="11163343" y="985366"/>
                  <a:pt x="11050704" y="1046017"/>
                </a:cubicBezTo>
                <a:cubicBezTo>
                  <a:pt x="11088251" y="1089339"/>
                  <a:pt x="11169119" y="1037353"/>
                  <a:pt x="11195112" y="1103780"/>
                </a:cubicBezTo>
                <a:cubicBezTo>
                  <a:pt x="10987166" y="1216419"/>
                  <a:pt x="10796548" y="1357938"/>
                  <a:pt x="10553944" y="1441695"/>
                </a:cubicBezTo>
                <a:cubicBezTo>
                  <a:pt x="10753226" y="1381043"/>
                  <a:pt x="10952508" y="1409925"/>
                  <a:pt x="11148902" y="1383932"/>
                </a:cubicBezTo>
                <a:cubicBezTo>
                  <a:pt x="11174895" y="1418589"/>
                  <a:pt x="11131573" y="1418589"/>
                  <a:pt x="11117132" y="1430142"/>
                </a:cubicBezTo>
                <a:cubicBezTo>
                  <a:pt x="11102692" y="1441695"/>
                  <a:pt x="11082474" y="1450359"/>
                  <a:pt x="11085363" y="1476352"/>
                </a:cubicBezTo>
                <a:cubicBezTo>
                  <a:pt x="11174895" y="1487905"/>
                  <a:pt x="11273092" y="1447471"/>
                  <a:pt x="11365513" y="1447471"/>
                </a:cubicBezTo>
                <a:lnTo>
                  <a:pt x="11365513" y="1496569"/>
                </a:lnTo>
                <a:cubicBezTo>
                  <a:pt x="11333743" y="1513898"/>
                  <a:pt x="11293310" y="1519674"/>
                  <a:pt x="11278869" y="1554332"/>
                </a:cubicBezTo>
                <a:cubicBezTo>
                  <a:pt x="11307750" y="1548556"/>
                  <a:pt x="11336632" y="1545668"/>
                  <a:pt x="11365513" y="1539891"/>
                </a:cubicBezTo>
                <a:lnTo>
                  <a:pt x="11377066" y="1539891"/>
                </a:lnTo>
                <a:lnTo>
                  <a:pt x="11377066" y="1765167"/>
                </a:lnTo>
                <a:cubicBezTo>
                  <a:pt x="9482441" y="3362313"/>
                  <a:pt x="4945162" y="3324767"/>
                  <a:pt x="4624577" y="3342096"/>
                </a:cubicBezTo>
                <a:cubicBezTo>
                  <a:pt x="4523492" y="3347872"/>
                  <a:pt x="4098935" y="3339207"/>
                  <a:pt x="4000738" y="3313214"/>
                </a:cubicBezTo>
                <a:cubicBezTo>
                  <a:pt x="3867883" y="3281444"/>
                  <a:pt x="3853443" y="3217905"/>
                  <a:pt x="3853443" y="3217905"/>
                </a:cubicBezTo>
                <a:cubicBezTo>
                  <a:pt x="3853443" y="3217905"/>
                  <a:pt x="3919869" y="3191912"/>
                  <a:pt x="4003625" y="3171695"/>
                </a:cubicBezTo>
                <a:cubicBezTo>
                  <a:pt x="4165361" y="3131261"/>
                  <a:pt x="4298217" y="3056169"/>
                  <a:pt x="4465729" y="3024399"/>
                </a:cubicBezTo>
                <a:cubicBezTo>
                  <a:pt x="4315546" y="3033064"/>
                  <a:pt x="4165361" y="3038840"/>
                  <a:pt x="4015179" y="3047505"/>
                </a:cubicBezTo>
                <a:cubicBezTo>
                  <a:pt x="4223124" y="2969524"/>
                  <a:pt x="4442625" y="2957972"/>
                  <a:pt x="4656346" y="2926202"/>
                </a:cubicBezTo>
                <a:cubicBezTo>
                  <a:pt x="4725662" y="2917538"/>
                  <a:pt x="4841188" y="2943531"/>
                  <a:pt x="4841188" y="2862663"/>
                </a:cubicBezTo>
                <a:cubicBezTo>
                  <a:pt x="4838300" y="2810676"/>
                  <a:pt x="4725662" y="2833782"/>
                  <a:pt x="4659236" y="2836670"/>
                </a:cubicBezTo>
                <a:cubicBezTo>
                  <a:pt x="4364644" y="2845334"/>
                  <a:pt x="4072941" y="2882880"/>
                  <a:pt x="3778351" y="2914650"/>
                </a:cubicBezTo>
                <a:cubicBezTo>
                  <a:pt x="3749468" y="2917538"/>
                  <a:pt x="3714811" y="2931979"/>
                  <a:pt x="3694595" y="2923314"/>
                </a:cubicBezTo>
                <a:cubicBezTo>
                  <a:pt x="3527082" y="2865551"/>
                  <a:pt x="3336463" y="2879992"/>
                  <a:pt x="3119852" y="2862663"/>
                </a:cubicBezTo>
                <a:cubicBezTo>
                  <a:pt x="3238266" y="2796236"/>
                  <a:pt x="3339351" y="2842446"/>
                  <a:pt x="3440437" y="2799124"/>
                </a:cubicBezTo>
                <a:cubicBezTo>
                  <a:pt x="3316246" y="2752913"/>
                  <a:pt x="3189168" y="2773131"/>
                  <a:pt x="3070753" y="2761578"/>
                </a:cubicBezTo>
                <a:cubicBezTo>
                  <a:pt x="2984109" y="2752913"/>
                  <a:pt x="2672189" y="2741361"/>
                  <a:pt x="2623091" y="2726920"/>
                </a:cubicBezTo>
                <a:cubicBezTo>
                  <a:pt x="2472907" y="2683598"/>
                  <a:pt x="2293842" y="2689374"/>
                  <a:pt x="2160987" y="2611394"/>
                </a:cubicBezTo>
                <a:cubicBezTo>
                  <a:pt x="2065678" y="2556519"/>
                  <a:pt x="1938600" y="2602730"/>
                  <a:pt x="1837515" y="2573848"/>
                </a:cubicBezTo>
                <a:cubicBezTo>
                  <a:pt x="1794192" y="2533414"/>
                  <a:pt x="1854843" y="2504533"/>
                  <a:pt x="1869284" y="2472763"/>
                </a:cubicBezTo>
                <a:cubicBezTo>
                  <a:pt x="1889502" y="2432329"/>
                  <a:pt x="1834626" y="2423665"/>
                  <a:pt x="1808633" y="2386119"/>
                </a:cubicBezTo>
                <a:cubicBezTo>
                  <a:pt x="1987698" y="2389007"/>
                  <a:pt x="2158099" y="2377454"/>
                  <a:pt x="2354493" y="2342797"/>
                </a:cubicBezTo>
                <a:cubicBezTo>
                  <a:pt x="2273625" y="2290810"/>
                  <a:pt x="2204309" y="2339908"/>
                  <a:pt x="2146546" y="2328356"/>
                </a:cubicBezTo>
                <a:cubicBezTo>
                  <a:pt x="2106113" y="2319691"/>
                  <a:pt x="2054126" y="2328356"/>
                  <a:pt x="2054126" y="2285034"/>
                </a:cubicBezTo>
                <a:cubicBezTo>
                  <a:pt x="2054126" y="2250376"/>
                  <a:pt x="2100336" y="2244599"/>
                  <a:pt x="2132106" y="2238823"/>
                </a:cubicBezTo>
                <a:cubicBezTo>
                  <a:pt x="2256296" y="2218606"/>
                  <a:pt x="2377599" y="2192613"/>
                  <a:pt x="2478684" y="2085751"/>
                </a:cubicBezTo>
                <a:cubicBezTo>
                  <a:pt x="2152323" y="2051094"/>
                  <a:pt x="1817297" y="2186837"/>
                  <a:pt x="1511154" y="2094416"/>
                </a:cubicBezTo>
                <a:cubicBezTo>
                  <a:pt x="1537147" y="2033765"/>
                  <a:pt x="1597798" y="2045317"/>
                  <a:pt x="1638232" y="2042429"/>
                </a:cubicBezTo>
                <a:cubicBezTo>
                  <a:pt x="1909718" y="2016436"/>
                  <a:pt x="2825261" y="1701628"/>
                  <a:pt x="2972556" y="1718957"/>
                </a:cubicBezTo>
                <a:cubicBezTo>
                  <a:pt x="3062089" y="1727621"/>
                  <a:pt x="3154510" y="1721845"/>
                  <a:pt x="3238266" y="1678523"/>
                </a:cubicBezTo>
                <a:cubicBezTo>
                  <a:pt x="3339351" y="1626536"/>
                  <a:pt x="2695295" y="1736286"/>
                  <a:pt x="2522005" y="1664082"/>
                </a:cubicBezTo>
                <a:cubicBezTo>
                  <a:pt x="2438249" y="1629424"/>
                  <a:pt x="1730654" y="1528339"/>
                  <a:pt x="1421621" y="1522563"/>
                </a:cubicBezTo>
                <a:cubicBezTo>
                  <a:pt x="1450503" y="1467688"/>
                  <a:pt x="1557364" y="1470576"/>
                  <a:pt x="1525595" y="1392596"/>
                </a:cubicBezTo>
                <a:cubicBezTo>
                  <a:pt x="1358082" y="1386820"/>
                  <a:pt x="1179017" y="1435918"/>
                  <a:pt x="982623" y="1415701"/>
                </a:cubicBezTo>
                <a:cubicBezTo>
                  <a:pt x="1051938" y="1346386"/>
                  <a:pt x="1153023" y="1352162"/>
                  <a:pt x="1231003" y="1314616"/>
                </a:cubicBezTo>
                <a:cubicBezTo>
                  <a:pt x="1170352" y="1262629"/>
                  <a:pt x="1095261" y="1294399"/>
                  <a:pt x="1025945" y="1297287"/>
                </a:cubicBezTo>
                <a:cubicBezTo>
                  <a:pt x="965294" y="1300175"/>
                  <a:pt x="812222" y="1227972"/>
                  <a:pt x="841104" y="1225083"/>
                </a:cubicBezTo>
                <a:cubicBezTo>
                  <a:pt x="1101037" y="1207755"/>
                  <a:pt x="1352306" y="1129775"/>
                  <a:pt x="1612239" y="1112445"/>
                </a:cubicBezTo>
                <a:cubicBezTo>
                  <a:pt x="1698883" y="1106668"/>
                  <a:pt x="1797081" y="1112445"/>
                  <a:pt x="1814409" y="1008471"/>
                </a:cubicBezTo>
                <a:cubicBezTo>
                  <a:pt x="1817297" y="979590"/>
                  <a:pt x="1808633" y="973814"/>
                  <a:pt x="1932824" y="979590"/>
                </a:cubicBezTo>
                <a:cubicBezTo>
                  <a:pt x="1981922" y="982478"/>
                  <a:pt x="2045461" y="982478"/>
                  <a:pt x="2083007" y="936268"/>
                </a:cubicBezTo>
                <a:cubicBezTo>
                  <a:pt x="2045461" y="898722"/>
                  <a:pt x="1990587" y="927603"/>
                  <a:pt x="1947265" y="924715"/>
                </a:cubicBezTo>
                <a:cubicBezTo>
                  <a:pt x="1828850" y="921827"/>
                  <a:pt x="1386963" y="904498"/>
                  <a:pt x="1271438" y="895834"/>
                </a:cubicBezTo>
                <a:cubicBezTo>
                  <a:pt x="1031721" y="875617"/>
                  <a:pt x="901755" y="933380"/>
                  <a:pt x="659150" y="907386"/>
                </a:cubicBezTo>
                <a:cubicBezTo>
                  <a:pt x="734242" y="890057"/>
                  <a:pt x="705361" y="866952"/>
                  <a:pt x="780453" y="846735"/>
                </a:cubicBezTo>
                <a:cubicBezTo>
                  <a:pt x="815110" y="838071"/>
                  <a:pt x="849768" y="820742"/>
                  <a:pt x="841104" y="788972"/>
                </a:cubicBezTo>
                <a:cubicBezTo>
                  <a:pt x="835327" y="757202"/>
                  <a:pt x="396329" y="690775"/>
                  <a:pt x="448316" y="659006"/>
                </a:cubicBezTo>
                <a:cubicBezTo>
                  <a:pt x="592723" y="575249"/>
                  <a:pt x="1020169" y="607019"/>
                  <a:pt x="910419" y="569473"/>
                </a:cubicBezTo>
                <a:cubicBezTo>
                  <a:pt x="742907" y="511710"/>
                  <a:pt x="716913" y="500157"/>
                  <a:pt x="604275" y="514598"/>
                </a:cubicBezTo>
                <a:cubicBezTo>
                  <a:pt x="506079" y="529039"/>
                  <a:pt x="113290" y="349974"/>
                  <a:pt x="15093" y="352862"/>
                </a:cubicBezTo>
                <a:cubicBezTo>
                  <a:pt x="-71551" y="352862"/>
                  <a:pt x="234593" y="211343"/>
                  <a:pt x="430987" y="136251"/>
                </a:cubicBezTo>
                <a:cubicBezTo>
                  <a:pt x="571784" y="82098"/>
                  <a:pt x="732076" y="70184"/>
                  <a:pt x="874092" y="17656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6BFDF0B-6325-416D-926F-7141006D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93668" y="5127460"/>
            <a:ext cx="6498333" cy="1730540"/>
          </a:xfrm>
          <a:custGeom>
            <a:avLst/>
            <a:gdLst>
              <a:gd name="connsiteX0" fmla="*/ 2987112 w 6498333"/>
              <a:gd name="connsiteY0" fmla="*/ 1730384 h 1730540"/>
              <a:gd name="connsiteX1" fmla="*/ 3113423 w 6498333"/>
              <a:gd name="connsiteY1" fmla="*/ 1728494 h 1730540"/>
              <a:gd name="connsiteX2" fmla="*/ 6436159 w 6498333"/>
              <a:gd name="connsiteY2" fmla="*/ 1396018 h 1730540"/>
              <a:gd name="connsiteX3" fmla="*/ 6498333 w 6498333"/>
              <a:gd name="connsiteY3" fmla="*/ 1381988 h 1730540"/>
              <a:gd name="connsiteX4" fmla="*/ 6498333 w 6498333"/>
              <a:gd name="connsiteY4" fmla="*/ 0 h 1730540"/>
              <a:gd name="connsiteX5" fmla="*/ 723703 w 6498333"/>
              <a:gd name="connsiteY5" fmla="*/ 0 h 1730540"/>
              <a:gd name="connsiteX6" fmla="*/ 629735 w 6498333"/>
              <a:gd name="connsiteY6" fmla="*/ 31770 h 1730540"/>
              <a:gd name="connsiteX7" fmla="*/ 127078 w 6498333"/>
              <a:gd name="connsiteY7" fmla="*/ 173371 h 1730540"/>
              <a:gd name="connsiteX8" fmla="*/ 0 w 6498333"/>
              <a:gd name="connsiteY8" fmla="*/ 235577 h 1730540"/>
              <a:gd name="connsiteX9" fmla="*/ 967530 w 6498333"/>
              <a:gd name="connsiteY9" fmla="*/ 225208 h 1730540"/>
              <a:gd name="connsiteX10" fmla="*/ 620954 w 6498333"/>
              <a:gd name="connsiteY10" fmla="*/ 408367 h 1730540"/>
              <a:gd name="connsiteX11" fmla="*/ 542972 w 6498333"/>
              <a:gd name="connsiteY11" fmla="*/ 463661 h 1730540"/>
              <a:gd name="connsiteX12" fmla="*/ 635392 w 6498333"/>
              <a:gd name="connsiteY12" fmla="*/ 515499 h 1730540"/>
              <a:gd name="connsiteX13" fmla="*/ 843339 w 6498333"/>
              <a:gd name="connsiteY13" fmla="*/ 532778 h 1730540"/>
              <a:gd name="connsiteX14" fmla="*/ 297479 w 6498333"/>
              <a:gd name="connsiteY14" fmla="*/ 584615 h 1730540"/>
              <a:gd name="connsiteX15" fmla="*/ 358130 w 6498333"/>
              <a:gd name="connsiteY15" fmla="*/ 688289 h 1730540"/>
              <a:gd name="connsiteX16" fmla="*/ 326361 w 6498333"/>
              <a:gd name="connsiteY16" fmla="*/ 809243 h 1730540"/>
              <a:gd name="connsiteX17" fmla="*/ 649833 w 6498333"/>
              <a:gd name="connsiteY17" fmla="*/ 854169 h 1730540"/>
              <a:gd name="connsiteX18" fmla="*/ 1111937 w 6498333"/>
              <a:gd name="connsiteY18" fmla="*/ 992402 h 1730540"/>
              <a:gd name="connsiteX19" fmla="*/ 1559599 w 6498333"/>
              <a:gd name="connsiteY19" fmla="*/ 1033872 h 1730540"/>
              <a:gd name="connsiteX20" fmla="*/ 1929284 w 6498333"/>
              <a:gd name="connsiteY20" fmla="*/ 1078798 h 1730540"/>
              <a:gd name="connsiteX21" fmla="*/ 1608698 w 6498333"/>
              <a:gd name="connsiteY21" fmla="*/ 1154826 h 1730540"/>
              <a:gd name="connsiteX22" fmla="*/ 2183442 w 6498333"/>
              <a:gd name="connsiteY22" fmla="*/ 1227398 h 1730540"/>
              <a:gd name="connsiteX23" fmla="*/ 2267197 w 6498333"/>
              <a:gd name="connsiteY23" fmla="*/ 1217031 h 1730540"/>
              <a:gd name="connsiteX24" fmla="*/ 3148082 w 6498333"/>
              <a:gd name="connsiteY24" fmla="*/ 1123724 h 1730540"/>
              <a:gd name="connsiteX25" fmla="*/ 3330034 w 6498333"/>
              <a:gd name="connsiteY25" fmla="*/ 1154826 h 1730540"/>
              <a:gd name="connsiteX26" fmla="*/ 3145192 w 6498333"/>
              <a:gd name="connsiteY26" fmla="*/ 1230854 h 1730540"/>
              <a:gd name="connsiteX27" fmla="*/ 2504025 w 6498333"/>
              <a:gd name="connsiteY27" fmla="*/ 1376000 h 1730540"/>
              <a:gd name="connsiteX28" fmla="*/ 2954575 w 6498333"/>
              <a:gd name="connsiteY28" fmla="*/ 1348352 h 1730540"/>
              <a:gd name="connsiteX29" fmla="*/ 2492471 w 6498333"/>
              <a:gd name="connsiteY29" fmla="*/ 1524600 h 1730540"/>
              <a:gd name="connsiteX30" fmla="*/ 2342289 w 6498333"/>
              <a:gd name="connsiteY30" fmla="*/ 1579893 h 1730540"/>
              <a:gd name="connsiteX31" fmla="*/ 2489584 w 6498333"/>
              <a:gd name="connsiteY31" fmla="*/ 1693935 h 1730540"/>
              <a:gd name="connsiteX32" fmla="*/ 2987112 w 6498333"/>
              <a:gd name="connsiteY32" fmla="*/ 1730384 h 173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498333" h="1730540">
                <a:moveTo>
                  <a:pt x="2987112" y="1730384"/>
                </a:moveTo>
                <a:cubicBezTo>
                  <a:pt x="3042664" y="1730870"/>
                  <a:pt x="3088152" y="1730222"/>
                  <a:pt x="3113423" y="1728494"/>
                </a:cubicBezTo>
                <a:cubicBezTo>
                  <a:pt x="3293752" y="1716831"/>
                  <a:pt x="4808270" y="1725943"/>
                  <a:pt x="6436159" y="1396018"/>
                </a:cubicBezTo>
                <a:lnTo>
                  <a:pt x="6498333" y="1381988"/>
                </a:lnTo>
                <a:lnTo>
                  <a:pt x="6498333" y="0"/>
                </a:lnTo>
                <a:lnTo>
                  <a:pt x="723703" y="0"/>
                </a:lnTo>
                <a:lnTo>
                  <a:pt x="629735" y="31770"/>
                </a:lnTo>
                <a:cubicBezTo>
                  <a:pt x="421263" y="101447"/>
                  <a:pt x="228886" y="161708"/>
                  <a:pt x="127078" y="173371"/>
                </a:cubicBezTo>
                <a:cubicBezTo>
                  <a:pt x="86644" y="176827"/>
                  <a:pt x="25993" y="163004"/>
                  <a:pt x="0" y="235577"/>
                </a:cubicBezTo>
                <a:cubicBezTo>
                  <a:pt x="306144" y="346163"/>
                  <a:pt x="641170" y="183739"/>
                  <a:pt x="967530" y="225208"/>
                </a:cubicBezTo>
                <a:cubicBezTo>
                  <a:pt x="866445" y="353075"/>
                  <a:pt x="745142" y="384177"/>
                  <a:pt x="620954" y="408367"/>
                </a:cubicBezTo>
                <a:cubicBezTo>
                  <a:pt x="589182" y="415279"/>
                  <a:pt x="542972" y="422191"/>
                  <a:pt x="542972" y="463661"/>
                </a:cubicBezTo>
                <a:cubicBezTo>
                  <a:pt x="542972" y="515499"/>
                  <a:pt x="594959" y="505130"/>
                  <a:pt x="635392" y="515499"/>
                </a:cubicBezTo>
                <a:cubicBezTo>
                  <a:pt x="693155" y="529321"/>
                  <a:pt x="762471" y="470573"/>
                  <a:pt x="843339" y="532778"/>
                </a:cubicBezTo>
                <a:cubicBezTo>
                  <a:pt x="646945" y="574247"/>
                  <a:pt x="476544" y="588071"/>
                  <a:pt x="297479" y="584615"/>
                </a:cubicBezTo>
                <a:cubicBezTo>
                  <a:pt x="323472" y="629541"/>
                  <a:pt x="378348" y="639908"/>
                  <a:pt x="358130" y="688289"/>
                </a:cubicBezTo>
                <a:cubicBezTo>
                  <a:pt x="343689" y="726304"/>
                  <a:pt x="283038" y="760862"/>
                  <a:pt x="326361" y="809243"/>
                </a:cubicBezTo>
                <a:cubicBezTo>
                  <a:pt x="427447" y="843802"/>
                  <a:pt x="554524" y="788508"/>
                  <a:pt x="649833" y="854169"/>
                </a:cubicBezTo>
                <a:cubicBezTo>
                  <a:pt x="782688" y="947476"/>
                  <a:pt x="961753" y="940565"/>
                  <a:pt x="1111937" y="992402"/>
                </a:cubicBezTo>
                <a:cubicBezTo>
                  <a:pt x="1161035" y="1009682"/>
                  <a:pt x="1472955" y="1023504"/>
                  <a:pt x="1559599" y="1033872"/>
                </a:cubicBezTo>
                <a:cubicBezTo>
                  <a:pt x="1678015" y="1047696"/>
                  <a:pt x="1805093" y="1023504"/>
                  <a:pt x="1929284" y="1078798"/>
                </a:cubicBezTo>
                <a:cubicBezTo>
                  <a:pt x="1828198" y="1130635"/>
                  <a:pt x="1727113" y="1075343"/>
                  <a:pt x="1608698" y="1154826"/>
                </a:cubicBezTo>
                <a:cubicBezTo>
                  <a:pt x="1825309" y="1175561"/>
                  <a:pt x="2015928" y="1158282"/>
                  <a:pt x="2183442" y="1227398"/>
                </a:cubicBezTo>
                <a:cubicBezTo>
                  <a:pt x="2203658" y="1237767"/>
                  <a:pt x="2238314" y="1220487"/>
                  <a:pt x="2267197" y="1217031"/>
                </a:cubicBezTo>
                <a:cubicBezTo>
                  <a:pt x="2561787" y="1179017"/>
                  <a:pt x="2853490" y="1134091"/>
                  <a:pt x="3148082" y="1123724"/>
                </a:cubicBezTo>
                <a:cubicBezTo>
                  <a:pt x="3214508" y="1120268"/>
                  <a:pt x="3327146" y="1092621"/>
                  <a:pt x="3330034" y="1154826"/>
                </a:cubicBezTo>
                <a:cubicBezTo>
                  <a:pt x="3330034" y="1251589"/>
                  <a:pt x="3214508" y="1220487"/>
                  <a:pt x="3145192" y="1230854"/>
                </a:cubicBezTo>
                <a:cubicBezTo>
                  <a:pt x="2931471" y="1268869"/>
                  <a:pt x="2711970" y="1282691"/>
                  <a:pt x="2504025" y="1376000"/>
                </a:cubicBezTo>
                <a:cubicBezTo>
                  <a:pt x="2654207" y="1365632"/>
                  <a:pt x="2804392" y="1358720"/>
                  <a:pt x="2954575" y="1348352"/>
                </a:cubicBezTo>
                <a:cubicBezTo>
                  <a:pt x="2787063" y="1386367"/>
                  <a:pt x="2654207" y="1476218"/>
                  <a:pt x="2492471" y="1524600"/>
                </a:cubicBezTo>
                <a:cubicBezTo>
                  <a:pt x="2408715" y="1548791"/>
                  <a:pt x="2342289" y="1579893"/>
                  <a:pt x="2342289" y="1579893"/>
                </a:cubicBezTo>
                <a:cubicBezTo>
                  <a:pt x="2342289" y="1579893"/>
                  <a:pt x="2356730" y="1655921"/>
                  <a:pt x="2489584" y="1693935"/>
                </a:cubicBezTo>
                <a:cubicBezTo>
                  <a:pt x="2563232" y="1717262"/>
                  <a:pt x="2820457" y="1728925"/>
                  <a:pt x="2987112" y="1730384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1798C8-7A4B-A19B-B43C-3BA8AB7A2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Maven 4 - what’s new (2)</a:t>
            </a:r>
            <a:endParaRPr lang="en-US" sz="8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F5369B-4AF2-00A3-542C-355B20159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indent="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3200" b="0" i="0" u="none" strike="noStrike" dirty="0">
              <a:effectLst/>
              <a:latin typeface="Lato" panose="020F0502020204030203" pitchFamily="34" charset="0"/>
            </a:endParaRPr>
          </a:p>
          <a:p>
            <a:pPr marL="571500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GB" sz="3200" b="0" i="0" u="none" strike="noStrike" dirty="0">
                <a:effectLst/>
                <a:latin typeface="Lato" panose="020F0502020204030203" pitchFamily="34" charset="0"/>
              </a:rPr>
              <a:t>Improvements of build times </a:t>
            </a:r>
          </a:p>
          <a:p>
            <a:pPr lvl="1" rtl="0" fontAlgn="base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GB" sz="2800" b="0" i="0" u="none" strike="noStrike" dirty="0">
                <a:effectLst/>
                <a:latin typeface="Lato" panose="020F0502020204030203" pitchFamily="34" charset="0"/>
              </a:rPr>
              <a:t>automatically detect modules that can be built in parallel</a:t>
            </a:r>
          </a:p>
          <a:p>
            <a:pPr lvl="1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GB" sz="2800" b="0" i="0" u="none" strike="noStrike" dirty="0">
                <a:effectLst/>
                <a:latin typeface="Lato" panose="020F0502020204030203" pitchFamily="34" charset="0"/>
              </a:rPr>
              <a:t>better &amp; faster recovery from failures during parallel builds</a:t>
            </a:r>
          </a:p>
          <a:p>
            <a:pPr>
              <a:buFont typeface="Wingdings" pitchFamily="2" charset="2"/>
              <a:buChar char="Ø"/>
            </a:pPr>
            <a:endParaRPr lang="en-US" sz="4000" dirty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4000" dirty="0">
                <a:solidFill>
                  <a:srgbClr val="002060"/>
                </a:solidFill>
              </a:rPr>
              <a:t>Under development: remote caching, keep build results remote, use them speed up things locally.</a:t>
            </a:r>
          </a:p>
          <a:p>
            <a:pPr>
              <a:buFont typeface="Wingdings" pitchFamily="2" charset="2"/>
              <a:buChar char="Ø"/>
            </a:pPr>
            <a:r>
              <a:rPr lang="en-US" sz="4000" dirty="0">
                <a:solidFill>
                  <a:srgbClr val="FF0000"/>
                </a:solidFill>
              </a:rPr>
              <a:t>No official release date for a GA.</a:t>
            </a:r>
          </a:p>
          <a:p>
            <a:pPr>
              <a:buFont typeface="Wingdings" pitchFamily="2" charset="2"/>
              <a:buChar char="Ø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03493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134706B-150F-487B-B4FB-34C10219C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D23E7-C75D-4AFA-A4D4-BE5558110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83406AC-F81E-265A-45E9-365C9A735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Java 21 - Projects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EA641B-D531-D690-23D4-48136CE8A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 rtl="0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4000" b="1" i="0" u="none" strike="noStrike" dirty="0">
                <a:effectLst/>
                <a:latin typeface="Lato" panose="020F0502020204030203" pitchFamily="34" charset="0"/>
              </a:rPr>
              <a:t>Amber</a:t>
            </a:r>
            <a:r>
              <a:rPr lang="en-GB" sz="4000" b="0" i="0" u="none" strike="noStrike" dirty="0">
                <a:effectLst/>
                <a:latin typeface="Lato" panose="020F0502020204030203" pitchFamily="34" charset="0"/>
              </a:rPr>
              <a:t> - evolution of the Java language</a:t>
            </a:r>
          </a:p>
          <a:p>
            <a:pPr rtl="0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4000" b="1" i="0" u="none" strike="noStrike" dirty="0">
                <a:effectLst/>
                <a:latin typeface="Lato" panose="020F0502020204030203" pitchFamily="34" charset="0"/>
              </a:rPr>
              <a:t>Leyden</a:t>
            </a:r>
            <a:r>
              <a:rPr lang="en-GB" sz="4000" b="0" i="0" u="none" strike="noStrike" dirty="0">
                <a:effectLst/>
                <a:latin typeface="Lato" panose="020F0502020204030203" pitchFamily="34" charset="0"/>
              </a:rPr>
              <a:t> - improvement of start-up time</a:t>
            </a:r>
          </a:p>
          <a:p>
            <a:pPr rtl="0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4000" b="1" i="0" u="none" strike="noStrike" dirty="0">
                <a:effectLst/>
                <a:latin typeface="Lato" panose="020F0502020204030203" pitchFamily="34" charset="0"/>
              </a:rPr>
              <a:t>Panama</a:t>
            </a:r>
            <a:r>
              <a:rPr lang="en-GB" sz="4000" b="0" i="0" u="none" strike="noStrike" dirty="0">
                <a:effectLst/>
                <a:latin typeface="Lato" panose="020F0502020204030203" pitchFamily="34" charset="0"/>
              </a:rPr>
              <a:t> – safety and performance improvement of I/O operations (Java-Native platform changes,  </a:t>
            </a:r>
            <a:r>
              <a:rPr lang="en-GB" sz="4000" b="0" i="0" u="none" strike="noStrike" dirty="0" err="1">
                <a:effectLst/>
                <a:latin typeface="Lato" panose="020F0502020204030203" pitchFamily="34" charset="0"/>
              </a:rPr>
              <a:t>GraalVM</a:t>
            </a:r>
            <a:r>
              <a:rPr lang="en-GB" sz="4000" b="0" i="0" u="none" strike="noStrike" dirty="0">
                <a:effectLst/>
                <a:latin typeface="Lato" panose="020F0502020204030203" pitchFamily="34" charset="0"/>
              </a:rPr>
              <a:t>)</a:t>
            </a:r>
          </a:p>
          <a:p>
            <a:pPr rtl="0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4000" b="1" i="0" u="none" strike="noStrike" dirty="0">
                <a:effectLst/>
                <a:latin typeface="Lato" panose="020F0502020204030203" pitchFamily="34" charset="0"/>
              </a:rPr>
              <a:t>Valhalla</a:t>
            </a:r>
            <a:r>
              <a:rPr lang="en-GB" sz="4000" b="0" i="0" u="none" strike="noStrike" dirty="0">
                <a:effectLst/>
                <a:latin typeface="Lato" panose="020F0502020204030203" pitchFamily="34" charset="0"/>
              </a:rPr>
              <a:t> – improvement of the Java object model to use of memory more efficiently</a:t>
            </a:r>
          </a:p>
          <a:p>
            <a:pPr rtl="0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4000" b="1" i="0" u="none" strike="noStrike" dirty="0">
                <a:effectLst/>
                <a:latin typeface="Lato" panose="020F0502020204030203" pitchFamily="34" charset="0"/>
              </a:rPr>
              <a:t>Loom</a:t>
            </a:r>
            <a:r>
              <a:rPr lang="en-GB" sz="4000" b="0" i="0" u="none" strike="noStrike" dirty="0">
                <a:effectLst/>
                <a:latin typeface="Lato" panose="020F0502020204030203" pitchFamily="34" charset="0"/>
              </a:rPr>
              <a:t> - massively scale lightweight threads</a:t>
            </a:r>
          </a:p>
          <a:p>
            <a:pPr>
              <a:lnSpc>
                <a:spcPct val="170000"/>
              </a:lnSpc>
            </a:pPr>
            <a:r>
              <a:rPr lang="en-GB" sz="4000" b="1" i="0" u="none" strike="noStrike" dirty="0">
                <a:effectLst/>
                <a:latin typeface="Lato" panose="020F0502020204030203" pitchFamily="34" charset="0"/>
              </a:rPr>
              <a:t>ZGC</a:t>
            </a:r>
            <a:r>
              <a:rPr lang="en-GB" sz="4000" b="0" i="0" u="none" strike="noStrike" dirty="0">
                <a:effectLst/>
                <a:latin typeface="Lato" panose="020F0502020204030203" pitchFamily="34" charset="0"/>
              </a:rPr>
              <a:t> - scalable low latency garbage collector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428201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EC7823C-FDD6-429C-986C-063FDEBF9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0651F5E-0457-4065-ACB2-8B81590C2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050098" flipH="1" flipV="1">
            <a:off x="-160709" y="3977842"/>
            <a:ext cx="7507400" cy="3166385"/>
          </a:xfrm>
          <a:custGeom>
            <a:avLst/>
            <a:gdLst>
              <a:gd name="connsiteX0" fmla="*/ 5497485 w 7507400"/>
              <a:gd name="connsiteY0" fmla="*/ 2912009 h 3166385"/>
              <a:gd name="connsiteX1" fmla="*/ 7034681 w 7507400"/>
              <a:gd name="connsiteY1" fmla="*/ 3151263 h 3166385"/>
              <a:gd name="connsiteX2" fmla="*/ 7137723 w 7507400"/>
              <a:gd name="connsiteY2" fmla="*/ 3166385 h 3166385"/>
              <a:gd name="connsiteX3" fmla="*/ 7507400 w 7507400"/>
              <a:gd name="connsiteY3" fmla="*/ 875071 h 3166385"/>
              <a:gd name="connsiteX4" fmla="*/ 2083578 w 7507400"/>
              <a:gd name="connsiteY4" fmla="*/ 0 h 3166385"/>
              <a:gd name="connsiteX5" fmla="*/ 2023081 w 7507400"/>
              <a:gd name="connsiteY5" fmla="*/ 5468 h 3166385"/>
              <a:gd name="connsiteX6" fmla="*/ 1865374 w 7507400"/>
              <a:gd name="connsiteY6" fmla="*/ 76313 h 3166385"/>
              <a:gd name="connsiteX7" fmla="*/ 1634010 w 7507400"/>
              <a:gd name="connsiteY7" fmla="*/ 119359 h 3166385"/>
              <a:gd name="connsiteX8" fmla="*/ 1388186 w 7507400"/>
              <a:gd name="connsiteY8" fmla="*/ 130121 h 3166385"/>
              <a:gd name="connsiteX9" fmla="*/ 1330344 w 7507400"/>
              <a:gd name="connsiteY9" fmla="*/ 198275 h 3166385"/>
              <a:gd name="connsiteX10" fmla="*/ 1406262 w 7507400"/>
              <a:gd name="connsiteY10" fmla="*/ 270018 h 3166385"/>
              <a:gd name="connsiteX11" fmla="*/ 1521942 w 7507400"/>
              <a:gd name="connsiteY11" fmla="*/ 277191 h 3166385"/>
              <a:gd name="connsiteX12" fmla="*/ 2212420 w 7507400"/>
              <a:gd name="connsiteY12" fmla="*/ 295128 h 3166385"/>
              <a:gd name="connsiteX13" fmla="*/ 0 w 7507400"/>
              <a:gd name="connsiteY13" fmla="*/ 452960 h 3166385"/>
              <a:gd name="connsiteX14" fmla="*/ 300051 w 7507400"/>
              <a:gd name="connsiteY14" fmla="*/ 549813 h 3166385"/>
              <a:gd name="connsiteX15" fmla="*/ 401272 w 7507400"/>
              <a:gd name="connsiteY15" fmla="*/ 815258 h 3166385"/>
              <a:gd name="connsiteX16" fmla="*/ 770008 w 7507400"/>
              <a:gd name="connsiteY16" fmla="*/ 965917 h 3166385"/>
              <a:gd name="connsiteX17" fmla="*/ 1008605 w 7507400"/>
              <a:gd name="connsiteY17" fmla="*/ 1019724 h 3166385"/>
              <a:gd name="connsiteX18" fmla="*/ 1554478 w 7507400"/>
              <a:gd name="connsiteY18" fmla="*/ 1098641 h 3166385"/>
              <a:gd name="connsiteX19" fmla="*/ 1634010 w 7507400"/>
              <a:gd name="connsiteY19" fmla="*/ 1227777 h 3166385"/>
              <a:gd name="connsiteX20" fmla="*/ 1702696 w 7507400"/>
              <a:gd name="connsiteY20" fmla="*/ 1371261 h 3166385"/>
              <a:gd name="connsiteX21" fmla="*/ 1847299 w 7507400"/>
              <a:gd name="connsiteY21" fmla="*/ 1464526 h 3166385"/>
              <a:gd name="connsiteX22" fmla="*/ 723015 w 7507400"/>
              <a:gd name="connsiteY22" fmla="*/ 1450177 h 3166385"/>
              <a:gd name="connsiteX23" fmla="*/ 1991901 w 7507400"/>
              <a:gd name="connsiteY23" fmla="*/ 1751495 h 3166385"/>
              <a:gd name="connsiteX24" fmla="*/ 1879835 w 7507400"/>
              <a:gd name="connsiteY24" fmla="*/ 1869870 h 3166385"/>
              <a:gd name="connsiteX25" fmla="*/ 2573927 w 7507400"/>
              <a:gd name="connsiteY25" fmla="*/ 2031290 h 3166385"/>
              <a:gd name="connsiteX26" fmla="*/ 2201575 w 7507400"/>
              <a:gd name="connsiteY26" fmla="*/ 2049225 h 3166385"/>
              <a:gd name="connsiteX27" fmla="*/ 4367000 w 7507400"/>
              <a:gd name="connsiteY27" fmla="*/ 2723602 h 3166385"/>
              <a:gd name="connsiteX28" fmla="*/ 5497485 w 7507400"/>
              <a:gd name="connsiteY28" fmla="*/ 2912009 h 316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507400" h="3166385">
                <a:moveTo>
                  <a:pt x="5497485" y="2912009"/>
                </a:moveTo>
                <a:cubicBezTo>
                  <a:pt x="6033497" y="2998226"/>
                  <a:pt x="6619155" y="3089592"/>
                  <a:pt x="7034681" y="3151263"/>
                </a:cubicBezTo>
                <a:lnTo>
                  <a:pt x="7137723" y="3166385"/>
                </a:lnTo>
                <a:lnTo>
                  <a:pt x="7507400" y="875071"/>
                </a:lnTo>
                <a:lnTo>
                  <a:pt x="2083578" y="0"/>
                </a:lnTo>
                <a:lnTo>
                  <a:pt x="2023081" y="5468"/>
                </a:lnTo>
                <a:cubicBezTo>
                  <a:pt x="1965692" y="12642"/>
                  <a:pt x="1910562" y="27887"/>
                  <a:pt x="1865374" y="76313"/>
                </a:cubicBezTo>
                <a:cubicBezTo>
                  <a:pt x="1796688" y="151642"/>
                  <a:pt x="1724387" y="162404"/>
                  <a:pt x="1634010" y="119359"/>
                </a:cubicBezTo>
                <a:cubicBezTo>
                  <a:pt x="1554478" y="79900"/>
                  <a:pt x="1467718" y="90662"/>
                  <a:pt x="1388186" y="130121"/>
                </a:cubicBezTo>
                <a:cubicBezTo>
                  <a:pt x="1359266" y="144469"/>
                  <a:pt x="1330344" y="162404"/>
                  <a:pt x="1330344" y="198275"/>
                </a:cubicBezTo>
                <a:cubicBezTo>
                  <a:pt x="1330344" y="248495"/>
                  <a:pt x="1366496" y="262843"/>
                  <a:pt x="1406262" y="270018"/>
                </a:cubicBezTo>
                <a:cubicBezTo>
                  <a:pt x="1442412" y="277191"/>
                  <a:pt x="1485792" y="284366"/>
                  <a:pt x="1521942" y="277191"/>
                </a:cubicBezTo>
                <a:cubicBezTo>
                  <a:pt x="1753307" y="237734"/>
                  <a:pt x="1981057" y="302301"/>
                  <a:pt x="2212420" y="295128"/>
                </a:cubicBezTo>
                <a:cubicBezTo>
                  <a:pt x="1485792" y="449373"/>
                  <a:pt x="751934" y="399154"/>
                  <a:pt x="0" y="452960"/>
                </a:cubicBezTo>
                <a:cubicBezTo>
                  <a:pt x="97608" y="560573"/>
                  <a:pt x="224135" y="470896"/>
                  <a:pt x="300051" y="549813"/>
                </a:cubicBezTo>
                <a:cubicBezTo>
                  <a:pt x="227750" y="714820"/>
                  <a:pt x="256671" y="804497"/>
                  <a:pt x="401272" y="815258"/>
                </a:cubicBezTo>
                <a:cubicBezTo>
                  <a:pt x="542261" y="826019"/>
                  <a:pt x="694093" y="768625"/>
                  <a:pt x="770008" y="965917"/>
                </a:cubicBezTo>
                <a:cubicBezTo>
                  <a:pt x="791699" y="1026898"/>
                  <a:pt x="925458" y="1008963"/>
                  <a:pt x="1008605" y="1019724"/>
                </a:cubicBezTo>
                <a:cubicBezTo>
                  <a:pt x="1189357" y="1044833"/>
                  <a:pt x="1380957" y="1019724"/>
                  <a:pt x="1554478" y="1098641"/>
                </a:cubicBezTo>
                <a:cubicBezTo>
                  <a:pt x="1623165" y="1127337"/>
                  <a:pt x="1670160" y="1148860"/>
                  <a:pt x="1634010" y="1227777"/>
                </a:cubicBezTo>
                <a:cubicBezTo>
                  <a:pt x="1597859" y="1310280"/>
                  <a:pt x="1644855" y="1338976"/>
                  <a:pt x="1702696" y="1371261"/>
                </a:cubicBezTo>
                <a:cubicBezTo>
                  <a:pt x="1746077" y="1396370"/>
                  <a:pt x="1811148" y="1389197"/>
                  <a:pt x="1847299" y="1464526"/>
                </a:cubicBezTo>
                <a:cubicBezTo>
                  <a:pt x="1467717" y="1453764"/>
                  <a:pt x="1098981" y="1392783"/>
                  <a:pt x="723015" y="1450177"/>
                </a:cubicBezTo>
                <a:cubicBezTo>
                  <a:pt x="1135131" y="1593662"/>
                  <a:pt x="1587014" y="1586487"/>
                  <a:pt x="1991901" y="1751495"/>
                </a:cubicBezTo>
                <a:cubicBezTo>
                  <a:pt x="1977441" y="1808889"/>
                  <a:pt x="1883449" y="1783778"/>
                  <a:pt x="1879835" y="1869870"/>
                </a:cubicBezTo>
                <a:cubicBezTo>
                  <a:pt x="2093123" y="1959548"/>
                  <a:pt x="2349794" y="1898566"/>
                  <a:pt x="2573927" y="2031290"/>
                </a:cubicBezTo>
                <a:cubicBezTo>
                  <a:pt x="2443785" y="2092271"/>
                  <a:pt x="2324488" y="1991831"/>
                  <a:pt x="2201575" y="2049225"/>
                </a:cubicBezTo>
                <a:cubicBezTo>
                  <a:pt x="2241342" y="2135316"/>
                  <a:pt x="4041644" y="2666208"/>
                  <a:pt x="4367000" y="2723602"/>
                </a:cubicBezTo>
                <a:cubicBezTo>
                  <a:pt x="4615085" y="2767993"/>
                  <a:pt x="5038048" y="2838109"/>
                  <a:pt x="5497485" y="2912009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AF73B4-E936-B7C3-2737-425BD26E6B26}"/>
              </a:ext>
            </a:extLst>
          </p:cNvPr>
          <p:cNvSpPr txBox="1">
            <a:spLocks/>
          </p:cNvSpPr>
          <p:nvPr/>
        </p:nvSpPr>
        <p:spPr>
          <a:xfrm>
            <a:off x="595184" y="2750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Java 21 - JEPS</a:t>
            </a:r>
          </a:p>
        </p:txBody>
      </p:sp>
      <p:pic>
        <p:nvPicPr>
          <p:cNvPr id="11" name="Picture 10" descr="A screenshot of a web page&#10;&#10;Description automatically generated">
            <a:extLst>
              <a:ext uri="{FF2B5EF4-FFF2-40B4-BE49-F238E27FC236}">
                <a16:creationId xmlns:a16="http://schemas.microsoft.com/office/drawing/2014/main" id="{D5AA4E0A-7294-41C1-A2A9-F3BB1694F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216" y="1242172"/>
            <a:ext cx="10193789" cy="534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384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AAF73B4-E936-B7C3-2737-425BD26E6B26}"/>
              </a:ext>
            </a:extLst>
          </p:cNvPr>
          <p:cNvSpPr txBox="1">
            <a:spLocks/>
          </p:cNvSpPr>
          <p:nvPr/>
        </p:nvSpPr>
        <p:spPr>
          <a:xfrm>
            <a:off x="595184" y="2750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Others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29E9AC-A1B0-C885-BD7A-28D09B763E25}"/>
              </a:ext>
            </a:extLst>
          </p:cNvPr>
          <p:cNvSpPr txBox="1"/>
          <p:nvPr/>
        </p:nvSpPr>
        <p:spPr>
          <a:xfrm>
            <a:off x="443754" y="1493051"/>
            <a:ext cx="10943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b="1" i="0" dirty="0">
                <a:solidFill>
                  <a:srgbClr val="13151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The Java Playground</a:t>
            </a:r>
            <a:endParaRPr lang="en-GB" sz="2800" b="1" i="0" dirty="0">
              <a:solidFill>
                <a:srgbClr val="13151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4DDC617-EF31-0FEC-E672-238BE877A2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9165" y="812799"/>
            <a:ext cx="5323915" cy="55813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2ED03D-7FA4-C93D-0092-6C79A0D0B5F2}"/>
              </a:ext>
            </a:extLst>
          </p:cNvPr>
          <p:cNvSpPr txBox="1"/>
          <p:nvPr/>
        </p:nvSpPr>
        <p:spPr>
          <a:xfrm>
            <a:off x="443754" y="2429499"/>
            <a:ext cx="46077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Various methods added to existing classes( e.g. String)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Flattened Heap Storage ( bringing benefits of primitives to objects)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JVM Design changes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Pseudo Random Number Generator Improvements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etc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515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E21785-62D8-430F-9521-90166EF7C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D7CF8A0-D3E4-4A16-87D3-1D973AC61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3296" y="697832"/>
            <a:ext cx="8189484" cy="5541981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CA3CFD1-15C7-979F-A478-8FE9B7915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0033B3"/>
                </a:solidFill>
                <a:effectLst/>
              </a:rPr>
              <a:t>JEP 430.</a:t>
            </a:r>
            <a:r>
              <a:rPr lang="en-GB" dirty="0">
                <a:solidFill>
                  <a:srgbClr val="080808"/>
                </a:solidFill>
              </a:rPr>
              <a:t> </a:t>
            </a:r>
            <a:r>
              <a:rPr lang="en-US" b="1" dirty="0">
                <a:latin typeface="+mn-lt"/>
              </a:rPr>
              <a:t>String Templates </a:t>
            </a:r>
            <a:r>
              <a:rPr lang="en-US" b="1" i="1" dirty="0">
                <a:latin typeface="+mn-lt"/>
              </a:rPr>
              <a:t>(preview)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895E22-BD87-7D61-8EB0-844A4D833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238" y="1469679"/>
            <a:ext cx="10515600" cy="4351338"/>
          </a:xfrm>
        </p:spPr>
        <p:txBody>
          <a:bodyPr>
            <a:normAutofit/>
          </a:bodyPr>
          <a:lstStyle/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String interpolation in other languages</a:t>
            </a:r>
          </a:p>
          <a:p>
            <a:pPr lvl="1" fontAlgn="base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Evaluate expression/variable</a:t>
            </a:r>
          </a:p>
          <a:p>
            <a:pPr lvl="1" fontAlgn="base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Convert to String if needed</a:t>
            </a:r>
          </a:p>
          <a:p>
            <a:pPr lvl="1" fontAlgn="base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Insert resulted String into the original String literal</a:t>
            </a:r>
          </a:p>
          <a:p>
            <a:pPr lvl="1" fontAlgn="base">
              <a:lnSpc>
                <a:spcPct val="170000"/>
              </a:lnSpc>
              <a:spcBef>
                <a:spcPts val="0"/>
              </a:spcBef>
            </a:pPr>
            <a:endParaRPr lang="en-US" dirty="0"/>
          </a:p>
        </p:txBody>
      </p:sp>
      <p:pic>
        <p:nvPicPr>
          <p:cNvPr id="3" name="Picture 2" descr="A cartoon of two people&#10;&#10;Description automatically generated">
            <a:extLst>
              <a:ext uri="{FF2B5EF4-FFF2-40B4-BE49-F238E27FC236}">
                <a16:creationId xmlns:a16="http://schemas.microsoft.com/office/drawing/2014/main" id="{9C492005-6FF9-9ED9-2A71-D9572D82F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31" y="3035750"/>
            <a:ext cx="10879807" cy="354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469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15202</TotalTime>
  <Words>1210</Words>
  <Application>Microsoft Macintosh PowerPoint</Application>
  <PresentationFormat>Widescreen</PresentationFormat>
  <Paragraphs>161</Paragraphs>
  <Slides>27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1" baseType="lpstr">
      <vt:lpstr>-apple-system</vt:lpstr>
      <vt:lpstr>Arial</vt:lpstr>
      <vt:lpstr>Bitstream Vera Sans</vt:lpstr>
      <vt:lpstr>Calibri</vt:lpstr>
      <vt:lpstr>Calibri Light</vt:lpstr>
      <vt:lpstr>Courier New</vt:lpstr>
      <vt:lpstr>DejaVu Sans</vt:lpstr>
      <vt:lpstr>Lato</vt:lpstr>
      <vt:lpstr>Manrope</vt:lpstr>
      <vt:lpstr>Merriweather</vt:lpstr>
      <vt:lpstr>Oracle Sans</vt:lpstr>
      <vt:lpstr>Source Code Pro</vt:lpstr>
      <vt:lpstr>Wingdings</vt:lpstr>
      <vt:lpstr>Office Theme</vt:lpstr>
      <vt:lpstr>Introducing: Maven 4 &amp; Java 21</vt:lpstr>
      <vt:lpstr>Agenda</vt:lpstr>
      <vt:lpstr>Project Structure</vt:lpstr>
      <vt:lpstr>Maven 4 - what’s new (1)</vt:lpstr>
      <vt:lpstr>Maven 4 - what’s new (2)</vt:lpstr>
      <vt:lpstr>Java 21 - Projects</vt:lpstr>
      <vt:lpstr>PowerPoint Presentation</vt:lpstr>
      <vt:lpstr>PowerPoint Presentation</vt:lpstr>
      <vt:lpstr>JEP 430. String Templates (preview)</vt:lpstr>
      <vt:lpstr>String Templates (preview)</vt:lpstr>
      <vt:lpstr>Everything Else in Amber</vt:lpstr>
      <vt:lpstr>JEP 431. Sequenced Collections</vt:lpstr>
      <vt:lpstr>JEP 439. ZGC</vt:lpstr>
      <vt:lpstr>ZGC</vt:lpstr>
      <vt:lpstr>JEP 452. Key Encapsulation Mechanism API </vt:lpstr>
      <vt:lpstr>Key Encapsulation Mechanism API </vt:lpstr>
      <vt:lpstr>JEP 444. Virtual threads</vt:lpstr>
      <vt:lpstr>JEP 446. Scoped Values (preview)</vt:lpstr>
      <vt:lpstr>Scoped Values (preview)</vt:lpstr>
      <vt:lpstr>JEP 453. Structured Concurrency (preview)</vt:lpstr>
      <vt:lpstr>Structured Concurrency (preview) - simple</vt:lpstr>
      <vt:lpstr>Structured Concurrency (preview) - nested</vt:lpstr>
      <vt:lpstr>Structured Concurrency (preview)</vt:lpstr>
      <vt:lpstr>JEP 442.Foreign Function &amp; Memory API</vt:lpstr>
      <vt:lpstr>Vector API</vt:lpstr>
      <vt:lpstr>Play Time (aka. demo)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Introducing: Java 21 &amp; Maven 4</dc:title>
  <dc:creator>Iuliana Cosmina</dc:creator>
  <cp:lastModifiedBy>Iuliana Cosmina</cp:lastModifiedBy>
  <cp:revision>15</cp:revision>
  <dcterms:created xsi:type="dcterms:W3CDTF">2023-10-03T14:55:59Z</dcterms:created>
  <dcterms:modified xsi:type="dcterms:W3CDTF">2024-01-11T17:32:42Z</dcterms:modified>
</cp:coreProperties>
</file>